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4.jpg" ContentType="image/jpg"/>
  <Override PartName="/ppt/media/image20.jpg" ContentType="image/jpg"/>
  <Override PartName="/ppt/notesSlides/notesSlide2.xml" ContentType="application/vnd.openxmlformats-officedocument.presentationml.notesSlide+xml"/>
  <Override PartName="/ppt/media/image26.jpg" ContentType="image/jpg"/>
  <Override PartName="/ppt/media/image31.jpg" ContentType="image/jpg"/>
  <Override PartName="/ppt/media/image32.jpg" ContentType="image/jpg"/>
  <Override PartName="/ppt/media/image33.jpg" ContentType="image/jpg"/>
  <Override PartName="/ppt/media/image36.jpg" ContentType="image/jpg"/>
  <Override PartName="/ppt/media/image37.jpg" ContentType="image/jpg"/>
  <Override PartName="/ppt/media/image38.jpg" ContentType="image/jpg"/>
  <Override PartName="/ppt/media/image39.jpg" ContentType="image/jpg"/>
  <Override PartName="/ppt/media/image44.jpg" ContentType="image/jpg"/>
  <Override PartName="/ppt/media/image48.jpg" ContentType="image/jpg"/>
  <Override PartName="/ppt/media/image49.jpg" ContentType="image/jpg"/>
  <Override PartName="/ppt/media/image50.jpg" ContentType="image/jpg"/>
  <Override PartName="/ppt/media/image52.jpg" ContentType="image/jpg"/>
  <Override PartName="/ppt/media/image54.jpg" ContentType="image/jpg"/>
  <Override PartName="/ppt/media/image62.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88" r:id="rId2"/>
    <p:sldId id="289" r:id="rId3"/>
    <p:sldId id="258" r:id="rId4"/>
    <p:sldId id="259" r:id="rId5"/>
    <p:sldId id="260" r:id="rId6"/>
    <p:sldId id="285" r:id="rId7"/>
    <p:sldId id="286" r:id="rId8"/>
    <p:sldId id="287" r:id="rId9"/>
    <p:sldId id="284" r:id="rId10"/>
    <p:sldId id="265" r:id="rId11"/>
    <p:sldId id="266" r:id="rId12"/>
    <p:sldId id="267" r:id="rId13"/>
    <p:sldId id="268" r:id="rId14"/>
    <p:sldId id="269" r:id="rId15"/>
    <p:sldId id="270" r:id="rId16"/>
    <p:sldId id="271" r:id="rId17"/>
    <p:sldId id="278" r:id="rId18"/>
    <p:sldId id="279" r:id="rId19"/>
    <p:sldId id="281" r:id="rId20"/>
    <p:sldId id="282" r:id="rId21"/>
    <p:sldId id="283" r:id="rId22"/>
  </p:sldIdLst>
  <p:sldSz cx="7569200" cy="10693400"/>
  <p:notesSz cx="6807200" cy="9939338"/>
  <p:defaultTextStyle>
    <a:defPPr>
      <a:defRPr kern="0"/>
    </a:defPPr>
  </p:defaultTextStyle>
  <p:extLst>
    <p:ext uri="{EFAFB233-063F-42B5-8137-9DF3F51BA10A}">
      <p15:sldGuideLst xmlns:p15="http://schemas.microsoft.com/office/powerpoint/2012/main">
        <p15:guide id="1" orient="horz" pos="2869" userDrawn="1">
          <p15:clr>
            <a:srgbClr val="A4A3A4"/>
          </p15:clr>
        </p15:guide>
        <p15:guide id="2" pos="2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D7F"/>
    <a:srgbClr val="FDD000"/>
    <a:srgbClr val="FBF259"/>
    <a:srgbClr val="820000"/>
    <a:srgbClr val="2435DA"/>
    <a:srgbClr val="E7FFC9"/>
    <a:srgbClr val="836733"/>
    <a:srgbClr val="FBBFA7"/>
    <a:srgbClr val="FF8B8B"/>
    <a:srgbClr val="57D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0" autoAdjust="0"/>
    <p:restoredTop sz="94920" autoAdjust="0"/>
  </p:normalViewPr>
  <p:slideViewPr>
    <p:cSldViewPr snapToGrid="0">
      <p:cViewPr>
        <p:scale>
          <a:sx n="115" d="100"/>
          <a:sy n="115" d="100"/>
        </p:scale>
        <p:origin x="48" y="-3487"/>
      </p:cViewPr>
      <p:guideLst>
        <p:guide orient="horz" pos="2869"/>
        <p:guide pos="238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96" cy="498738"/>
          </a:xfrm>
          <a:prstGeom prst="rect">
            <a:avLst/>
          </a:prstGeom>
        </p:spPr>
        <p:txBody>
          <a:bodyPr vert="horz" lIns="83841" tIns="41921" rIns="83841" bIns="41921"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6177" y="0"/>
            <a:ext cx="2949596" cy="498738"/>
          </a:xfrm>
          <a:prstGeom prst="rect">
            <a:avLst/>
          </a:prstGeom>
        </p:spPr>
        <p:txBody>
          <a:bodyPr vert="horz" lIns="83841" tIns="41921" rIns="83841" bIns="41921" rtlCol="0"/>
          <a:lstStyle>
            <a:lvl1pPr algn="r">
              <a:defRPr sz="1100"/>
            </a:lvl1pPr>
          </a:lstStyle>
          <a:p>
            <a:fld id="{3429B2CC-1D0C-4370-81AC-A0FDF7A49469}" type="datetimeFigureOut">
              <a:rPr kumimoji="1" lang="ja-JP" altLang="en-US" smtClean="0"/>
              <a:t>2025/12/19</a:t>
            </a:fld>
            <a:endParaRPr kumimoji="1" lang="ja-JP" altLang="en-US"/>
          </a:p>
        </p:txBody>
      </p:sp>
      <p:sp>
        <p:nvSpPr>
          <p:cNvPr id="4" name="スライド イメージ プレースホルダー 3"/>
          <p:cNvSpPr>
            <a:spLocks noGrp="1" noRot="1" noChangeAspect="1"/>
          </p:cNvSpPr>
          <p:nvPr>
            <p:ph type="sldImg" idx="2"/>
          </p:nvPr>
        </p:nvSpPr>
        <p:spPr>
          <a:xfrm>
            <a:off x="2217738" y="1243013"/>
            <a:ext cx="2371725" cy="3352800"/>
          </a:xfrm>
          <a:prstGeom prst="rect">
            <a:avLst/>
          </a:prstGeom>
          <a:noFill/>
          <a:ln w="12700">
            <a:solidFill>
              <a:prstClr val="black"/>
            </a:solidFill>
          </a:ln>
        </p:spPr>
        <p:txBody>
          <a:bodyPr vert="horz" lIns="83841" tIns="41921" rIns="83841" bIns="41921" rtlCol="0" anchor="ctr"/>
          <a:lstStyle/>
          <a:p>
            <a:endParaRPr lang="ja-JP" altLang="en-US"/>
          </a:p>
        </p:txBody>
      </p:sp>
      <p:sp>
        <p:nvSpPr>
          <p:cNvPr id="5" name="ノート プレースホルダー 4"/>
          <p:cNvSpPr>
            <a:spLocks noGrp="1"/>
          </p:cNvSpPr>
          <p:nvPr>
            <p:ph type="body" sz="quarter" idx="3"/>
          </p:nvPr>
        </p:nvSpPr>
        <p:spPr>
          <a:xfrm>
            <a:off x="681006" y="4783749"/>
            <a:ext cx="5445189" cy="3913172"/>
          </a:xfrm>
          <a:prstGeom prst="rect">
            <a:avLst/>
          </a:prstGeom>
        </p:spPr>
        <p:txBody>
          <a:bodyPr vert="horz" lIns="83841" tIns="41921" rIns="83841" bIns="4192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01"/>
            <a:ext cx="2949596" cy="498738"/>
          </a:xfrm>
          <a:prstGeom prst="rect">
            <a:avLst/>
          </a:prstGeom>
        </p:spPr>
        <p:txBody>
          <a:bodyPr vert="horz" lIns="83841" tIns="41921" rIns="83841" bIns="41921"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6177" y="9440601"/>
            <a:ext cx="2949596" cy="498738"/>
          </a:xfrm>
          <a:prstGeom prst="rect">
            <a:avLst/>
          </a:prstGeom>
        </p:spPr>
        <p:txBody>
          <a:bodyPr vert="horz" lIns="83841" tIns="41921" rIns="83841" bIns="41921" rtlCol="0" anchor="b"/>
          <a:lstStyle>
            <a:lvl1pPr algn="r">
              <a:defRPr sz="1100"/>
            </a:lvl1pPr>
          </a:lstStyle>
          <a:p>
            <a:fld id="{F0025C48-4852-4C67-B064-D37D5127C610}" type="slidenum">
              <a:rPr kumimoji="1" lang="ja-JP" altLang="en-US" smtClean="0"/>
              <a:t>‹#›</a:t>
            </a:fld>
            <a:endParaRPr kumimoji="1" lang="ja-JP" altLang="en-US"/>
          </a:p>
        </p:txBody>
      </p:sp>
    </p:spTree>
    <p:extLst>
      <p:ext uri="{BB962C8B-B14F-4D97-AF65-F5344CB8AC3E}">
        <p14:creationId xmlns:p14="http://schemas.microsoft.com/office/powerpoint/2010/main" val="23012460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0025C48-4852-4C67-B064-D37D5127C610}" type="slidenum">
              <a:rPr kumimoji="1" lang="ja-JP" altLang="en-US" smtClean="0"/>
              <a:t>1</a:t>
            </a:fld>
            <a:endParaRPr kumimoji="1" lang="ja-JP" altLang="en-US"/>
          </a:p>
        </p:txBody>
      </p:sp>
    </p:spTree>
    <p:extLst>
      <p:ext uri="{BB962C8B-B14F-4D97-AF65-F5344CB8AC3E}">
        <p14:creationId xmlns:p14="http://schemas.microsoft.com/office/powerpoint/2010/main" val="351028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0025C48-4852-4C67-B064-D37D5127C610}" type="slidenum">
              <a:rPr kumimoji="1" lang="ja-JP" altLang="en-US" smtClean="0"/>
              <a:t>6</a:t>
            </a:fld>
            <a:endParaRPr kumimoji="1" lang="ja-JP" altLang="en-US"/>
          </a:p>
        </p:txBody>
      </p:sp>
    </p:spTree>
    <p:extLst>
      <p:ext uri="{BB962C8B-B14F-4D97-AF65-F5344CB8AC3E}">
        <p14:creationId xmlns:p14="http://schemas.microsoft.com/office/powerpoint/2010/main" val="248107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690" y="3314954"/>
            <a:ext cx="6433820"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5380" y="5988304"/>
            <a:ext cx="5298440"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3368" userDrawn="1">
          <p15:clr>
            <a:srgbClr val="FBAE40"/>
          </p15:clr>
        </p15:guide>
        <p15:guide id="2" pos="23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78460" y="2459482"/>
            <a:ext cx="329260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8138" y="2459482"/>
            <a:ext cx="3292602"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3368" userDrawn="1">
          <p15:clr>
            <a:srgbClr val="FBAE40"/>
          </p15:clr>
        </p15:guide>
        <p15:guide id="2" pos="238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2914142" y="10493366"/>
            <a:ext cx="1740916" cy="184666"/>
          </a:xfrm>
        </p:spPr>
        <p:txBody>
          <a:bodyPr lIns="0" tIns="0" rIns="0" bIns="0" anchor="ctr"/>
          <a:lstStyle>
            <a:lvl1pPr algn="ctr">
              <a:defRPr sz="1200" baseline="0">
                <a:solidFill>
                  <a:schemeClr val="tx1"/>
                </a:solidFill>
                <a:latin typeface="Meiryo UI" panose="020B0604030504040204" pitchFamily="50" charset="-128"/>
                <a:ea typeface="Meiryo UI" panose="020B0604030504040204" pitchFamily="50" charset="-128"/>
              </a:defRPr>
            </a:lvl1pPr>
          </a:lstStyle>
          <a:p>
            <a:r>
              <a:rPr lang="en-US" altLang="ja-JP"/>
              <a:t>P. </a:t>
            </a:r>
            <a:fld id="{B6F15528-21DE-4FAA-801E-634DDDAF4B2B}" type="slidenum">
              <a:rPr smtClean="0"/>
              <a:pPr/>
              <a:t>‹#›</a:t>
            </a:fld>
            <a:endParaRPr/>
          </a:p>
        </p:txBody>
      </p:sp>
    </p:spTree>
  </p:cSld>
  <p:clrMapOvr>
    <a:masterClrMapping/>
  </p:clrMapOvr>
  <p:extLst>
    <p:ext uri="{DCECCB84-F9BA-43D5-87BE-67443E8EF086}">
      <p15:sldGuideLst xmlns:p15="http://schemas.microsoft.com/office/powerpoint/2012/main">
        <p15:guide id="1" orient="horz" pos="3368" userDrawn="1">
          <p15:clr>
            <a:srgbClr val="FBAE40"/>
          </p15:clr>
        </p15:guide>
        <p15:guide id="2" pos="2384"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8460" y="427736"/>
            <a:ext cx="6812280" cy="17109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8460" y="2459482"/>
            <a:ext cx="6812280"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3528" y="9944862"/>
            <a:ext cx="2422144"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460" y="9944862"/>
            <a:ext cx="1740916" cy="53467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5449824" y="9944862"/>
            <a:ext cx="1740916"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3368" userDrawn="1">
          <p15:clr>
            <a:srgbClr val="F26B43"/>
          </p15:clr>
        </p15:guide>
        <p15:guide id="2" pos="2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g"/><Relationship Id="rId7" Type="http://schemas.openxmlformats.org/officeDocument/2006/relationships/image" Target="../media/image27.png"/><Relationship Id="rId2" Type="http://schemas.openxmlformats.org/officeDocument/2006/relationships/image" Target="../media/image72.jpg"/><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image" Target="../media/image74.jpe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hyperlink" Target="https://www/" TargetMode="Externa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4.jp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5.jp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1.jpg"/><Relationship Id="rId12"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2.jpg"/><Relationship Id="rId5" Type="http://schemas.openxmlformats.org/officeDocument/2006/relationships/image" Target="../media/image27.png"/><Relationship Id="rId15" Type="http://schemas.openxmlformats.org/officeDocument/2006/relationships/image" Target="../media/image36.jpg"/><Relationship Id="rId10" Type="http://schemas.openxmlformats.org/officeDocument/2006/relationships/image" Target="../media/image31.jpg"/><Relationship Id="rId4" Type="http://schemas.openxmlformats.org/officeDocument/2006/relationships/image" Target="../media/image26.jpg"/><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4.jpg"/><Relationship Id="rId5" Type="http://schemas.openxmlformats.org/officeDocument/2006/relationships/image" Target="../media/image39.jpg"/><Relationship Id="rId10" Type="http://schemas.openxmlformats.org/officeDocument/2006/relationships/image" Target="../media/image17.png"/><Relationship Id="rId4" Type="http://schemas.openxmlformats.org/officeDocument/2006/relationships/image" Target="../media/image38.jp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26.jpg"/><Relationship Id="rId7" Type="http://schemas.openxmlformats.org/officeDocument/2006/relationships/image" Target="../media/image49.jp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48.jp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jpg"/><Relationship Id="rId10" Type="http://schemas.openxmlformats.org/officeDocument/2006/relationships/image" Target="../media/image51.png"/><Relationship Id="rId4" Type="http://schemas.openxmlformats.org/officeDocument/2006/relationships/image" Target="../media/image53.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ロゴ, 会社名&#10;&#10;AI 生成コンテンツは誤りを含む可能性があります。">
            <a:extLst>
              <a:ext uri="{FF2B5EF4-FFF2-40B4-BE49-F238E27FC236}">
                <a16:creationId xmlns:a16="http://schemas.microsoft.com/office/drawing/2014/main" id="{9A05127A-FDCA-731A-23E6-750F36416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19" y="191436"/>
            <a:ext cx="5866762" cy="2226436"/>
          </a:xfrm>
          <a:prstGeom prst="rect">
            <a:avLst/>
          </a:prstGeom>
        </p:spPr>
      </p:pic>
      <p:pic>
        <p:nvPicPr>
          <p:cNvPr id="10" name="図 9" descr="おもちゃ, シャツ が含まれている画像&#10;&#10;AI 生成コンテンツは誤りを含む可能性があります。">
            <a:extLst>
              <a:ext uri="{FF2B5EF4-FFF2-40B4-BE49-F238E27FC236}">
                <a16:creationId xmlns:a16="http://schemas.microsoft.com/office/drawing/2014/main" id="{59D11C4F-680A-12B8-79CA-6B2F97DE9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834" y="2550204"/>
            <a:ext cx="5957532" cy="746598"/>
          </a:xfrm>
          <a:prstGeom prst="rect">
            <a:avLst/>
          </a:prstGeom>
        </p:spPr>
      </p:pic>
      <p:cxnSp>
        <p:nvCxnSpPr>
          <p:cNvPr id="1034" name="直線矢印コネクタ 1033">
            <a:extLst>
              <a:ext uri="{FF2B5EF4-FFF2-40B4-BE49-F238E27FC236}">
                <a16:creationId xmlns:a16="http://schemas.microsoft.com/office/drawing/2014/main" id="{C4B29E6F-C3BD-257B-96CF-EA3AF385572D}"/>
              </a:ext>
            </a:extLst>
          </p:cNvPr>
          <p:cNvCxnSpPr>
            <a:cxnSpLocks/>
            <a:endCxn id="34" idx="1"/>
          </p:cNvCxnSpPr>
          <p:nvPr/>
        </p:nvCxnSpPr>
        <p:spPr>
          <a:xfrm>
            <a:off x="2945146" y="9209788"/>
            <a:ext cx="1265360" cy="4704"/>
          </a:xfrm>
          <a:prstGeom prst="straightConnector1">
            <a:avLst/>
          </a:prstGeom>
          <a:ln w="28575">
            <a:solidFill>
              <a:srgbClr val="836733"/>
            </a:solidFill>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171" name="object 16">
            <a:extLst>
              <a:ext uri="{FF2B5EF4-FFF2-40B4-BE49-F238E27FC236}">
                <a16:creationId xmlns:a16="http://schemas.microsoft.com/office/drawing/2014/main" id="{F36447AD-A9AC-584A-A262-6ED6930EFD5B}"/>
              </a:ext>
            </a:extLst>
          </p:cNvPr>
          <p:cNvGraphicFramePr>
            <a:graphicFrameLocks noGrp="1"/>
          </p:cNvGraphicFramePr>
          <p:nvPr>
            <p:extLst>
              <p:ext uri="{D42A27DB-BD31-4B8C-83A1-F6EECF244321}">
                <p14:modId xmlns:p14="http://schemas.microsoft.com/office/powerpoint/2010/main" val="660584706"/>
              </p:ext>
            </p:extLst>
          </p:nvPr>
        </p:nvGraphicFramePr>
        <p:xfrm>
          <a:off x="555197" y="4864004"/>
          <a:ext cx="6483350" cy="5438267"/>
        </p:xfrm>
        <a:graphic>
          <a:graphicData uri="http://schemas.openxmlformats.org/drawingml/2006/table">
            <a:tbl>
              <a:tblPr firstRow="1" bandRow="1">
                <a:tableStyleId>{2D5ABB26-0587-4C30-8999-92F81FD0307C}</a:tableStyleId>
              </a:tblPr>
              <a:tblGrid>
                <a:gridCol w="1491615">
                  <a:extLst>
                    <a:ext uri="{9D8B030D-6E8A-4147-A177-3AD203B41FA5}">
                      <a16:colId xmlns:a16="http://schemas.microsoft.com/office/drawing/2014/main" val="20000"/>
                    </a:ext>
                  </a:extLst>
                </a:gridCol>
                <a:gridCol w="4991735">
                  <a:extLst>
                    <a:ext uri="{9D8B030D-6E8A-4147-A177-3AD203B41FA5}">
                      <a16:colId xmlns:a16="http://schemas.microsoft.com/office/drawing/2014/main" val="20001"/>
                    </a:ext>
                  </a:extLst>
                </a:gridCol>
              </a:tblGrid>
              <a:tr h="387985">
                <a:tc>
                  <a:txBody>
                    <a:bodyPr/>
                    <a:lstStyle/>
                    <a:p>
                      <a:pPr algn="ctr">
                        <a:lnSpc>
                          <a:spcPct val="100000"/>
                        </a:lnSpc>
                        <a:spcBef>
                          <a:spcPts val="0"/>
                        </a:spcBef>
                        <a:tabLst>
                          <a:tab pos="537845" algn="l"/>
                        </a:tabLst>
                      </a:pPr>
                      <a:r>
                        <a:rPr lang="ja-JP" altLang="en-US" sz="1200" b="1" spc="0" baseline="0">
                          <a:solidFill>
                            <a:srgbClr val="58595B"/>
                          </a:solidFill>
                          <a:latin typeface="Meiryo UI" panose="020B0604030504040204" pitchFamily="50" charset="-128"/>
                          <a:ea typeface="Meiryo UI" panose="020B0604030504040204" pitchFamily="50" charset="-128"/>
                          <a:cs typeface="A-OTF リュウミン Pro M-KL"/>
                        </a:rPr>
                        <a:t>事業名称</a:t>
                      </a:r>
                      <a:endParaRPr sz="1200" b="1" spc="0" baseline="0" dirty="0">
                        <a:latin typeface="Meiryo UI" panose="020B0604030504040204" pitchFamily="50" charset="-128"/>
                        <a:ea typeface="Meiryo UI" panose="020B0604030504040204" pitchFamily="50" charset="-128"/>
                        <a:cs typeface="A-OTF リュウミン Pro M-KL"/>
                      </a:endParaRPr>
                    </a:p>
                  </a:txBody>
                  <a:tcPr marL="0" marR="0" marT="0" marB="0" anchor="ctr">
                    <a:lnR w="6350">
                      <a:solidFill>
                        <a:srgbClr val="58595B"/>
                      </a:solidFill>
                      <a:prstDash val="solid"/>
                    </a:lnR>
                    <a:lnB w="6350">
                      <a:solidFill>
                        <a:srgbClr val="58595B"/>
                      </a:solidFill>
                      <a:prstDash val="dot"/>
                    </a:lnB>
                  </a:tcPr>
                </a:tc>
                <a:tc>
                  <a:txBody>
                    <a:bodyPr/>
                    <a:lstStyle/>
                    <a:p>
                      <a:pPr marL="223520">
                        <a:lnSpc>
                          <a:spcPct val="100000"/>
                        </a:lnSpc>
                        <a:spcBef>
                          <a:spcPts val="0"/>
                        </a:spcBef>
                      </a:pPr>
                      <a:r>
                        <a:rPr lang="ja-JP" altLang="en-US" sz="1200" b="1" spc="0" baseline="0" dirty="0">
                          <a:solidFill>
                            <a:srgbClr val="58595B"/>
                          </a:solidFill>
                          <a:latin typeface="Meiryo UI" panose="020B0604030504040204" pitchFamily="50" charset="-128"/>
                          <a:ea typeface="Meiryo UI" panose="020B0604030504040204" pitchFamily="50" charset="-128"/>
                          <a:cs typeface="A-OTF リュウミン Pro M-KL"/>
                        </a:rPr>
                        <a:t>「今行ける能登」団体旅行応援キャンペーン</a:t>
                      </a:r>
                      <a:endParaRPr sz="1200" b="1" spc="0" baseline="0" dirty="0">
                        <a:latin typeface="Meiryo UI" panose="020B0604030504040204" pitchFamily="50" charset="-128"/>
                        <a:ea typeface="Meiryo UI" panose="020B0604030504040204" pitchFamily="50" charset="-128"/>
                        <a:cs typeface="A-OTF リュウミン Pro M-KL"/>
                      </a:endParaRPr>
                    </a:p>
                  </a:txBody>
                  <a:tcPr marL="0" marR="0" marT="0" marB="0" anchor="ctr">
                    <a:lnL w="6350">
                      <a:solidFill>
                        <a:srgbClr val="58595B"/>
                      </a:solidFill>
                      <a:prstDash val="solid"/>
                    </a:lnL>
                    <a:lnB w="6350">
                      <a:solidFill>
                        <a:srgbClr val="58595B"/>
                      </a:solidFill>
                      <a:prstDash val="dot"/>
                    </a:lnB>
                  </a:tcPr>
                </a:tc>
                <a:extLst>
                  <a:ext uri="{0D108BD9-81ED-4DB2-BD59-A6C34878D82A}">
                    <a16:rowId xmlns:a16="http://schemas.microsoft.com/office/drawing/2014/main" val="10000"/>
                  </a:ext>
                </a:extLst>
              </a:tr>
              <a:tr h="397558">
                <a:tc>
                  <a:txBody>
                    <a:bodyPr/>
                    <a:lstStyle/>
                    <a:p>
                      <a:pPr marL="635" algn="ctr">
                        <a:lnSpc>
                          <a:spcPct val="100000"/>
                        </a:lnSpc>
                        <a:spcBef>
                          <a:spcPts val="0"/>
                        </a:spcBef>
                      </a:pPr>
                      <a:r>
                        <a:rPr sz="1200" b="1" spc="0" baseline="0" dirty="0">
                          <a:solidFill>
                            <a:srgbClr val="58595B"/>
                          </a:solidFill>
                          <a:latin typeface="Meiryo UI" panose="020B0604030504040204" pitchFamily="50" charset="-128"/>
                          <a:ea typeface="Meiryo UI" panose="020B0604030504040204" pitchFamily="50" charset="-128"/>
                          <a:cs typeface="A-OTF リュウミン Pro M-KL"/>
                        </a:rPr>
                        <a:t>発 行 者</a:t>
                      </a:r>
                      <a:endParaRPr sz="1200" b="1" spc="0" baseline="0">
                        <a:latin typeface="Meiryo UI" panose="020B0604030504040204" pitchFamily="50" charset="-128"/>
                        <a:ea typeface="Meiryo UI" panose="020B0604030504040204" pitchFamily="50" charset="-128"/>
                        <a:cs typeface="A-OTF リュウミン Pro M-KL"/>
                      </a:endParaRPr>
                    </a:p>
                  </a:txBody>
                  <a:tcPr marL="0" marR="0" marT="0" marB="0" anchor="ctr">
                    <a:lnR w="6350">
                      <a:solidFill>
                        <a:srgbClr val="58595B"/>
                      </a:solidFill>
                      <a:prstDash val="solid"/>
                    </a:lnR>
                    <a:lnT w="6350">
                      <a:solidFill>
                        <a:srgbClr val="58595B"/>
                      </a:solidFill>
                      <a:prstDash val="dot"/>
                    </a:lnT>
                    <a:lnB w="6350">
                      <a:solidFill>
                        <a:srgbClr val="58595B"/>
                      </a:solidFill>
                      <a:prstDash val="dot"/>
                    </a:lnB>
                  </a:tcPr>
                </a:tc>
                <a:tc>
                  <a:txBody>
                    <a:bodyPr/>
                    <a:lstStyle/>
                    <a:p>
                      <a:pPr marL="223520">
                        <a:lnSpc>
                          <a:spcPct val="100000"/>
                        </a:lnSpc>
                        <a:spcBef>
                          <a:spcPts val="0"/>
                        </a:spcBef>
                      </a:pPr>
                      <a:r>
                        <a:rPr sz="1200" b="1" spc="0" baseline="0" dirty="0">
                          <a:solidFill>
                            <a:srgbClr val="58595B"/>
                          </a:solidFill>
                          <a:latin typeface="Meiryo UI" panose="020B0604030504040204" pitchFamily="50" charset="-128"/>
                          <a:ea typeface="Meiryo UI" panose="020B0604030504040204" pitchFamily="50" charset="-128"/>
                          <a:cs typeface="A-OTF リュウミン Pro M-KL"/>
                        </a:rPr>
                        <a:t>石川県</a:t>
                      </a:r>
                      <a:endParaRPr sz="1200" b="1" spc="0" baseline="0" dirty="0">
                        <a:latin typeface="Meiryo UI" panose="020B0604030504040204" pitchFamily="50" charset="-128"/>
                        <a:ea typeface="Meiryo UI" panose="020B0604030504040204" pitchFamily="50" charset="-128"/>
                        <a:cs typeface="A-OTF リュウミン Pro M-KL"/>
                      </a:endParaRPr>
                    </a:p>
                  </a:txBody>
                  <a:tcPr marL="0" marR="0" marT="0" marB="0" anchor="ctr">
                    <a:lnL w="6350">
                      <a:solidFill>
                        <a:srgbClr val="58595B"/>
                      </a:solidFill>
                      <a:prstDash val="solid"/>
                    </a:lnL>
                    <a:lnT w="6350">
                      <a:solidFill>
                        <a:srgbClr val="58595B"/>
                      </a:solidFill>
                      <a:prstDash val="dot"/>
                    </a:lnT>
                    <a:lnB w="6350">
                      <a:solidFill>
                        <a:srgbClr val="58595B"/>
                      </a:solidFill>
                      <a:prstDash val="dot"/>
                    </a:lnB>
                  </a:tcPr>
                </a:tc>
                <a:extLst>
                  <a:ext uri="{0D108BD9-81ED-4DB2-BD59-A6C34878D82A}">
                    <a16:rowId xmlns:a16="http://schemas.microsoft.com/office/drawing/2014/main" val="10001"/>
                  </a:ext>
                </a:extLst>
              </a:tr>
              <a:tr h="1061281">
                <a:tc>
                  <a:txBody>
                    <a:bodyPr/>
                    <a:lstStyle/>
                    <a:p>
                      <a:pPr marL="635" algn="ctr">
                        <a:lnSpc>
                          <a:spcPct val="100000"/>
                        </a:lnSpc>
                        <a:spcBef>
                          <a:spcPts val="0"/>
                        </a:spcBef>
                      </a:pPr>
                      <a:r>
                        <a:rPr sz="1200" b="1" spc="0" baseline="0" dirty="0">
                          <a:solidFill>
                            <a:srgbClr val="58595B"/>
                          </a:solidFill>
                          <a:latin typeface="Meiryo UI" panose="020B0604030504040204" pitchFamily="50" charset="-128"/>
                          <a:ea typeface="Meiryo UI" panose="020B0604030504040204" pitchFamily="50" charset="-128"/>
                          <a:cs typeface="A-OTF リュウミン Pro M-KL"/>
                        </a:rPr>
                        <a:t>発行券種</a:t>
                      </a:r>
                      <a:endParaRPr sz="1200" b="1" spc="0" baseline="0" dirty="0">
                        <a:latin typeface="Meiryo UI" panose="020B0604030504040204" pitchFamily="50" charset="-128"/>
                        <a:ea typeface="Meiryo UI" panose="020B0604030504040204" pitchFamily="50" charset="-128"/>
                        <a:cs typeface="A-OTF リュウミン Pro M-KL"/>
                      </a:endParaRPr>
                    </a:p>
                  </a:txBody>
                  <a:tcPr marL="0" marR="0" marT="0" marB="0" anchor="ctr">
                    <a:lnR w="6350">
                      <a:solidFill>
                        <a:srgbClr val="58595B"/>
                      </a:solidFill>
                      <a:prstDash val="solid"/>
                    </a:lnR>
                    <a:lnT w="6350">
                      <a:solidFill>
                        <a:srgbClr val="58595B"/>
                      </a:solidFill>
                      <a:prstDash val="dot"/>
                    </a:lnT>
                    <a:lnB w="6350">
                      <a:solidFill>
                        <a:srgbClr val="58595B"/>
                      </a:solidFill>
                      <a:prstDash val="dot"/>
                    </a:lnB>
                  </a:tcPr>
                </a:tc>
                <a:tc>
                  <a:txBody>
                    <a:bodyPr/>
                    <a:lstStyle/>
                    <a:p>
                      <a:pPr marL="222250">
                        <a:lnSpc>
                          <a:spcPct val="100000"/>
                        </a:lnSpc>
                        <a:spcBef>
                          <a:spcPts val="0"/>
                        </a:spcBef>
                        <a:spcAft>
                          <a:spcPts val="600"/>
                        </a:spcAft>
                      </a:pPr>
                      <a:r>
                        <a:rPr lang="ja-JP" altLang="en-US" sz="1200" b="1" spc="0" baseline="0" dirty="0">
                          <a:solidFill>
                            <a:srgbClr val="58595B"/>
                          </a:solidFill>
                          <a:latin typeface="Meiryo UI" panose="020B0604030504040204" pitchFamily="50" charset="-128"/>
                          <a:ea typeface="Meiryo UI" panose="020B0604030504040204" pitchFamily="50" charset="-128"/>
                          <a:cs typeface="A-OTF リュウミン Pro M-KL"/>
                        </a:rPr>
                        <a:t>電子</a:t>
                      </a:r>
                      <a:r>
                        <a:rPr sz="1200" b="1" spc="0" baseline="0" dirty="0" err="1">
                          <a:solidFill>
                            <a:srgbClr val="58595B"/>
                          </a:solidFill>
                          <a:latin typeface="Meiryo UI" panose="020B0604030504040204" pitchFamily="50" charset="-128"/>
                          <a:ea typeface="Meiryo UI" panose="020B0604030504040204" pitchFamily="50" charset="-128"/>
                          <a:cs typeface="A-OTF リュウミン Pro M-KL"/>
                        </a:rPr>
                        <a:t>クーポン</a:t>
                      </a:r>
                      <a:r>
                        <a:rPr lang="ja-JP" altLang="en-US" sz="1200" b="1" spc="0" baseline="0" dirty="0">
                          <a:solidFill>
                            <a:srgbClr val="58595B"/>
                          </a:solidFill>
                          <a:latin typeface="Meiryo UI" panose="020B0604030504040204" pitchFamily="50" charset="-128"/>
                          <a:ea typeface="Meiryo UI" panose="020B0604030504040204" pitchFamily="50" charset="-128"/>
                          <a:cs typeface="A-OTF リュウミン Pro M-KL"/>
                        </a:rPr>
                        <a:t>（お買い物券）引換券</a:t>
                      </a:r>
                      <a:endParaRPr lang="en-US" altLang="ja-JP" sz="120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2250">
                        <a:lnSpc>
                          <a:spcPct val="100000"/>
                        </a:lnSpc>
                        <a:spcBef>
                          <a:spcPts val="0"/>
                        </a:spcBef>
                      </a:pPr>
                      <a:endParaRPr lang="en-US" altLang="ja-JP" sz="120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2250">
                        <a:lnSpc>
                          <a:spcPct val="100000"/>
                        </a:lnSpc>
                        <a:spcBef>
                          <a:spcPts val="0"/>
                        </a:spcBef>
                      </a:pPr>
                      <a:endParaRPr lang="en-US" altLang="ja-JP" sz="1200" b="1" spc="0" baseline="0" dirty="0">
                        <a:solidFill>
                          <a:srgbClr val="58595B"/>
                        </a:solidFill>
                        <a:latin typeface="Meiryo UI" panose="020B0604030504040204" pitchFamily="50" charset="-128"/>
                        <a:ea typeface="Meiryo UI" panose="020B0604030504040204" pitchFamily="50" charset="-128"/>
                        <a:cs typeface="A-OTF リュウミン Pro M-KL"/>
                      </a:endParaRPr>
                    </a:p>
                    <a:p>
                      <a:r>
                        <a:rPr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icrosoft Himalaya" panose="01010100010101010101" pitchFamily="2" charset="0"/>
                        </a:rPr>
                        <a:t>　　</a:t>
                      </a:r>
                      <a:r>
                        <a:rPr lang="en-US" altLang="ja-JP" sz="1100" b="1" dirty="0">
                          <a:solidFill>
                            <a:schemeClr val="tx1">
                              <a:lumMod val="65000"/>
                              <a:lumOff val="35000"/>
                            </a:schemeClr>
                          </a:solidFill>
                          <a:latin typeface="Meiryo UI" panose="020B0604030504040204" pitchFamily="50" charset="-128"/>
                          <a:ea typeface="Meiryo UI" panose="020B0604030504040204" pitchFamily="50" charset="-128"/>
                          <a:cs typeface="Microsoft Himalaya" panose="01010100010101010101" pitchFamily="2" charset="0"/>
                        </a:rPr>
                        <a:t>※</a:t>
                      </a:r>
                      <a:r>
                        <a:rPr lang="ja-JP" altLang="en-US" sz="1100" b="1" dirty="0">
                          <a:solidFill>
                            <a:schemeClr val="tx1">
                              <a:lumMod val="65000"/>
                              <a:lumOff val="35000"/>
                            </a:schemeClr>
                          </a:solidFill>
                          <a:latin typeface="Meiryo UI" panose="020B0604030504040204" pitchFamily="50" charset="-128"/>
                          <a:ea typeface="Meiryo UI" panose="020B0604030504040204" pitchFamily="50" charset="-128"/>
                          <a:cs typeface="Microsoft Himalaya" panose="01010100010101010101" pitchFamily="2" charset="0"/>
                        </a:rPr>
                        <a:t>能登</a:t>
                      </a:r>
                      <a:r>
                        <a:rPr lang="en-US" altLang="ja-JP" sz="1100" b="1" dirty="0">
                          <a:solidFill>
                            <a:schemeClr val="tx1">
                              <a:lumMod val="65000"/>
                              <a:lumOff val="35000"/>
                            </a:schemeClr>
                          </a:solidFill>
                          <a:latin typeface="Meiryo UI" panose="020B0604030504040204" pitchFamily="50" charset="-128"/>
                          <a:ea typeface="Meiryo UI" panose="020B0604030504040204" pitchFamily="50" charset="-128"/>
                          <a:cs typeface="Microsoft Himalaya" panose="01010100010101010101" pitchFamily="2" charset="0"/>
                        </a:rPr>
                        <a:t>12</a:t>
                      </a:r>
                      <a:r>
                        <a:rPr lang="ja-JP" altLang="en-US" sz="1100" b="1" dirty="0">
                          <a:solidFill>
                            <a:schemeClr val="tx1">
                              <a:lumMod val="65000"/>
                              <a:lumOff val="35000"/>
                            </a:schemeClr>
                          </a:solidFill>
                          <a:latin typeface="Meiryo UI" panose="020B0604030504040204" pitchFamily="50" charset="-128"/>
                          <a:ea typeface="Meiryo UI" panose="020B0604030504040204" pitchFamily="50" charset="-128"/>
                          <a:cs typeface="Microsoft Himalaya" panose="01010100010101010101" pitchFamily="2" charset="0"/>
                        </a:rPr>
                        <a:t>市町：珠洲市、輪島市、能登町、穴水町、七尾市、志賀町、羽咋市、</a:t>
                      </a:r>
                      <a:endParaRPr lang="en-US" altLang="ja-JP" sz="1100" b="1" dirty="0">
                        <a:solidFill>
                          <a:schemeClr val="tx1">
                            <a:lumMod val="65000"/>
                            <a:lumOff val="35000"/>
                          </a:schemeClr>
                        </a:solidFill>
                        <a:latin typeface="Meiryo UI" panose="020B0604030504040204" pitchFamily="50" charset="-128"/>
                        <a:ea typeface="Meiryo UI" panose="020B0604030504040204" pitchFamily="50" charset="-128"/>
                        <a:cs typeface="Microsoft Himalaya" panose="01010100010101010101" pitchFamily="2" charset="0"/>
                      </a:endParaRPr>
                    </a:p>
                    <a:p>
                      <a:pPr>
                        <a:spcAft>
                          <a:spcPts val="600"/>
                        </a:spcAft>
                      </a:pPr>
                      <a:r>
                        <a:rPr lang="ja-JP" altLang="en-US" sz="1100" b="1" dirty="0">
                          <a:solidFill>
                            <a:schemeClr val="tx1">
                              <a:lumMod val="65000"/>
                              <a:lumOff val="35000"/>
                            </a:schemeClr>
                          </a:solidFill>
                          <a:latin typeface="Meiryo UI" panose="020B0604030504040204" pitchFamily="50" charset="-128"/>
                          <a:ea typeface="Meiryo UI" panose="020B0604030504040204" pitchFamily="50" charset="-128"/>
                          <a:cs typeface="Microsoft Himalaya" panose="01010100010101010101" pitchFamily="2" charset="0"/>
                        </a:rPr>
                        <a:t>　　　　　　　　　　　　　 中能登町、宝達志水町、かほく市、津幡町、内灘町</a:t>
                      </a:r>
                      <a:endParaRPr lang="en-US" altLang="ja-JP" sz="1100" b="1" dirty="0">
                        <a:solidFill>
                          <a:schemeClr val="tx1">
                            <a:lumMod val="65000"/>
                            <a:lumOff val="35000"/>
                          </a:schemeClr>
                        </a:solidFill>
                        <a:latin typeface="Meiryo UI" panose="020B0604030504040204" pitchFamily="50" charset="-128"/>
                        <a:ea typeface="Meiryo UI" panose="020B0604030504040204" pitchFamily="50" charset="-128"/>
                        <a:cs typeface="Microsoft Himalaya" panose="01010100010101010101" pitchFamily="2" charset="0"/>
                      </a:endParaRPr>
                    </a:p>
                  </a:txBody>
                  <a:tcPr marL="0" marR="0" marT="0" marB="0" anchor="ctr">
                    <a:lnL w="6350">
                      <a:solidFill>
                        <a:srgbClr val="58595B"/>
                      </a:solidFill>
                      <a:prstDash val="solid"/>
                    </a:lnL>
                    <a:lnT w="6350">
                      <a:solidFill>
                        <a:srgbClr val="58595B"/>
                      </a:solidFill>
                      <a:prstDash val="dot"/>
                    </a:lnT>
                    <a:lnB w="6350">
                      <a:solidFill>
                        <a:srgbClr val="58595B"/>
                      </a:solidFill>
                      <a:prstDash val="dot"/>
                    </a:lnB>
                  </a:tcPr>
                </a:tc>
                <a:extLst>
                  <a:ext uri="{0D108BD9-81ED-4DB2-BD59-A6C34878D82A}">
                    <a16:rowId xmlns:a16="http://schemas.microsoft.com/office/drawing/2014/main" val="10002"/>
                  </a:ext>
                </a:extLst>
              </a:tr>
              <a:tr h="639443">
                <a:tc>
                  <a:txBody>
                    <a:bodyPr/>
                    <a:lstStyle/>
                    <a:p>
                      <a:pPr marL="406400" marR="205104" indent="-190500" algn="ctr">
                        <a:lnSpc>
                          <a:spcPct val="100000"/>
                        </a:lnSpc>
                        <a:spcBef>
                          <a:spcPts val="0"/>
                        </a:spcBef>
                      </a:pPr>
                      <a:r>
                        <a:rPr lang="ja-JP" altLang="en-US" sz="1200" b="1" spc="0" baseline="0">
                          <a:solidFill>
                            <a:srgbClr val="58595B"/>
                          </a:solidFill>
                          <a:latin typeface="Meiryo UI" panose="020B0604030504040204" pitchFamily="50" charset="-128"/>
                          <a:ea typeface="Meiryo UI" panose="020B0604030504040204" pitchFamily="50" charset="-128"/>
                          <a:cs typeface="A-OTF リュウミン Pro M-KL"/>
                        </a:rPr>
                        <a:t>電子クーポン</a:t>
                      </a:r>
                      <a:endParaRPr lang="en-US" sz="1200" b="1" spc="0" baseline="0">
                        <a:solidFill>
                          <a:srgbClr val="58595B"/>
                        </a:solidFill>
                        <a:latin typeface="Meiryo UI" panose="020B0604030504040204" pitchFamily="50" charset="-128"/>
                        <a:ea typeface="Meiryo UI" panose="020B0604030504040204" pitchFamily="50" charset="-128"/>
                        <a:cs typeface="A-OTF リュウミン Pro M-KL"/>
                      </a:endParaRPr>
                    </a:p>
                    <a:p>
                      <a:pPr marL="406400" marR="205104" indent="-190500" algn="ctr">
                        <a:lnSpc>
                          <a:spcPct val="100000"/>
                        </a:lnSpc>
                        <a:spcBef>
                          <a:spcPts val="0"/>
                        </a:spcBef>
                      </a:pPr>
                      <a:r>
                        <a:rPr sz="1200" b="1" spc="0" baseline="0">
                          <a:solidFill>
                            <a:srgbClr val="58595B"/>
                          </a:solidFill>
                          <a:latin typeface="Meiryo UI" panose="020B0604030504040204" pitchFamily="50" charset="-128"/>
                          <a:ea typeface="Meiryo UI" panose="020B0604030504040204" pitchFamily="50" charset="-128"/>
                          <a:cs typeface="A-OTF リュウミン Pro M-KL"/>
                        </a:rPr>
                        <a:t>有効期限</a:t>
                      </a:r>
                      <a:endParaRPr sz="1200" b="1" spc="0" baseline="0" dirty="0">
                        <a:latin typeface="Meiryo UI" panose="020B0604030504040204" pitchFamily="50" charset="-128"/>
                        <a:ea typeface="Meiryo UI" panose="020B0604030504040204" pitchFamily="50" charset="-128"/>
                        <a:cs typeface="A-OTF リュウミン Pro M-KL"/>
                      </a:endParaRPr>
                    </a:p>
                  </a:txBody>
                  <a:tcPr marL="0" marR="0" marT="0" marB="0" anchor="ctr">
                    <a:lnR w="6350">
                      <a:solidFill>
                        <a:srgbClr val="58595B"/>
                      </a:solidFill>
                      <a:prstDash val="solid"/>
                    </a:lnR>
                    <a:lnT w="6350">
                      <a:solidFill>
                        <a:srgbClr val="58595B"/>
                      </a:solidFill>
                      <a:prstDash val="dot"/>
                    </a:lnT>
                    <a:lnB w="6350">
                      <a:solidFill>
                        <a:srgbClr val="58595B"/>
                      </a:solidFill>
                      <a:prstDash val="dot"/>
                    </a:lnB>
                  </a:tcPr>
                </a:tc>
                <a:tc>
                  <a:txBody>
                    <a:bodyPr/>
                    <a:lstStyle/>
                    <a:p>
                      <a:pPr marL="222885">
                        <a:lnSpc>
                          <a:spcPct val="100000"/>
                        </a:lnSpc>
                        <a:spcBef>
                          <a:spcPts val="0"/>
                        </a:spcBef>
                      </a:pPr>
                      <a:r>
                        <a:rPr sz="1200" b="1" spc="0" baseline="0">
                          <a:solidFill>
                            <a:srgbClr val="58595B"/>
                          </a:solidFill>
                          <a:latin typeface="Meiryo UI" panose="020B0604030504040204" pitchFamily="50" charset="-128"/>
                          <a:ea typeface="Meiryo UI" panose="020B0604030504040204" pitchFamily="50" charset="-128"/>
                          <a:cs typeface="A-OTF リュウミン Pro M-KL"/>
                        </a:rPr>
                        <a:t>旅行開始日から令和</a:t>
                      </a:r>
                      <a:r>
                        <a:rPr lang="ja-JP" altLang="en-US" sz="1200" b="1" spc="0" baseline="0">
                          <a:solidFill>
                            <a:srgbClr val="58595B"/>
                          </a:solidFill>
                          <a:latin typeface="Meiryo UI" panose="020B0604030504040204" pitchFamily="50" charset="-128"/>
                          <a:ea typeface="Meiryo UI" panose="020B0604030504040204" pitchFamily="50" charset="-128"/>
                          <a:cs typeface="A-OTF リュウミン Pro M-KL"/>
                        </a:rPr>
                        <a:t>８</a:t>
                      </a:r>
                      <a:r>
                        <a:rPr sz="1200" b="1" spc="0" baseline="0">
                          <a:solidFill>
                            <a:srgbClr val="58595B"/>
                          </a:solidFill>
                          <a:latin typeface="Meiryo UI" panose="020B0604030504040204" pitchFamily="50" charset="-128"/>
                          <a:ea typeface="Meiryo UI" panose="020B0604030504040204" pitchFamily="50" charset="-128"/>
                          <a:cs typeface="A-OTF リュウミン Pro M-KL"/>
                        </a:rPr>
                        <a:t>年</a:t>
                      </a:r>
                      <a:r>
                        <a:rPr lang="ja-JP" altLang="en-US" sz="1200" b="1" spc="0" baseline="0">
                          <a:solidFill>
                            <a:srgbClr val="58595B"/>
                          </a:solidFill>
                          <a:latin typeface="Meiryo UI" panose="020B0604030504040204" pitchFamily="50" charset="-128"/>
                          <a:ea typeface="Meiryo UI" panose="020B0604030504040204" pitchFamily="50" charset="-128"/>
                          <a:cs typeface="A-OTF リュウミン Pro M-KL"/>
                        </a:rPr>
                        <a:t>８</a:t>
                      </a:r>
                      <a:r>
                        <a:rPr sz="1200" b="1" spc="0" baseline="0">
                          <a:solidFill>
                            <a:srgbClr val="58595B"/>
                          </a:solidFill>
                          <a:latin typeface="Meiryo UI" panose="020B0604030504040204" pitchFamily="50" charset="-128"/>
                          <a:ea typeface="Meiryo UI" panose="020B0604030504040204" pitchFamily="50" charset="-128"/>
                          <a:cs typeface="A-OTF リュウミン Pro M-KL"/>
                        </a:rPr>
                        <a:t>月</a:t>
                      </a:r>
                      <a:r>
                        <a:rPr lang="ja-JP" altLang="en-US" sz="1200" b="1" spc="0" baseline="0">
                          <a:solidFill>
                            <a:srgbClr val="58595B"/>
                          </a:solidFill>
                          <a:latin typeface="Meiryo UI" panose="020B0604030504040204" pitchFamily="50" charset="-128"/>
                          <a:ea typeface="Meiryo UI" panose="020B0604030504040204" pitchFamily="50" charset="-128"/>
                          <a:cs typeface="A-OTF リュウミン Pro M-KL"/>
                        </a:rPr>
                        <a:t>３１</a:t>
                      </a:r>
                      <a:r>
                        <a:rPr sz="1200" b="1" spc="0" baseline="0">
                          <a:solidFill>
                            <a:srgbClr val="58595B"/>
                          </a:solidFill>
                          <a:latin typeface="Meiryo UI" panose="020B0604030504040204" pitchFamily="50" charset="-128"/>
                          <a:ea typeface="Meiryo UI" panose="020B0604030504040204" pitchFamily="50" charset="-128"/>
                          <a:cs typeface="A-OTF リュウミン Pro M-KL"/>
                        </a:rPr>
                        <a:t>日（</a:t>
                      </a:r>
                      <a:r>
                        <a:rPr lang="ja-JP" altLang="en-US" sz="1200" b="1" spc="0" baseline="0" dirty="0">
                          <a:solidFill>
                            <a:srgbClr val="58595B"/>
                          </a:solidFill>
                          <a:latin typeface="Meiryo UI" panose="020B0604030504040204" pitchFamily="50" charset="-128"/>
                          <a:ea typeface="Meiryo UI" panose="020B0604030504040204" pitchFamily="50" charset="-128"/>
                          <a:cs typeface="A-OTF リュウミン Pro M-KL"/>
                        </a:rPr>
                        <a:t>月</a:t>
                      </a:r>
                      <a:r>
                        <a:rPr sz="1200" b="1" spc="0" baseline="0">
                          <a:solidFill>
                            <a:srgbClr val="58595B"/>
                          </a:solidFill>
                          <a:latin typeface="Meiryo UI" panose="020B0604030504040204" pitchFamily="50" charset="-128"/>
                          <a:ea typeface="Meiryo UI" panose="020B0604030504040204" pitchFamily="50" charset="-128"/>
                          <a:cs typeface="A-OTF リュウミン Pro M-KL"/>
                        </a:rPr>
                        <a:t>）まで</a:t>
                      </a:r>
                      <a:endParaRPr lang="en-US" sz="1200" b="1" spc="0" baseline="0">
                        <a:solidFill>
                          <a:srgbClr val="58595B"/>
                        </a:solidFill>
                        <a:latin typeface="Meiryo UI" panose="020B0604030504040204" pitchFamily="50" charset="-128"/>
                        <a:ea typeface="Meiryo UI" panose="020B0604030504040204" pitchFamily="50" charset="-128"/>
                        <a:cs typeface="A-OTF リュウミン Pro M-KL"/>
                      </a:endParaRPr>
                    </a:p>
                    <a:p>
                      <a:pPr marL="222885">
                        <a:lnSpc>
                          <a:spcPct val="100000"/>
                        </a:lnSpc>
                        <a:spcBef>
                          <a:spcPts val="0"/>
                        </a:spcBef>
                      </a:pPr>
                      <a:r>
                        <a:rPr sz="1200" b="1" spc="0" baseline="0">
                          <a:solidFill>
                            <a:srgbClr val="58595B"/>
                          </a:solidFill>
                          <a:latin typeface="Meiryo UI" panose="020B0604030504040204" pitchFamily="50" charset="-128"/>
                          <a:ea typeface="Meiryo UI" panose="020B0604030504040204" pitchFamily="50" charset="-128"/>
                          <a:cs typeface="A-OTF リュウミン Pro M-KL"/>
                        </a:rPr>
                        <a:t>（</a:t>
                      </a:r>
                      <a:r>
                        <a:rPr lang="ja-JP" altLang="en-US" sz="1200" b="1" spc="0" baseline="0" dirty="0">
                          <a:solidFill>
                            <a:srgbClr val="58595B"/>
                          </a:solidFill>
                          <a:latin typeface="Meiryo UI" panose="020B0604030504040204" pitchFamily="50" charset="-128"/>
                          <a:ea typeface="Meiryo UI" panose="020B0604030504040204" pitchFamily="50" charset="-128"/>
                          <a:cs typeface="A-OTF リュウミン Pro M-KL"/>
                        </a:rPr>
                        <a:t>予算がなく</a:t>
                      </a:r>
                      <a:r>
                        <a:rPr lang="ja-JP" altLang="en-US" sz="1200" b="1" spc="0" baseline="0">
                          <a:solidFill>
                            <a:srgbClr val="58595B"/>
                          </a:solidFill>
                          <a:latin typeface="Meiryo UI" panose="020B0604030504040204" pitchFamily="50" charset="-128"/>
                          <a:ea typeface="Meiryo UI" panose="020B0604030504040204" pitchFamily="50" charset="-128"/>
                          <a:cs typeface="A-OTF リュウミン Pro M-KL"/>
                        </a:rPr>
                        <a:t>なり次第終了</a:t>
                      </a:r>
                      <a:r>
                        <a:rPr sz="1200" b="1" spc="0" baseline="0">
                          <a:solidFill>
                            <a:srgbClr val="58595B"/>
                          </a:solidFill>
                          <a:latin typeface="Meiryo UI" panose="020B0604030504040204" pitchFamily="50" charset="-128"/>
                          <a:ea typeface="Meiryo UI" panose="020B0604030504040204" pitchFamily="50" charset="-128"/>
                          <a:cs typeface="A-OTF リュウミン Pro M-KL"/>
                        </a:rPr>
                        <a:t>）</a:t>
                      </a:r>
                      <a:endParaRPr sz="1200" b="1" spc="0" baseline="0" dirty="0">
                        <a:latin typeface="Meiryo UI" panose="020B0604030504040204" pitchFamily="50" charset="-128"/>
                        <a:ea typeface="Meiryo UI" panose="020B0604030504040204" pitchFamily="50" charset="-128"/>
                        <a:cs typeface="A-OTF リュウミン Pro M-KL"/>
                      </a:endParaRPr>
                    </a:p>
                  </a:txBody>
                  <a:tcPr marL="0" marR="0" marT="0" marB="0" anchor="ctr">
                    <a:lnL w="6350">
                      <a:solidFill>
                        <a:srgbClr val="58595B"/>
                      </a:solidFill>
                      <a:prstDash val="solid"/>
                    </a:lnL>
                    <a:lnT w="6350">
                      <a:solidFill>
                        <a:srgbClr val="58595B"/>
                      </a:solidFill>
                      <a:prstDash val="dot"/>
                    </a:lnT>
                    <a:lnB w="6350">
                      <a:solidFill>
                        <a:srgbClr val="58595B"/>
                      </a:solidFill>
                      <a:prstDash val="dot"/>
                    </a:lnB>
                  </a:tcPr>
                </a:tc>
                <a:extLst>
                  <a:ext uri="{0D108BD9-81ED-4DB2-BD59-A6C34878D82A}">
                    <a16:rowId xmlns:a16="http://schemas.microsoft.com/office/drawing/2014/main" val="10003"/>
                  </a:ext>
                </a:extLst>
              </a:tr>
              <a:tr h="612000">
                <a:tc>
                  <a:txBody>
                    <a:bodyPr/>
                    <a:lstStyle/>
                    <a:p>
                      <a:pPr algn="ctr">
                        <a:lnSpc>
                          <a:spcPct val="100000"/>
                        </a:lnSpc>
                        <a:spcBef>
                          <a:spcPts val="0"/>
                        </a:spcBef>
                      </a:pPr>
                      <a:r>
                        <a:rPr lang="ja-JP" altLang="en-US" sz="1200" b="1" spc="0" baseline="0" dirty="0">
                          <a:solidFill>
                            <a:srgbClr val="58595B"/>
                          </a:solidFill>
                          <a:latin typeface="Meiryo UI" panose="020B0604030504040204" pitchFamily="50" charset="-128"/>
                          <a:ea typeface="Meiryo UI" panose="020B0604030504040204" pitchFamily="50" charset="-128"/>
                          <a:cs typeface="A-OTF リュウミン Pro M-KL"/>
                        </a:rPr>
                        <a:t>対象</a:t>
                      </a:r>
                      <a:r>
                        <a:rPr sz="1200" b="1" spc="0" baseline="0" dirty="0" err="1">
                          <a:solidFill>
                            <a:srgbClr val="58595B"/>
                          </a:solidFill>
                          <a:latin typeface="Meiryo UI" panose="020B0604030504040204" pitchFamily="50" charset="-128"/>
                          <a:ea typeface="Meiryo UI" panose="020B0604030504040204" pitchFamily="50" charset="-128"/>
                          <a:cs typeface="A-OTF リュウミン Pro M-KL"/>
                        </a:rPr>
                        <a:t>店舗</a:t>
                      </a:r>
                      <a:endParaRPr sz="1200" b="1" spc="0" baseline="0" dirty="0">
                        <a:latin typeface="Meiryo UI" panose="020B0604030504040204" pitchFamily="50" charset="-128"/>
                        <a:ea typeface="Meiryo UI" panose="020B0604030504040204" pitchFamily="50" charset="-128"/>
                        <a:cs typeface="A-OTF リュウミン Pro M-KL"/>
                      </a:endParaRPr>
                    </a:p>
                  </a:txBody>
                  <a:tcPr marL="0" marR="0" marT="0" marB="0" anchor="ctr">
                    <a:lnR w="6350">
                      <a:solidFill>
                        <a:srgbClr val="58595B"/>
                      </a:solidFill>
                      <a:prstDash val="solid"/>
                    </a:lnR>
                    <a:lnT w="6350">
                      <a:solidFill>
                        <a:srgbClr val="58595B"/>
                      </a:solidFill>
                      <a:prstDash val="dot"/>
                    </a:lnT>
                    <a:lnB w="6350">
                      <a:solidFill>
                        <a:srgbClr val="58595B"/>
                      </a:solidFill>
                      <a:prstDash val="dot"/>
                    </a:lnB>
                  </a:tcPr>
                </a:tc>
                <a:tc>
                  <a:txBody>
                    <a:bodyPr/>
                    <a:lstStyle/>
                    <a:p>
                      <a:pPr marL="223200">
                        <a:lnSpc>
                          <a:spcPct val="100000"/>
                        </a:lnSpc>
                        <a:spcBef>
                          <a:spcPts val="0"/>
                        </a:spcBef>
                      </a:pPr>
                      <a:r>
                        <a:rPr lang="ja-JP" altLang="en-US" sz="1200" b="1" spc="0" baseline="0" dirty="0">
                          <a:solidFill>
                            <a:srgbClr val="58595B"/>
                          </a:solidFill>
                          <a:latin typeface="Meiryo UI" panose="020B0604030504040204" pitchFamily="50" charset="-128"/>
                          <a:ea typeface="Meiryo UI" panose="020B0604030504040204" pitchFamily="50" charset="-128"/>
                          <a:cs typeface="A-OTF リュウミン Pro M-KL"/>
                        </a:rPr>
                        <a:t>能登</a:t>
                      </a:r>
                      <a:r>
                        <a:rPr lang="en-US" altLang="ja-JP" sz="1200" b="1" spc="0" baseline="0" dirty="0">
                          <a:solidFill>
                            <a:srgbClr val="58595B"/>
                          </a:solidFill>
                          <a:latin typeface="Meiryo UI" panose="020B0604030504040204" pitchFamily="50" charset="-128"/>
                          <a:ea typeface="Meiryo UI" panose="020B0604030504040204" pitchFamily="50" charset="-128"/>
                          <a:cs typeface="A-OTF リュウミン Pro M-KL"/>
                        </a:rPr>
                        <a:t>12</a:t>
                      </a:r>
                      <a:r>
                        <a:rPr lang="ja-JP" altLang="en-US" sz="1200" b="1" spc="0" baseline="0" dirty="0">
                          <a:solidFill>
                            <a:srgbClr val="58595B"/>
                          </a:solidFill>
                          <a:latin typeface="Meiryo UI" panose="020B0604030504040204" pitchFamily="50" charset="-128"/>
                          <a:ea typeface="Meiryo UI" panose="020B0604030504040204" pitchFamily="50" charset="-128"/>
                          <a:cs typeface="A-OTF リュウミン Pro M-KL"/>
                        </a:rPr>
                        <a:t>市町のクーポン加盟店</a:t>
                      </a:r>
                      <a:endParaRPr lang="en-US" altLang="ja-JP" sz="120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200">
                        <a:lnSpc>
                          <a:spcPct val="100000"/>
                        </a:lnSpc>
                        <a:spcBef>
                          <a:spcPts val="0"/>
                        </a:spcBef>
                      </a:pPr>
                      <a:r>
                        <a:rPr lang="ja-JP" altLang="en-US" sz="1200" b="1" spc="0" baseline="0" dirty="0">
                          <a:solidFill>
                            <a:srgbClr val="58595B"/>
                          </a:solidFill>
                          <a:latin typeface="Meiryo UI" panose="020B0604030504040204" pitchFamily="50" charset="-128"/>
                          <a:ea typeface="Meiryo UI" panose="020B0604030504040204" pitchFamily="50" charset="-128"/>
                          <a:cs typeface="A-OTF リュウミン Pro M-KL"/>
                        </a:rPr>
                        <a:t>・飲食店、土産物店等</a:t>
                      </a:r>
                    </a:p>
                  </a:txBody>
                  <a:tcPr marL="0" marR="0" marT="0" marB="0" anchor="ctr">
                    <a:lnL w="6350">
                      <a:solidFill>
                        <a:srgbClr val="58595B"/>
                      </a:solidFill>
                      <a:prstDash val="solid"/>
                    </a:lnL>
                    <a:lnT w="6350">
                      <a:solidFill>
                        <a:srgbClr val="58595B"/>
                      </a:solidFill>
                      <a:prstDash val="dot"/>
                    </a:lnT>
                    <a:lnB w="6350">
                      <a:solidFill>
                        <a:srgbClr val="58595B"/>
                      </a:solidFill>
                      <a:prstDash val="dot"/>
                    </a:lnB>
                  </a:tcPr>
                </a:tc>
                <a:extLst>
                  <a:ext uri="{0D108BD9-81ED-4DB2-BD59-A6C34878D82A}">
                    <a16:rowId xmlns:a16="http://schemas.microsoft.com/office/drawing/2014/main" val="10004"/>
                  </a:ext>
                </a:extLst>
              </a:tr>
              <a:tr h="2340000">
                <a:tc>
                  <a:txBody>
                    <a:bodyPr/>
                    <a:lstStyle/>
                    <a:p>
                      <a:pPr marL="23495" algn="ctr">
                        <a:lnSpc>
                          <a:spcPct val="100000"/>
                        </a:lnSpc>
                        <a:spcBef>
                          <a:spcPts val="0"/>
                        </a:spcBef>
                      </a:pPr>
                      <a:r>
                        <a:rPr lang="ja-JP" altLang="en-US" sz="1200" b="1" spc="0" baseline="0">
                          <a:solidFill>
                            <a:srgbClr val="58595B"/>
                          </a:solidFill>
                          <a:latin typeface="Meiryo UI" panose="020B0604030504040204" pitchFamily="50" charset="-128"/>
                          <a:ea typeface="Meiryo UI" panose="020B0604030504040204" pitchFamily="50" charset="-128"/>
                          <a:cs typeface="A-OTF リュウミン Pro M-KL"/>
                        </a:rPr>
                        <a:t>電子クーポン</a:t>
                      </a:r>
                      <a:endParaRPr lang="en-US" altLang="ja-JP" sz="1200" b="1" spc="0" baseline="0">
                        <a:solidFill>
                          <a:srgbClr val="58595B"/>
                        </a:solidFill>
                        <a:latin typeface="Meiryo UI" panose="020B0604030504040204" pitchFamily="50" charset="-128"/>
                        <a:ea typeface="Meiryo UI" panose="020B0604030504040204" pitchFamily="50" charset="-128"/>
                        <a:cs typeface="A-OTF リュウミン Pro M-KL"/>
                      </a:endParaRPr>
                    </a:p>
                    <a:p>
                      <a:pPr marL="23495" algn="ctr">
                        <a:lnSpc>
                          <a:spcPct val="100000"/>
                        </a:lnSpc>
                        <a:spcBef>
                          <a:spcPts val="0"/>
                        </a:spcBef>
                      </a:pPr>
                      <a:r>
                        <a:rPr sz="1200" b="1" spc="0" baseline="0">
                          <a:solidFill>
                            <a:srgbClr val="58595B"/>
                          </a:solidFill>
                          <a:latin typeface="Meiryo UI" panose="020B0604030504040204" pitchFamily="50" charset="-128"/>
                          <a:ea typeface="Meiryo UI" panose="020B0604030504040204" pitchFamily="50" charset="-128"/>
                          <a:cs typeface="A-OTF リュウミン Pro M-KL"/>
                        </a:rPr>
                        <a:t>配布・</a:t>
                      </a:r>
                      <a:endParaRPr lang="en-US" sz="1200" b="1" spc="0" baseline="0">
                        <a:solidFill>
                          <a:srgbClr val="58595B"/>
                        </a:solidFill>
                        <a:latin typeface="Meiryo UI" panose="020B0604030504040204" pitchFamily="50" charset="-128"/>
                        <a:ea typeface="Meiryo UI" panose="020B0604030504040204" pitchFamily="50" charset="-128"/>
                        <a:cs typeface="A-OTF リュウミン Pro M-KL"/>
                      </a:endParaRPr>
                    </a:p>
                    <a:p>
                      <a:pPr marL="23495" algn="ctr">
                        <a:lnSpc>
                          <a:spcPct val="100000"/>
                        </a:lnSpc>
                        <a:spcBef>
                          <a:spcPts val="0"/>
                        </a:spcBef>
                      </a:pPr>
                      <a:r>
                        <a:rPr sz="1200" b="1" spc="0" baseline="0">
                          <a:solidFill>
                            <a:srgbClr val="58595B"/>
                          </a:solidFill>
                          <a:latin typeface="Meiryo UI" panose="020B0604030504040204" pitchFamily="50" charset="-128"/>
                          <a:ea typeface="Meiryo UI" panose="020B0604030504040204" pitchFamily="50" charset="-128"/>
                          <a:cs typeface="A-OTF リュウミン Pro M-KL"/>
                        </a:rPr>
                        <a:t>利用方法</a:t>
                      </a:r>
                      <a:endParaRPr sz="1200" b="1" spc="0" baseline="0" dirty="0">
                        <a:latin typeface="Meiryo UI" panose="020B0604030504040204" pitchFamily="50" charset="-128"/>
                        <a:ea typeface="Meiryo UI" panose="020B0604030504040204" pitchFamily="50" charset="-128"/>
                        <a:cs typeface="A-OTF リュウミン Pro M-KL"/>
                      </a:endParaRPr>
                    </a:p>
                  </a:txBody>
                  <a:tcPr marL="0" marR="0" marT="0" marB="0" anchor="ctr">
                    <a:lnR w="6350">
                      <a:solidFill>
                        <a:srgbClr val="58595B"/>
                      </a:solidFill>
                      <a:prstDash val="solid"/>
                    </a:lnR>
                    <a:lnT w="6350">
                      <a:solidFill>
                        <a:srgbClr val="58595B"/>
                      </a:solidFill>
                      <a:prstDash val="dot"/>
                    </a:lnT>
                    <a:lnB w="6350">
                      <a:solidFill>
                        <a:srgbClr val="58595B"/>
                      </a:solidFill>
                      <a:prstDash val="dot"/>
                    </a:lnB>
                  </a:tcPr>
                </a:tc>
                <a:tc>
                  <a:txBody>
                    <a:bodyPr/>
                    <a:lstStyle/>
                    <a:p>
                      <a:pPr marL="223520">
                        <a:lnSpc>
                          <a:spcPct val="100000"/>
                        </a:lnSpc>
                        <a:spcBef>
                          <a:spcPts val="0"/>
                        </a:spcBef>
                      </a:pPr>
                      <a:r>
                        <a:rPr lang="ja-JP" altLang="en-US" sz="1150" b="1" spc="0" baseline="0" dirty="0">
                          <a:solidFill>
                            <a:srgbClr val="58595B"/>
                          </a:solidFill>
                          <a:latin typeface="Meiryo UI" panose="020B0604030504040204" pitchFamily="50" charset="-128"/>
                          <a:ea typeface="Meiryo UI" panose="020B0604030504040204" pitchFamily="50" charset="-128"/>
                          <a:cs typeface="A-OTF リュウミン Pro M-KL"/>
                        </a:rPr>
                        <a:t>①旅行会社より</a:t>
                      </a:r>
                      <a:r>
                        <a:rPr sz="1150" b="1" spc="0" baseline="0" dirty="0" err="1">
                          <a:solidFill>
                            <a:srgbClr val="58595B"/>
                          </a:solidFill>
                          <a:latin typeface="Meiryo UI" panose="020B0604030504040204" pitchFamily="50" charset="-128"/>
                          <a:ea typeface="Meiryo UI" panose="020B0604030504040204" pitchFamily="50" charset="-128"/>
                          <a:cs typeface="A-OTF リュウミン Pro M-KL"/>
                        </a:rPr>
                        <a:t>お客様（旅行者</a:t>
                      </a:r>
                      <a:r>
                        <a:rPr sz="1150" b="1" spc="0" baseline="0" dirty="0">
                          <a:solidFill>
                            <a:srgbClr val="58595B"/>
                          </a:solidFill>
                          <a:latin typeface="Meiryo UI" panose="020B0604030504040204" pitchFamily="50" charset="-128"/>
                          <a:ea typeface="Meiryo UI" panose="020B0604030504040204" pitchFamily="50" charset="-128"/>
                          <a:cs typeface="A-OTF リュウミン Pro M-KL"/>
                        </a:rPr>
                        <a:t>）</a:t>
                      </a:r>
                      <a:r>
                        <a:rPr lang="ja-JP" altLang="en-US" sz="1150" b="1" spc="0" baseline="0" dirty="0">
                          <a:solidFill>
                            <a:srgbClr val="58595B"/>
                          </a:solidFill>
                          <a:latin typeface="Meiryo UI" panose="020B0604030504040204" pitchFamily="50" charset="-128"/>
                          <a:ea typeface="Meiryo UI" panose="020B0604030504040204" pitchFamily="50" charset="-128"/>
                          <a:cs typeface="A-OTF リュウミン Pro M-KL"/>
                        </a:rPr>
                        <a:t>に</a:t>
                      </a:r>
                      <a:endParaRPr lang="en-US" altLang="ja-JP"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r>
                        <a:rPr lang="ja-JP" altLang="en-US" sz="1150" b="1" spc="0" baseline="0" dirty="0">
                          <a:solidFill>
                            <a:srgbClr val="58595B"/>
                          </a:solidFill>
                          <a:latin typeface="Meiryo UI" panose="020B0604030504040204" pitchFamily="50" charset="-128"/>
                          <a:ea typeface="Meiryo UI" panose="020B0604030504040204" pitchFamily="50" charset="-128"/>
                          <a:cs typeface="A-OTF リュウミン Pro M-KL"/>
                        </a:rPr>
                        <a:t>　 </a:t>
                      </a:r>
                      <a:r>
                        <a:rPr lang="en-US" altLang="ja-JP" sz="1150" b="1" spc="0" baseline="0" dirty="0">
                          <a:solidFill>
                            <a:srgbClr val="58595B"/>
                          </a:solidFill>
                          <a:latin typeface="Meiryo UI" panose="020B0604030504040204" pitchFamily="50" charset="-128"/>
                          <a:ea typeface="Meiryo UI" panose="020B0604030504040204" pitchFamily="50" charset="-128"/>
                          <a:cs typeface="A-OTF リュウミン Pro M-KL"/>
                        </a:rPr>
                        <a:t>1</a:t>
                      </a:r>
                      <a:r>
                        <a:rPr lang="ja-JP" altLang="en-US" sz="1150" b="1" spc="0" baseline="0" dirty="0">
                          <a:solidFill>
                            <a:srgbClr val="58595B"/>
                          </a:solidFill>
                          <a:latin typeface="Meiryo UI" panose="020B0604030504040204" pitchFamily="50" charset="-128"/>
                          <a:ea typeface="Meiryo UI" panose="020B0604030504040204" pitchFamily="50" charset="-128"/>
                          <a:cs typeface="A-OTF リュウミン Pro M-KL"/>
                        </a:rPr>
                        <a:t>日あたり</a:t>
                      </a:r>
                      <a:r>
                        <a:rPr lang="en-US" altLang="ja-JP" sz="1150" b="1" spc="0" baseline="0" dirty="0">
                          <a:solidFill>
                            <a:srgbClr val="58595B"/>
                          </a:solidFill>
                          <a:latin typeface="Meiryo UI" panose="020B0604030504040204" pitchFamily="50" charset="-128"/>
                          <a:ea typeface="Meiryo UI" panose="020B0604030504040204" pitchFamily="50" charset="-128"/>
                          <a:cs typeface="A-OTF リュウミン Pro M-KL"/>
                        </a:rPr>
                        <a:t>4,000</a:t>
                      </a:r>
                      <a:r>
                        <a:rPr lang="ja-JP" altLang="en-US" sz="1150" b="1" spc="0" baseline="0" dirty="0">
                          <a:solidFill>
                            <a:srgbClr val="58595B"/>
                          </a:solidFill>
                          <a:latin typeface="Meiryo UI" panose="020B0604030504040204" pitchFamily="50" charset="-128"/>
                          <a:ea typeface="Meiryo UI" panose="020B0604030504040204" pitchFamily="50" charset="-128"/>
                          <a:cs typeface="A-OTF リュウミン Pro M-KL"/>
                        </a:rPr>
                        <a:t>円分</a:t>
                      </a:r>
                      <a:r>
                        <a:rPr lang="en-US" altLang="ja-JP" sz="1150" b="1" spc="0" baseline="0" dirty="0">
                          <a:solidFill>
                            <a:srgbClr val="58595B"/>
                          </a:solidFill>
                          <a:latin typeface="Meiryo UI" panose="020B0604030504040204" pitchFamily="50" charset="-128"/>
                          <a:ea typeface="Meiryo UI" panose="020B0604030504040204" pitchFamily="50" charset="-128"/>
                          <a:cs typeface="A-OTF リュウミン Pro M-KL"/>
                        </a:rPr>
                        <a:t>/</a:t>
                      </a:r>
                      <a:r>
                        <a:rPr lang="ja-JP" altLang="en-US" sz="1150" b="1" spc="0" baseline="0" dirty="0">
                          <a:solidFill>
                            <a:srgbClr val="58595B"/>
                          </a:solidFill>
                          <a:latin typeface="Meiryo UI" panose="020B0604030504040204" pitchFamily="50" charset="-128"/>
                          <a:ea typeface="Meiryo UI" panose="020B0604030504040204" pitchFamily="50" charset="-128"/>
                          <a:cs typeface="A-OTF リュウミン Pro M-KL"/>
                        </a:rPr>
                        <a:t>人の電子クーポン引換券を</a:t>
                      </a:r>
                      <a:r>
                        <a:rPr sz="1150" b="1" spc="0" baseline="0" dirty="0" err="1">
                          <a:solidFill>
                            <a:srgbClr val="58595B"/>
                          </a:solidFill>
                          <a:latin typeface="Meiryo UI" panose="020B0604030504040204" pitchFamily="50" charset="-128"/>
                          <a:ea typeface="Meiryo UI" panose="020B0604030504040204" pitchFamily="50" charset="-128"/>
                          <a:cs typeface="A-OTF リュウミン Pro M-KL"/>
                        </a:rPr>
                        <a:t>配布</a:t>
                      </a:r>
                      <a:endParaRPr lang="en-US" altLang="ja-JP"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r>
                        <a:rPr lang="ja-JP" altLang="en-US" sz="1150" b="1" spc="0" baseline="0" dirty="0">
                          <a:solidFill>
                            <a:srgbClr val="58595B"/>
                          </a:solidFill>
                          <a:latin typeface="Meiryo UI" panose="020B0604030504040204" pitchFamily="50" charset="-128"/>
                          <a:ea typeface="Meiryo UI" panose="020B0604030504040204" pitchFamily="50" charset="-128"/>
                          <a:cs typeface="A-OTF リュウミン Pro M-KL"/>
                        </a:rPr>
                        <a:t>②お買い上げ時にスマートフォンより、電子クーポン分をご利用いただく</a:t>
                      </a:r>
                      <a:endParaRPr lang="en-US"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endParaRPr lang="en-US"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endParaRPr lang="en-US"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endParaRPr lang="en-US"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endParaRPr lang="en-US"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endParaRPr lang="en-US"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endParaRPr lang="en-US"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endParaRPr lang="en-US"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endParaRPr lang="en-US"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p>
                      <a:pPr marL="223520">
                        <a:lnSpc>
                          <a:spcPct val="100000"/>
                        </a:lnSpc>
                        <a:spcBef>
                          <a:spcPts val="0"/>
                        </a:spcBef>
                      </a:pPr>
                      <a:endParaRPr lang="en-US" sz="1150" b="1" spc="0" baseline="0" dirty="0">
                        <a:solidFill>
                          <a:srgbClr val="58595B"/>
                        </a:solidFill>
                        <a:latin typeface="Meiryo UI" panose="020B0604030504040204" pitchFamily="50" charset="-128"/>
                        <a:ea typeface="Meiryo UI" panose="020B0604030504040204" pitchFamily="50" charset="-128"/>
                        <a:cs typeface="A-OTF リュウミン Pro M-KL"/>
                      </a:endParaRPr>
                    </a:p>
                  </a:txBody>
                  <a:tcPr marL="0" marR="0" marT="0" marB="0" anchor="ctr">
                    <a:lnL w="6350">
                      <a:solidFill>
                        <a:srgbClr val="58595B"/>
                      </a:solidFill>
                      <a:prstDash val="solid"/>
                    </a:lnL>
                    <a:lnT w="6350">
                      <a:solidFill>
                        <a:srgbClr val="58595B"/>
                      </a:solidFill>
                      <a:prstDash val="dot"/>
                    </a:lnT>
                    <a:lnB w="6350">
                      <a:solidFill>
                        <a:srgbClr val="58595B"/>
                      </a:solidFill>
                      <a:prstDash val="dot"/>
                    </a:lnB>
                  </a:tcPr>
                </a:tc>
                <a:extLst>
                  <a:ext uri="{0D108BD9-81ED-4DB2-BD59-A6C34878D82A}">
                    <a16:rowId xmlns:a16="http://schemas.microsoft.com/office/drawing/2014/main" val="10005"/>
                  </a:ext>
                </a:extLst>
              </a:tr>
            </a:tbl>
          </a:graphicData>
        </a:graphic>
      </p:graphicFrame>
      <p:sp>
        <p:nvSpPr>
          <p:cNvPr id="174" name="四角形: 角を丸くする 173">
            <a:extLst>
              <a:ext uri="{FF2B5EF4-FFF2-40B4-BE49-F238E27FC236}">
                <a16:creationId xmlns:a16="http://schemas.microsoft.com/office/drawing/2014/main" id="{E0296B5E-9A3E-4F2D-E298-2387C9606FAB}"/>
              </a:ext>
            </a:extLst>
          </p:cNvPr>
          <p:cNvSpPr/>
          <p:nvPr/>
        </p:nvSpPr>
        <p:spPr>
          <a:xfrm>
            <a:off x="2163273" y="8949790"/>
            <a:ext cx="856107" cy="529404"/>
          </a:xfrm>
          <a:prstGeom prst="roundRect">
            <a:avLst/>
          </a:prstGeom>
          <a:solidFill>
            <a:srgbClr val="5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chemeClr val="tx1"/>
                </a:solidFill>
                <a:effectLst/>
                <a:uLnTx/>
                <a:uFillTx/>
                <a:latin typeface="A-OTF リュウミン Pr6N L-KL" panose="02020300000000000000" pitchFamily="18" charset="-128"/>
                <a:ea typeface="A-OTF リュウミン Pr6N L-KL" panose="02020300000000000000" pitchFamily="18" charset="-128"/>
              </a:rPr>
              <a:t>旅行会社</a:t>
            </a:r>
            <a:endParaRPr kumimoji="1" lang="ja-JP" altLang="en-US" sz="1200" b="1" i="0" u="none" strike="noStrike" kern="0" cap="none" spc="0" normalizeH="0" baseline="0" noProof="0" dirty="0">
              <a:ln>
                <a:noFill/>
              </a:ln>
              <a:solidFill>
                <a:schemeClr val="tx1"/>
              </a:solidFill>
              <a:effectLst/>
              <a:uLnTx/>
              <a:uFillTx/>
              <a:latin typeface="A-OTF リュウミン Pr6N L-KL" panose="02020300000000000000" pitchFamily="18" charset="-128"/>
              <a:ea typeface="A-OTF リュウミン Pr6N L-KL" panose="02020300000000000000" pitchFamily="18" charset="-128"/>
            </a:endParaRPr>
          </a:p>
        </p:txBody>
      </p:sp>
      <p:sp>
        <p:nvSpPr>
          <p:cNvPr id="173" name="テキスト ボックス 172">
            <a:extLst>
              <a:ext uri="{FF2B5EF4-FFF2-40B4-BE49-F238E27FC236}">
                <a16:creationId xmlns:a16="http://schemas.microsoft.com/office/drawing/2014/main" id="{EF0D1ECE-6025-4D1D-A4F3-8E58890CA1ED}"/>
              </a:ext>
            </a:extLst>
          </p:cNvPr>
          <p:cNvSpPr txBox="1"/>
          <p:nvPr/>
        </p:nvSpPr>
        <p:spPr>
          <a:xfrm>
            <a:off x="2934046" y="4077074"/>
            <a:ext cx="1701107" cy="307777"/>
          </a:xfrm>
          <a:prstGeom prst="rect">
            <a:avLst/>
          </a:prstGeom>
          <a:noFill/>
        </p:spPr>
        <p:txBody>
          <a:bodyPr wrap="none">
            <a:spAutoFit/>
          </a:bodyPr>
          <a:lstStyle/>
          <a:p>
            <a:pPr algn="ctr">
              <a:lnSpc>
                <a:spcPct val="100000"/>
              </a:lnSpc>
            </a:pPr>
            <a:r>
              <a:rPr lang="ja-JP" altLang="en-US" sz="1400" b="1">
                <a:solidFill>
                  <a:srgbClr val="412B25"/>
                </a:solidFill>
                <a:latin typeface="Yu Gothic UI"/>
                <a:cs typeface="Yu Gothic UI"/>
              </a:rPr>
              <a:t>令和</a:t>
            </a:r>
            <a:r>
              <a:rPr lang="en-US" altLang="ja-JP" sz="1400" b="1">
                <a:solidFill>
                  <a:srgbClr val="412B25"/>
                </a:solidFill>
                <a:latin typeface="Yu Gothic UI"/>
                <a:cs typeface="Yu Gothic UI"/>
              </a:rPr>
              <a:t>7</a:t>
            </a:r>
            <a:r>
              <a:rPr lang="ja-JP" altLang="en-US" sz="1400" b="1">
                <a:solidFill>
                  <a:srgbClr val="412B25"/>
                </a:solidFill>
                <a:latin typeface="Yu Gothic UI"/>
                <a:cs typeface="Yu Gothic UI"/>
              </a:rPr>
              <a:t>年</a:t>
            </a:r>
            <a:r>
              <a:rPr lang="en-US" altLang="ja-JP" sz="1400" b="1">
                <a:solidFill>
                  <a:srgbClr val="412B25"/>
                </a:solidFill>
                <a:latin typeface="Yu Gothic UI"/>
                <a:cs typeface="Yu Gothic UI"/>
              </a:rPr>
              <a:t>12</a:t>
            </a:r>
            <a:r>
              <a:rPr lang="ja-JP" altLang="en-US" sz="1400" b="1">
                <a:solidFill>
                  <a:srgbClr val="412B25"/>
                </a:solidFill>
                <a:latin typeface="Yu Gothic UI"/>
                <a:cs typeface="Yu Gothic UI"/>
              </a:rPr>
              <a:t>月</a:t>
            </a:r>
            <a:r>
              <a:rPr lang="en-US" altLang="ja-JP" sz="1400" b="1">
                <a:solidFill>
                  <a:srgbClr val="412B25"/>
                </a:solidFill>
                <a:latin typeface="Yu Gothic UI"/>
                <a:cs typeface="Yu Gothic UI"/>
              </a:rPr>
              <a:t>18</a:t>
            </a:r>
            <a:r>
              <a:rPr lang="ja-JP" altLang="en-US" sz="1400" b="1">
                <a:solidFill>
                  <a:srgbClr val="412B25"/>
                </a:solidFill>
                <a:latin typeface="Yu Gothic UI"/>
                <a:cs typeface="Yu Gothic UI"/>
              </a:rPr>
              <a:t>日稿</a:t>
            </a:r>
            <a:endParaRPr lang="ja-JP" altLang="en-US" sz="1400" dirty="0">
              <a:solidFill>
                <a:srgbClr val="412B25"/>
              </a:solidFill>
              <a:latin typeface="Yu Gothic UI"/>
              <a:cs typeface="Yu Gothic UI"/>
            </a:endParaRPr>
          </a:p>
        </p:txBody>
      </p:sp>
      <p:pic>
        <p:nvPicPr>
          <p:cNvPr id="1026" name="Picture 2">
            <a:extLst>
              <a:ext uri="{FF2B5EF4-FFF2-40B4-BE49-F238E27FC236}">
                <a16:creationId xmlns:a16="http://schemas.microsoft.com/office/drawing/2014/main" id="{0A9D9B7C-69D3-CA87-4741-ABC3EBDEDB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7427" y="9464038"/>
            <a:ext cx="1159119" cy="83165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175A2D0B-449C-ED76-252D-827020F7094E}"/>
              </a:ext>
            </a:extLst>
          </p:cNvPr>
          <p:cNvSpPr txBox="1"/>
          <p:nvPr/>
        </p:nvSpPr>
        <p:spPr>
          <a:xfrm>
            <a:off x="1163628" y="3388804"/>
            <a:ext cx="5241942" cy="584775"/>
          </a:xfrm>
          <a:prstGeom prst="rect">
            <a:avLst/>
          </a:prstGeom>
          <a:noFill/>
        </p:spPr>
        <p:txBody>
          <a:bodyPr wrap="square" rtlCol="0">
            <a:spAutoFit/>
          </a:bodyPr>
          <a:lstStyle/>
          <a:p>
            <a:pPr algn="ctr"/>
            <a:r>
              <a:rPr kumimoji="1" lang="ja-JP" altLang="en-US" sz="3200" b="1" dirty="0">
                <a:ln w="12700">
                  <a:solidFill>
                    <a:schemeClr val="accent4">
                      <a:lumMod val="50000"/>
                    </a:schemeClr>
                  </a:solidFill>
                </a:ln>
                <a:solidFill>
                  <a:schemeClr val="accent4">
                    <a:lumMod val="75000"/>
                  </a:schemeClr>
                </a:solidFill>
                <a:effectLst>
                  <a:glow rad="50800">
                    <a:srgbClr val="FDD000"/>
                  </a:glow>
                  <a:outerShdw blurRad="50800" dist="38100" dir="2700000" algn="tl" rotWithShape="0">
                    <a:prstClr val="black">
                      <a:alpha val="40000"/>
                    </a:prstClr>
                  </a:outerShdw>
                </a:effectLst>
                <a:latin typeface="BIZ UDPゴシック" panose="020B0400000000000000" pitchFamily="50" charset="-128"/>
                <a:ea typeface="BIZ UDPゴシック" panose="020B0400000000000000" pitchFamily="50" charset="-128"/>
              </a:rPr>
              <a:t>取扱店舗マニュアル</a:t>
            </a:r>
          </a:p>
        </p:txBody>
      </p:sp>
      <p:pic>
        <p:nvPicPr>
          <p:cNvPr id="6" name="図 5">
            <a:extLst>
              <a:ext uri="{FF2B5EF4-FFF2-40B4-BE49-F238E27FC236}">
                <a16:creationId xmlns:a16="http://schemas.microsoft.com/office/drawing/2014/main" id="{99EE6557-C3C9-3899-343D-504136F9DF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0754" y="8927226"/>
            <a:ext cx="852754" cy="576562"/>
          </a:xfrm>
          <a:prstGeom prst="rect">
            <a:avLst/>
          </a:prstGeom>
        </p:spPr>
      </p:pic>
      <p:sp>
        <p:nvSpPr>
          <p:cNvPr id="34" name="四角形: 角を丸くする 33">
            <a:extLst>
              <a:ext uri="{FF2B5EF4-FFF2-40B4-BE49-F238E27FC236}">
                <a16:creationId xmlns:a16="http://schemas.microsoft.com/office/drawing/2014/main" id="{9B8EADA5-9C54-B5C9-C26B-427DA650D0D6}"/>
              </a:ext>
            </a:extLst>
          </p:cNvPr>
          <p:cNvSpPr/>
          <p:nvPr/>
        </p:nvSpPr>
        <p:spPr>
          <a:xfrm>
            <a:off x="4210506" y="8949790"/>
            <a:ext cx="856107" cy="52940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prstClr val="white"/>
                </a:solidFill>
                <a:effectLst/>
                <a:uLnTx/>
                <a:uFillTx/>
                <a:latin typeface="A-OTF リュウミン Pr6N L-KL" panose="02020300000000000000" pitchFamily="18" charset="-128"/>
                <a:ea typeface="A-OTF リュウミン Pr6N L-KL" panose="02020300000000000000" pitchFamily="18" charset="-128"/>
              </a:rPr>
              <a:t>お客様</a:t>
            </a:r>
            <a:endParaRPr kumimoji="1" lang="en-US" altLang="ja-JP" sz="1200" b="1" i="0" u="none" strike="noStrike" kern="0" cap="none" spc="0" normalizeH="0" baseline="0" noProof="0">
              <a:ln>
                <a:noFill/>
              </a:ln>
              <a:solidFill>
                <a:prstClr val="white"/>
              </a:solidFill>
              <a:effectLst/>
              <a:uLnTx/>
              <a:uFillTx/>
              <a:latin typeface="A-OTF リュウミン Pr6N L-KL" panose="02020300000000000000" pitchFamily="18" charset="-128"/>
              <a:ea typeface="A-OTF リュウミン Pr6N L-KL" panose="02020300000000000000" pitchFamily="18"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100" normalizeH="0" noProof="0">
                <a:ln>
                  <a:noFill/>
                </a:ln>
                <a:solidFill>
                  <a:prstClr val="white"/>
                </a:solidFill>
                <a:effectLst/>
                <a:uLnTx/>
                <a:uFillTx/>
                <a:latin typeface="A-OTF リュウミン Pr6N L-KL" panose="02020300000000000000" pitchFamily="18" charset="-128"/>
                <a:ea typeface="A-OTF リュウミン Pr6N L-KL" panose="02020300000000000000" pitchFamily="18" charset="-128"/>
              </a:rPr>
              <a:t>（旅行者）</a:t>
            </a:r>
            <a:endParaRPr kumimoji="1" lang="ja-JP" altLang="en-US" sz="1050" b="1" i="0" u="none" strike="noStrike" kern="0" cap="none" spc="-100" normalizeH="0" noProof="0" dirty="0">
              <a:ln>
                <a:noFill/>
              </a:ln>
              <a:solidFill>
                <a:prstClr val="white"/>
              </a:solidFill>
              <a:effectLst/>
              <a:uLnTx/>
              <a:uFillTx/>
              <a:latin typeface="A-OTF リュウミン Pr6N L-KL" panose="02020300000000000000" pitchFamily="18" charset="-128"/>
              <a:ea typeface="A-OTF リュウミン Pr6N L-KL" panose="02020300000000000000" pitchFamily="18" charset="-128"/>
            </a:endParaRPr>
          </a:p>
        </p:txBody>
      </p:sp>
      <p:sp>
        <p:nvSpPr>
          <p:cNvPr id="7" name="テキスト ボックス 6">
            <a:extLst>
              <a:ext uri="{FF2B5EF4-FFF2-40B4-BE49-F238E27FC236}">
                <a16:creationId xmlns:a16="http://schemas.microsoft.com/office/drawing/2014/main" id="{BED5AD89-261A-7D2A-95F7-2E3DD16BDA5B}"/>
              </a:ext>
            </a:extLst>
          </p:cNvPr>
          <p:cNvSpPr txBox="1"/>
          <p:nvPr/>
        </p:nvSpPr>
        <p:spPr>
          <a:xfrm>
            <a:off x="2497016" y="9514381"/>
            <a:ext cx="2877711"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電子クーポンデザイン</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15" name="四角形: 角を丸くする 14">
            <a:extLst>
              <a:ext uri="{FF2B5EF4-FFF2-40B4-BE49-F238E27FC236}">
                <a16:creationId xmlns:a16="http://schemas.microsoft.com/office/drawing/2014/main" id="{6C8C0BCD-66C7-8E91-A106-1BB1FFD89A88}"/>
              </a:ext>
            </a:extLst>
          </p:cNvPr>
          <p:cNvSpPr/>
          <p:nvPr/>
        </p:nvSpPr>
        <p:spPr>
          <a:xfrm>
            <a:off x="6268187" y="8945124"/>
            <a:ext cx="856107" cy="52940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chemeClr val="tx1"/>
                </a:solidFill>
                <a:effectLst/>
                <a:uLnTx/>
                <a:uFillTx/>
                <a:latin typeface="A-OTF リュウミン Pr6N L-KL" panose="02020300000000000000" pitchFamily="18" charset="-128"/>
                <a:ea typeface="A-OTF リュウミン Pr6N L-KL" panose="02020300000000000000" pitchFamily="18" charset="-128"/>
              </a:rPr>
              <a:t>取扱店舗</a:t>
            </a:r>
            <a:endParaRPr kumimoji="1" lang="ja-JP" altLang="en-US" sz="1200" b="1" i="0" u="none" strike="noStrike" kern="0" cap="none" spc="0" normalizeH="0" baseline="0" noProof="0" dirty="0">
              <a:ln>
                <a:noFill/>
              </a:ln>
              <a:solidFill>
                <a:schemeClr val="tx1"/>
              </a:solidFill>
              <a:effectLst/>
              <a:uLnTx/>
              <a:uFillTx/>
              <a:latin typeface="A-OTF リュウミン Pr6N L-KL" panose="02020300000000000000" pitchFamily="18" charset="-128"/>
              <a:ea typeface="A-OTF リュウミン Pr6N L-KL" panose="02020300000000000000" pitchFamily="18" charset="-128"/>
            </a:endParaRPr>
          </a:p>
        </p:txBody>
      </p:sp>
      <p:sp>
        <p:nvSpPr>
          <p:cNvPr id="21" name="四角形: 角を丸くする 20">
            <a:extLst>
              <a:ext uri="{FF2B5EF4-FFF2-40B4-BE49-F238E27FC236}">
                <a16:creationId xmlns:a16="http://schemas.microsoft.com/office/drawing/2014/main" id="{86E8DBB0-9EA8-42AC-3514-F0E33DFA6BCA}"/>
              </a:ext>
            </a:extLst>
          </p:cNvPr>
          <p:cNvSpPr/>
          <p:nvPr/>
        </p:nvSpPr>
        <p:spPr>
          <a:xfrm>
            <a:off x="2200770" y="5871313"/>
            <a:ext cx="4779441" cy="396000"/>
          </a:xfrm>
          <a:prstGeom prst="roundRect">
            <a:avLst/>
          </a:prstGeom>
          <a:gradFill flip="none" rotWithShape="1">
            <a:gsLst>
              <a:gs pos="0">
                <a:schemeClr val="bg2">
                  <a:lumMod val="50000"/>
                </a:schemeClr>
              </a:gs>
              <a:gs pos="50000">
                <a:schemeClr val="bg2">
                  <a:lumMod val="90000"/>
                </a:schemeClr>
              </a:gs>
              <a:gs pos="99000">
                <a:schemeClr val="bg2">
                  <a:lumMod val="50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1" i="0" u="none" strike="noStrike" kern="0" cap="none" spc="0" normalizeH="0" baseline="0" noProof="0">
              <a:ln w="22225">
                <a:solidFill>
                  <a:srgbClr val="836733"/>
                </a:solidFill>
              </a:ln>
              <a:solidFill>
                <a:srgbClr val="836733"/>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四角形: 角を丸くする 21">
            <a:extLst>
              <a:ext uri="{FF2B5EF4-FFF2-40B4-BE49-F238E27FC236}">
                <a16:creationId xmlns:a16="http://schemas.microsoft.com/office/drawing/2014/main" id="{51BF531C-ADBC-5AAB-4BE5-F514005117E8}"/>
              </a:ext>
            </a:extLst>
          </p:cNvPr>
          <p:cNvSpPr/>
          <p:nvPr/>
        </p:nvSpPr>
        <p:spPr>
          <a:xfrm>
            <a:off x="2250511" y="5918971"/>
            <a:ext cx="4679959" cy="288000"/>
          </a:xfrm>
          <a:prstGeom prst="roundRect">
            <a:avLst/>
          </a:prstGeom>
          <a:solidFill>
            <a:schemeClr val="bg1"/>
          </a:solidFill>
          <a:ln w="1270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能登</a:t>
            </a:r>
            <a:r>
              <a:rPr kumimoji="1" lang="en-US" altLang="ja-JP"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市町（</a:t>
            </a:r>
            <a:r>
              <a:rPr kumimoji="1" lang="en-US" altLang="ja-JP"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）の周遊</a:t>
            </a:r>
            <a:r>
              <a:rPr kumimoji="1" lang="en-US" altLang="ja-JP"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日あたり </a:t>
            </a:r>
            <a:r>
              <a:rPr kumimoji="1" lang="en-US" altLang="ja-JP" b="1" i="0" u="none" strike="noStrike" kern="0" cap="none" spc="0" normalizeH="0" baseline="0" noProof="0" dirty="0">
                <a:ln w="22225">
                  <a:solidFill>
                    <a:srgbClr val="F79646">
                      <a:lumMod val="75000"/>
                    </a:srgbClr>
                  </a:solidFill>
                </a:ln>
                <a:solidFill>
                  <a:srgbClr val="F79646">
                    <a:lumMod val="75000"/>
                  </a:srgbClr>
                </a:solidFill>
                <a:effectLst/>
                <a:uLnTx/>
                <a:uFillTx/>
                <a:latin typeface="BIZ UDPゴシック" panose="020B0400000000000000" pitchFamily="50" charset="-128"/>
                <a:ea typeface="BIZ UDPゴシック" panose="020B0400000000000000" pitchFamily="50" charset="-128"/>
                <a:cs typeface="+mn-cs"/>
              </a:rPr>
              <a:t>4,000</a:t>
            </a:r>
            <a:r>
              <a:rPr kumimoji="1" lang="ja-JP" altLang="en-US" b="1" i="0" u="none" strike="noStrike" kern="0" cap="none" spc="0" normalizeH="0" baseline="0" noProof="0" dirty="0">
                <a:ln w="22225">
                  <a:solidFill>
                    <a:srgbClr val="F79646">
                      <a:lumMod val="75000"/>
                    </a:srgbClr>
                  </a:solidFill>
                </a:ln>
                <a:solidFill>
                  <a:srgbClr val="F79646">
                    <a:lumMod val="75000"/>
                  </a:srgbClr>
                </a:solidFill>
                <a:effectLst/>
                <a:uLnTx/>
                <a:uFillTx/>
                <a:latin typeface="BIZ UDPゴシック" panose="020B0400000000000000" pitchFamily="50" charset="-128"/>
                <a:ea typeface="BIZ UDPゴシック" panose="020B0400000000000000" pitchFamily="50" charset="-128"/>
                <a:cs typeface="+mn-cs"/>
              </a:rPr>
              <a:t>円</a:t>
            </a:r>
            <a:r>
              <a:rPr kumimoji="1" lang="ja-JP" altLang="en-US" sz="1200" b="1" i="0" u="none" strike="noStrike" kern="0" cap="none" spc="0" normalizeH="0" baseline="0" noProof="0" dirty="0">
                <a:ln w="22225">
                  <a:solidFill>
                    <a:srgbClr val="F79646">
                      <a:lumMod val="75000"/>
                    </a:srgbClr>
                  </a:solidFill>
                </a:ln>
                <a:solidFill>
                  <a:srgbClr val="F79646">
                    <a:lumMod val="75000"/>
                  </a:srgbClr>
                </a:solidFill>
                <a:effectLst/>
                <a:uLnTx/>
                <a:uFillTx/>
                <a:latin typeface="BIZ UDPゴシック" panose="020B0400000000000000" pitchFamily="50" charset="-128"/>
                <a:ea typeface="BIZ UDPゴシック" panose="020B0400000000000000" pitchFamily="50" charset="-128"/>
                <a:cs typeface="+mn-cs"/>
              </a:rPr>
              <a:t>分</a:t>
            </a:r>
            <a:r>
              <a:rPr kumimoji="1" lang="en-US" altLang="ja-JP" sz="1200" b="1" i="0" u="none" strike="noStrike" kern="0" cap="none" spc="0" normalizeH="0" baseline="0" noProof="0" dirty="0">
                <a:ln w="22225">
                  <a:solidFill>
                    <a:srgbClr val="F79646">
                      <a:lumMod val="75000"/>
                    </a:srgbClr>
                  </a:solidFill>
                </a:ln>
                <a:solidFill>
                  <a:srgbClr val="F79646">
                    <a:lumMod val="75000"/>
                  </a:srgbClr>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0" cap="none" spc="0" normalizeH="0" baseline="0" noProof="0" dirty="0">
                <a:ln w="22225">
                  <a:solidFill>
                    <a:srgbClr val="F79646">
                      <a:lumMod val="75000"/>
                    </a:srgbClr>
                  </a:solidFill>
                </a:ln>
                <a:solidFill>
                  <a:srgbClr val="F79646">
                    <a:lumMod val="75000"/>
                  </a:srgbClr>
                </a:solidFill>
                <a:effectLst/>
                <a:uLnTx/>
                <a:uFillTx/>
                <a:latin typeface="BIZ UDPゴシック" panose="020B0400000000000000" pitchFamily="50" charset="-128"/>
                <a:ea typeface="BIZ UDPゴシック" panose="020B0400000000000000" pitchFamily="50" charset="-128"/>
                <a:cs typeface="+mn-cs"/>
              </a:rPr>
              <a:t>人</a:t>
            </a:r>
            <a:endParaRPr kumimoji="1" lang="ja-JP" altLang="en-US" sz="1200" b="1" i="0" u="none" strike="noStrike" kern="0" cap="none" spc="0" normalizeH="0" baseline="0" noProof="0" dirty="0">
              <a:ln w="22225">
                <a:solidFill>
                  <a:srgbClr val="836733"/>
                </a:solidFill>
              </a:ln>
              <a:solidFill>
                <a:srgbClr val="836733"/>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四角形: 角を丸くする 24">
            <a:extLst>
              <a:ext uri="{FF2B5EF4-FFF2-40B4-BE49-F238E27FC236}">
                <a16:creationId xmlns:a16="http://schemas.microsoft.com/office/drawing/2014/main" id="{BE0FCAA0-7435-3E65-D233-B356FEEE6D0D}"/>
              </a:ext>
            </a:extLst>
          </p:cNvPr>
          <p:cNvSpPr/>
          <p:nvPr/>
        </p:nvSpPr>
        <p:spPr>
          <a:xfrm>
            <a:off x="2200770" y="8660737"/>
            <a:ext cx="2446210" cy="191477"/>
          </a:xfrm>
          <a:prstGeom prst="roundRect">
            <a:avLst/>
          </a:prstGeom>
          <a:solidFill>
            <a:schemeClr val="accent6">
              <a:lumMod val="40000"/>
              <a:lumOff val="6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412B25"/>
                </a:solidFill>
                <a:effectLst/>
                <a:uLnTx/>
                <a:uFillTx/>
                <a:latin typeface="BIZ UDPゴシック" panose="020B0400000000000000" pitchFamily="50" charset="-128"/>
                <a:ea typeface="BIZ UDPゴシック" panose="020B0400000000000000" pitchFamily="50" charset="-128"/>
              </a:rPr>
              <a:t>①＜クーポン引換券配布＞</a:t>
            </a:r>
            <a:endParaRPr kumimoji="1" lang="ja-JP" altLang="en-US" sz="1000" b="1" i="0" u="none" strike="noStrike" kern="0" cap="none" spc="0" normalizeH="0" baseline="0" noProof="0" dirty="0">
              <a:ln>
                <a:noFill/>
              </a:ln>
              <a:solidFill>
                <a:srgbClr val="412B25"/>
              </a:solidFill>
              <a:effectLst/>
              <a:uLnTx/>
              <a:uFillTx/>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9864C300-F710-E38E-4439-A910736A8A69}"/>
              </a:ext>
            </a:extLst>
          </p:cNvPr>
          <p:cNvSpPr/>
          <p:nvPr/>
        </p:nvSpPr>
        <p:spPr>
          <a:xfrm>
            <a:off x="4678084" y="8654818"/>
            <a:ext cx="2446210" cy="191477"/>
          </a:xfrm>
          <a:prstGeom prst="roundRect">
            <a:avLst/>
          </a:prstGeom>
          <a:solidFill>
            <a:schemeClr val="accent6">
              <a:lumMod val="40000"/>
              <a:lumOff val="6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412B25"/>
                </a:solidFill>
                <a:effectLst/>
                <a:uLnTx/>
                <a:uFillTx/>
                <a:latin typeface="BIZ UDPゴシック" panose="020B0400000000000000" pitchFamily="50" charset="-128"/>
                <a:ea typeface="BIZ UDPゴシック" panose="020B0400000000000000" pitchFamily="50" charset="-128"/>
              </a:rPr>
              <a:t>②＜スマートフォンにてクーポン利用＞</a:t>
            </a:r>
            <a:endParaRPr kumimoji="1" lang="ja-JP" altLang="en-US" sz="1000" b="1" i="0" u="none" strike="noStrike" kern="0" cap="none" spc="0" normalizeH="0" baseline="0" noProof="0" dirty="0">
              <a:ln>
                <a:noFill/>
              </a:ln>
              <a:solidFill>
                <a:srgbClr val="412B25"/>
              </a:solidFill>
              <a:effectLst/>
              <a:uLnTx/>
              <a:uFillTx/>
              <a:latin typeface="BIZ UDPゴシック" panose="020B0400000000000000" pitchFamily="50" charset="-128"/>
              <a:ea typeface="BIZ UDPゴシック" panose="020B0400000000000000" pitchFamily="50" charset="-128"/>
            </a:endParaRPr>
          </a:p>
        </p:txBody>
      </p:sp>
      <p:cxnSp>
        <p:nvCxnSpPr>
          <p:cNvPr id="30" name="直線矢印コネクタ 29">
            <a:extLst>
              <a:ext uri="{FF2B5EF4-FFF2-40B4-BE49-F238E27FC236}">
                <a16:creationId xmlns:a16="http://schemas.microsoft.com/office/drawing/2014/main" id="{FA719335-5552-6E21-6FA7-02CAFF345F72}"/>
              </a:ext>
            </a:extLst>
          </p:cNvPr>
          <p:cNvCxnSpPr>
            <a:cxnSpLocks/>
          </p:cNvCxnSpPr>
          <p:nvPr/>
        </p:nvCxnSpPr>
        <p:spPr>
          <a:xfrm>
            <a:off x="5045889" y="9209788"/>
            <a:ext cx="1265360" cy="4704"/>
          </a:xfrm>
          <a:prstGeom prst="straightConnector1">
            <a:avLst/>
          </a:prstGeom>
          <a:ln w="28575">
            <a:solidFill>
              <a:srgbClr val="836733"/>
            </a:solidFill>
            <a:tailEnd type="triangle" w="lg" len="lg"/>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D857FC30-5EBE-2FF2-0A0B-FD3EB035739F}"/>
              </a:ext>
            </a:extLst>
          </p:cNvPr>
          <p:cNvPicPr>
            <a:picLocks noChangeAspect="1"/>
          </p:cNvPicPr>
          <p:nvPr/>
        </p:nvPicPr>
        <p:blipFill>
          <a:blip r:embed="rId7"/>
          <a:stretch>
            <a:fillRect/>
          </a:stretch>
        </p:blipFill>
        <p:spPr>
          <a:xfrm>
            <a:off x="5374727" y="8889773"/>
            <a:ext cx="501726" cy="753520"/>
          </a:xfrm>
          <a:prstGeom prst="rect">
            <a:avLst/>
          </a:prstGeom>
        </p:spPr>
      </p:pic>
      <p:sp>
        <p:nvSpPr>
          <p:cNvPr id="31" name="正方形/長方形 30">
            <a:extLst>
              <a:ext uri="{FF2B5EF4-FFF2-40B4-BE49-F238E27FC236}">
                <a16:creationId xmlns:a16="http://schemas.microsoft.com/office/drawing/2014/main" id="{88135DBE-635E-F332-3DF0-883B08B7723D}"/>
              </a:ext>
            </a:extLst>
          </p:cNvPr>
          <p:cNvSpPr/>
          <p:nvPr/>
        </p:nvSpPr>
        <p:spPr>
          <a:xfrm>
            <a:off x="555197" y="4425039"/>
            <a:ext cx="6483350" cy="349331"/>
          </a:xfrm>
          <a:prstGeom prst="rect">
            <a:avLst/>
          </a:prstGeom>
          <a:solidFill>
            <a:srgbClr val="B0D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000" b="1">
                <a:solidFill>
                  <a:prstClr val="black"/>
                </a:solidFill>
                <a:latin typeface="BIZ UDPゴシック" panose="020B0400000000000000" pitchFamily="50" charset="-128"/>
                <a:ea typeface="BIZ UDPゴシック" panose="020B0400000000000000" pitchFamily="50" charset="-128"/>
              </a:rPr>
              <a:t>電子</a:t>
            </a:r>
            <a:r>
              <a:rPr kumimoji="1" lang="ja-JP" altLang="en-US" sz="20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クーポンの概要 ＞</a:t>
            </a:r>
          </a:p>
        </p:txBody>
      </p:sp>
      <p:sp>
        <p:nvSpPr>
          <p:cNvPr id="3" name="スライド番号プレースホルダー 5">
            <a:extLst>
              <a:ext uri="{FF2B5EF4-FFF2-40B4-BE49-F238E27FC236}">
                <a16:creationId xmlns:a16="http://schemas.microsoft.com/office/drawing/2014/main" id="{D0F0C279-EB24-B837-83EF-02997AFA505B}"/>
              </a:ext>
            </a:extLst>
          </p:cNvPr>
          <p:cNvSpPr>
            <a:spLocks noGrp="1"/>
          </p:cNvSpPr>
          <p:nvPr>
            <p:ph type="sldNum" sz="quarter" idx="7"/>
          </p:nvPr>
        </p:nvSpPr>
        <p:spPr>
          <a:xfrm>
            <a:off x="2914142" y="10340966"/>
            <a:ext cx="1740916" cy="184666"/>
          </a:xfrm>
        </p:spPr>
        <p:txBody>
          <a:bodyPr/>
          <a:lstStyle/>
          <a:p>
            <a:r>
              <a:rPr lang="en-US" altLang="ja-JP"/>
              <a:t>P. </a:t>
            </a:r>
            <a:fld id="{B6F15528-21DE-4FAA-801E-634DDDAF4B2B}" type="slidenum">
              <a:rPr smtClean="0"/>
              <a:pPr/>
              <a:t>1</a:t>
            </a:fld>
            <a:endParaRPr/>
          </a:p>
        </p:txBody>
      </p:sp>
      <p:sp>
        <p:nvSpPr>
          <p:cNvPr id="2" name="テキスト ボックス 1">
            <a:extLst>
              <a:ext uri="{FF2B5EF4-FFF2-40B4-BE49-F238E27FC236}">
                <a16:creationId xmlns:a16="http://schemas.microsoft.com/office/drawing/2014/main" id="{A37CAEDD-1EB8-9CF3-F6BD-ED0AACFB56B2}"/>
              </a:ext>
            </a:extLst>
          </p:cNvPr>
          <p:cNvSpPr txBox="1"/>
          <p:nvPr/>
        </p:nvSpPr>
        <p:spPr>
          <a:xfrm>
            <a:off x="8159262" y="5468815"/>
            <a:ext cx="3204723" cy="646331"/>
          </a:xfrm>
          <a:prstGeom prst="rect">
            <a:avLst/>
          </a:prstGeom>
          <a:solidFill>
            <a:srgbClr val="FF0000"/>
          </a:solidFill>
        </p:spPr>
        <p:txBody>
          <a:bodyPr wrap="none" rtlCol="0">
            <a:spAutoFit/>
          </a:bodyPr>
          <a:lstStyle/>
          <a:p>
            <a:r>
              <a:rPr kumimoji="1" lang="en-US" altLang="ja-JP" b="1">
                <a:solidFill>
                  <a:schemeClr val="bg1"/>
                </a:solidFill>
              </a:rPr>
              <a:t>※</a:t>
            </a:r>
            <a:r>
              <a:rPr kumimoji="1" lang="ja-JP" altLang="en-US" b="1">
                <a:solidFill>
                  <a:schemeClr val="bg1"/>
                </a:solidFill>
              </a:rPr>
              <a:t>修正箇所</a:t>
            </a:r>
            <a:endParaRPr kumimoji="1" lang="en-US" altLang="ja-JP" b="1">
              <a:solidFill>
                <a:schemeClr val="bg1"/>
              </a:solidFill>
            </a:endParaRPr>
          </a:p>
          <a:p>
            <a:r>
              <a:rPr kumimoji="1" lang="ja-JP" altLang="en-US" b="1">
                <a:solidFill>
                  <a:schemeClr val="bg1"/>
                </a:solidFill>
              </a:rPr>
              <a:t>・今いける→今行けるに修正</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12F22910-F270-3757-6A17-1C51801C0614}"/>
              </a:ext>
            </a:extLst>
          </p:cNvPr>
          <p:cNvPicPr/>
          <p:nvPr/>
        </p:nvPicPr>
        <p:blipFill>
          <a:blip r:embed="rId2" cstate="print"/>
          <a:stretch>
            <a:fillRect/>
          </a:stretch>
        </p:blipFill>
        <p:spPr>
          <a:xfrm>
            <a:off x="0" y="0"/>
            <a:ext cx="7559985" cy="10692003"/>
          </a:xfrm>
          <a:prstGeom prst="rect">
            <a:avLst/>
          </a:prstGeom>
        </p:spPr>
      </p:pic>
      <p:sp>
        <p:nvSpPr>
          <p:cNvPr id="100" name="object 5">
            <a:extLst>
              <a:ext uri="{FF2B5EF4-FFF2-40B4-BE49-F238E27FC236}">
                <a16:creationId xmlns:a16="http://schemas.microsoft.com/office/drawing/2014/main" id="{63DA8819-9599-6499-CDB3-D3BCFAF1E745}"/>
              </a:ext>
            </a:extLst>
          </p:cNvPr>
          <p:cNvSpPr/>
          <p:nvPr/>
        </p:nvSpPr>
        <p:spPr>
          <a:xfrm>
            <a:off x="1227568" y="8258990"/>
            <a:ext cx="2444750" cy="1313180"/>
          </a:xfrm>
          <a:custGeom>
            <a:avLst/>
            <a:gdLst/>
            <a:ahLst/>
            <a:cxnLst/>
            <a:rect l="l" t="t" r="r" b="b"/>
            <a:pathLst>
              <a:path w="2444750" h="1313179">
                <a:moveTo>
                  <a:pt x="2303957" y="0"/>
                </a:moveTo>
                <a:lnTo>
                  <a:pt x="140411" y="0"/>
                </a:lnTo>
                <a:lnTo>
                  <a:pt x="96025" y="7157"/>
                </a:lnTo>
                <a:lnTo>
                  <a:pt x="57481" y="27086"/>
                </a:lnTo>
                <a:lnTo>
                  <a:pt x="27087" y="57478"/>
                </a:lnTo>
                <a:lnTo>
                  <a:pt x="7157" y="96019"/>
                </a:lnTo>
                <a:lnTo>
                  <a:pt x="0" y="140398"/>
                </a:lnTo>
                <a:lnTo>
                  <a:pt x="0" y="1172146"/>
                </a:lnTo>
                <a:lnTo>
                  <a:pt x="7157" y="1216528"/>
                </a:lnTo>
                <a:lnTo>
                  <a:pt x="27087" y="1255075"/>
                </a:lnTo>
                <a:lnTo>
                  <a:pt x="57481" y="1285474"/>
                </a:lnTo>
                <a:lnTo>
                  <a:pt x="96025" y="1305410"/>
                </a:lnTo>
                <a:lnTo>
                  <a:pt x="140411" y="1312570"/>
                </a:lnTo>
                <a:lnTo>
                  <a:pt x="2303957" y="1312570"/>
                </a:lnTo>
                <a:lnTo>
                  <a:pt x="2348336" y="1305410"/>
                </a:lnTo>
                <a:lnTo>
                  <a:pt x="2386878" y="1285474"/>
                </a:lnTo>
                <a:lnTo>
                  <a:pt x="2417269" y="1255075"/>
                </a:lnTo>
                <a:lnTo>
                  <a:pt x="2437199" y="1216528"/>
                </a:lnTo>
                <a:lnTo>
                  <a:pt x="2444356" y="1172146"/>
                </a:lnTo>
                <a:lnTo>
                  <a:pt x="2444356" y="140398"/>
                </a:lnTo>
                <a:lnTo>
                  <a:pt x="2437199" y="96019"/>
                </a:lnTo>
                <a:lnTo>
                  <a:pt x="2417269" y="57478"/>
                </a:lnTo>
                <a:lnTo>
                  <a:pt x="2386878" y="27086"/>
                </a:lnTo>
                <a:lnTo>
                  <a:pt x="2348336" y="7157"/>
                </a:lnTo>
                <a:lnTo>
                  <a:pt x="2303957" y="0"/>
                </a:lnTo>
                <a:close/>
              </a:path>
            </a:pathLst>
          </a:custGeom>
          <a:solidFill>
            <a:srgbClr val="FFFFFF">
              <a:alpha val="69999"/>
            </a:srgbClr>
          </a:solidFill>
        </p:spPr>
        <p:txBody>
          <a:bodyPr wrap="square" lIns="0" tIns="0" rIns="0" bIns="0" rtlCol="0"/>
          <a:lstStyle/>
          <a:p>
            <a:endParaRPr/>
          </a:p>
        </p:txBody>
      </p:sp>
      <p:sp>
        <p:nvSpPr>
          <p:cNvPr id="101" name="object 6">
            <a:extLst>
              <a:ext uri="{FF2B5EF4-FFF2-40B4-BE49-F238E27FC236}">
                <a16:creationId xmlns:a16="http://schemas.microsoft.com/office/drawing/2014/main" id="{C470F610-417F-809D-1CB8-3738C8D4A899}"/>
              </a:ext>
            </a:extLst>
          </p:cNvPr>
          <p:cNvSpPr/>
          <p:nvPr/>
        </p:nvSpPr>
        <p:spPr>
          <a:xfrm>
            <a:off x="1227568" y="8258990"/>
            <a:ext cx="2444750" cy="1313180"/>
          </a:xfrm>
          <a:custGeom>
            <a:avLst/>
            <a:gdLst/>
            <a:ahLst/>
            <a:cxnLst/>
            <a:rect l="l" t="t" r="r" b="b"/>
            <a:pathLst>
              <a:path w="2444750" h="1313179">
                <a:moveTo>
                  <a:pt x="2444356" y="1172146"/>
                </a:moveTo>
                <a:lnTo>
                  <a:pt x="2437199" y="1216528"/>
                </a:lnTo>
                <a:lnTo>
                  <a:pt x="2417269" y="1255075"/>
                </a:lnTo>
                <a:lnTo>
                  <a:pt x="2386878" y="1285474"/>
                </a:lnTo>
                <a:lnTo>
                  <a:pt x="2348336" y="1305410"/>
                </a:lnTo>
                <a:lnTo>
                  <a:pt x="2303957" y="1312570"/>
                </a:lnTo>
                <a:lnTo>
                  <a:pt x="140411" y="1312570"/>
                </a:lnTo>
                <a:lnTo>
                  <a:pt x="96025" y="1305410"/>
                </a:lnTo>
                <a:lnTo>
                  <a:pt x="57481" y="1285474"/>
                </a:lnTo>
                <a:lnTo>
                  <a:pt x="27087" y="1255075"/>
                </a:lnTo>
                <a:lnTo>
                  <a:pt x="7157" y="1216528"/>
                </a:lnTo>
                <a:lnTo>
                  <a:pt x="0" y="1172146"/>
                </a:lnTo>
                <a:lnTo>
                  <a:pt x="0" y="140398"/>
                </a:lnTo>
                <a:lnTo>
                  <a:pt x="7157" y="96019"/>
                </a:lnTo>
                <a:lnTo>
                  <a:pt x="27087" y="57478"/>
                </a:lnTo>
                <a:lnTo>
                  <a:pt x="57481" y="27086"/>
                </a:lnTo>
                <a:lnTo>
                  <a:pt x="96025" y="7157"/>
                </a:lnTo>
                <a:lnTo>
                  <a:pt x="140411" y="0"/>
                </a:lnTo>
                <a:lnTo>
                  <a:pt x="2303957" y="0"/>
                </a:lnTo>
                <a:lnTo>
                  <a:pt x="2348336" y="7157"/>
                </a:lnTo>
                <a:lnTo>
                  <a:pt x="2386878" y="27086"/>
                </a:lnTo>
                <a:lnTo>
                  <a:pt x="2417269" y="57478"/>
                </a:lnTo>
                <a:lnTo>
                  <a:pt x="2437199" y="96019"/>
                </a:lnTo>
                <a:lnTo>
                  <a:pt x="2444356" y="140398"/>
                </a:lnTo>
                <a:lnTo>
                  <a:pt x="2444356" y="1172146"/>
                </a:lnTo>
                <a:close/>
              </a:path>
            </a:pathLst>
          </a:custGeom>
          <a:ln w="35102">
            <a:solidFill>
              <a:srgbClr val="ED1C2A"/>
            </a:solidFill>
          </a:ln>
        </p:spPr>
        <p:txBody>
          <a:bodyPr wrap="square" lIns="0" tIns="0" rIns="0" bIns="0" rtlCol="0"/>
          <a:lstStyle/>
          <a:p>
            <a:endParaRPr/>
          </a:p>
        </p:txBody>
      </p:sp>
      <p:sp>
        <p:nvSpPr>
          <p:cNvPr id="102" name="object 7">
            <a:extLst>
              <a:ext uri="{FF2B5EF4-FFF2-40B4-BE49-F238E27FC236}">
                <a16:creationId xmlns:a16="http://schemas.microsoft.com/office/drawing/2014/main" id="{949234A3-453D-32F5-8D5A-9826D69E84EA}"/>
              </a:ext>
            </a:extLst>
          </p:cNvPr>
          <p:cNvSpPr/>
          <p:nvPr/>
        </p:nvSpPr>
        <p:spPr>
          <a:xfrm>
            <a:off x="3941150" y="8258990"/>
            <a:ext cx="2444750" cy="1313180"/>
          </a:xfrm>
          <a:custGeom>
            <a:avLst/>
            <a:gdLst/>
            <a:ahLst/>
            <a:cxnLst/>
            <a:rect l="l" t="t" r="r" b="b"/>
            <a:pathLst>
              <a:path w="2444750" h="1313179">
                <a:moveTo>
                  <a:pt x="2303945" y="0"/>
                </a:moveTo>
                <a:lnTo>
                  <a:pt x="140411" y="0"/>
                </a:lnTo>
                <a:lnTo>
                  <a:pt x="96030" y="7157"/>
                </a:lnTo>
                <a:lnTo>
                  <a:pt x="57486" y="27086"/>
                </a:lnTo>
                <a:lnTo>
                  <a:pt x="27091" y="57478"/>
                </a:lnTo>
                <a:lnTo>
                  <a:pt x="7158" y="96019"/>
                </a:lnTo>
                <a:lnTo>
                  <a:pt x="0" y="140398"/>
                </a:lnTo>
                <a:lnTo>
                  <a:pt x="0" y="1172146"/>
                </a:lnTo>
                <a:lnTo>
                  <a:pt x="7158" y="1216528"/>
                </a:lnTo>
                <a:lnTo>
                  <a:pt x="27091" y="1255075"/>
                </a:lnTo>
                <a:lnTo>
                  <a:pt x="57486" y="1285474"/>
                </a:lnTo>
                <a:lnTo>
                  <a:pt x="96030" y="1305410"/>
                </a:lnTo>
                <a:lnTo>
                  <a:pt x="140411" y="1312570"/>
                </a:lnTo>
                <a:lnTo>
                  <a:pt x="2303945" y="1312570"/>
                </a:lnTo>
                <a:lnTo>
                  <a:pt x="2348330" y="1305410"/>
                </a:lnTo>
                <a:lnTo>
                  <a:pt x="2386875" y="1285474"/>
                </a:lnTo>
                <a:lnTo>
                  <a:pt x="2417268" y="1255075"/>
                </a:lnTo>
                <a:lnTo>
                  <a:pt x="2437199" y="1216528"/>
                </a:lnTo>
                <a:lnTo>
                  <a:pt x="2444356" y="1172146"/>
                </a:lnTo>
                <a:lnTo>
                  <a:pt x="2444356" y="140398"/>
                </a:lnTo>
                <a:lnTo>
                  <a:pt x="2437199" y="96019"/>
                </a:lnTo>
                <a:lnTo>
                  <a:pt x="2417268" y="57478"/>
                </a:lnTo>
                <a:lnTo>
                  <a:pt x="2386875" y="27086"/>
                </a:lnTo>
                <a:lnTo>
                  <a:pt x="2348330" y="7157"/>
                </a:lnTo>
                <a:lnTo>
                  <a:pt x="2303945" y="0"/>
                </a:lnTo>
                <a:close/>
              </a:path>
            </a:pathLst>
          </a:custGeom>
          <a:solidFill>
            <a:srgbClr val="FFFFFF">
              <a:alpha val="69999"/>
            </a:srgbClr>
          </a:solidFill>
        </p:spPr>
        <p:txBody>
          <a:bodyPr wrap="square" lIns="0" tIns="0" rIns="0" bIns="0" rtlCol="0"/>
          <a:lstStyle/>
          <a:p>
            <a:endParaRPr/>
          </a:p>
        </p:txBody>
      </p:sp>
      <p:sp>
        <p:nvSpPr>
          <p:cNvPr id="103" name="object 8">
            <a:extLst>
              <a:ext uri="{FF2B5EF4-FFF2-40B4-BE49-F238E27FC236}">
                <a16:creationId xmlns:a16="http://schemas.microsoft.com/office/drawing/2014/main" id="{34FD2FD5-CC57-F231-C140-19A8F84D81CC}"/>
              </a:ext>
            </a:extLst>
          </p:cNvPr>
          <p:cNvSpPr/>
          <p:nvPr/>
        </p:nvSpPr>
        <p:spPr>
          <a:xfrm>
            <a:off x="3941150" y="8258990"/>
            <a:ext cx="2444750" cy="1313180"/>
          </a:xfrm>
          <a:custGeom>
            <a:avLst/>
            <a:gdLst/>
            <a:ahLst/>
            <a:cxnLst/>
            <a:rect l="l" t="t" r="r" b="b"/>
            <a:pathLst>
              <a:path w="2444750" h="1313179">
                <a:moveTo>
                  <a:pt x="2444356" y="1172146"/>
                </a:moveTo>
                <a:lnTo>
                  <a:pt x="2437199" y="1216528"/>
                </a:lnTo>
                <a:lnTo>
                  <a:pt x="2417268" y="1255075"/>
                </a:lnTo>
                <a:lnTo>
                  <a:pt x="2386875" y="1285474"/>
                </a:lnTo>
                <a:lnTo>
                  <a:pt x="2348330" y="1305410"/>
                </a:lnTo>
                <a:lnTo>
                  <a:pt x="2303945" y="1312570"/>
                </a:lnTo>
                <a:lnTo>
                  <a:pt x="140411" y="1312570"/>
                </a:lnTo>
                <a:lnTo>
                  <a:pt x="96030" y="1305410"/>
                </a:lnTo>
                <a:lnTo>
                  <a:pt x="57486" y="1285474"/>
                </a:lnTo>
                <a:lnTo>
                  <a:pt x="27091" y="1255075"/>
                </a:lnTo>
                <a:lnTo>
                  <a:pt x="7158" y="1216528"/>
                </a:lnTo>
                <a:lnTo>
                  <a:pt x="0" y="1172146"/>
                </a:lnTo>
                <a:lnTo>
                  <a:pt x="0" y="140398"/>
                </a:lnTo>
                <a:lnTo>
                  <a:pt x="7158" y="96019"/>
                </a:lnTo>
                <a:lnTo>
                  <a:pt x="27091" y="57478"/>
                </a:lnTo>
                <a:lnTo>
                  <a:pt x="57486" y="27086"/>
                </a:lnTo>
                <a:lnTo>
                  <a:pt x="96030" y="7157"/>
                </a:lnTo>
                <a:lnTo>
                  <a:pt x="140411" y="0"/>
                </a:lnTo>
                <a:lnTo>
                  <a:pt x="2303945" y="0"/>
                </a:lnTo>
                <a:lnTo>
                  <a:pt x="2348330" y="7157"/>
                </a:lnTo>
                <a:lnTo>
                  <a:pt x="2386875" y="27086"/>
                </a:lnTo>
                <a:lnTo>
                  <a:pt x="2417268" y="57478"/>
                </a:lnTo>
                <a:lnTo>
                  <a:pt x="2437199" y="96019"/>
                </a:lnTo>
                <a:lnTo>
                  <a:pt x="2444356" y="140398"/>
                </a:lnTo>
                <a:lnTo>
                  <a:pt x="2444356" y="1172146"/>
                </a:lnTo>
                <a:close/>
              </a:path>
            </a:pathLst>
          </a:custGeom>
          <a:ln w="35102">
            <a:solidFill>
              <a:srgbClr val="4E2F91"/>
            </a:solidFill>
          </a:ln>
        </p:spPr>
        <p:txBody>
          <a:bodyPr wrap="square" lIns="0" tIns="0" rIns="0" bIns="0" rtlCol="0"/>
          <a:lstStyle/>
          <a:p>
            <a:endParaRPr/>
          </a:p>
        </p:txBody>
      </p:sp>
      <p:sp>
        <p:nvSpPr>
          <p:cNvPr id="107" name="object 12">
            <a:extLst>
              <a:ext uri="{FF2B5EF4-FFF2-40B4-BE49-F238E27FC236}">
                <a16:creationId xmlns:a16="http://schemas.microsoft.com/office/drawing/2014/main" id="{7FF15E59-FA1E-2387-36C7-D95DB17E8CB4}"/>
              </a:ext>
            </a:extLst>
          </p:cNvPr>
          <p:cNvSpPr txBox="1"/>
          <p:nvPr/>
        </p:nvSpPr>
        <p:spPr>
          <a:xfrm>
            <a:off x="778591" y="1186710"/>
            <a:ext cx="6080587" cy="533479"/>
          </a:xfrm>
          <a:prstGeom prst="rect">
            <a:avLst/>
          </a:prstGeom>
        </p:spPr>
        <p:txBody>
          <a:bodyPr vert="horz" wrap="square" lIns="0" tIns="12700" rIns="0" bIns="0" rtlCol="0">
            <a:spAutoFit/>
          </a:bodyPr>
          <a:lstStyle/>
          <a:p>
            <a:pPr marL="12700" marR="5080" indent="16510" algn="ctr">
              <a:lnSpc>
                <a:spcPct val="111100"/>
              </a:lnSpc>
              <a:spcBef>
                <a:spcPts val="100"/>
              </a:spcBef>
            </a:pPr>
            <a:r>
              <a:rPr sz="1600" b="1" dirty="0">
                <a:solidFill>
                  <a:schemeClr val="tx1"/>
                </a:solidFill>
                <a:latin typeface="BIZ UDPゴシック" panose="020B0400000000000000" pitchFamily="50" charset="-128"/>
                <a:ea typeface="BIZ UDPゴシック" panose="020B0400000000000000" pitchFamily="50" charset="-128"/>
                <a:cs typeface="游明朝 Demibold"/>
              </a:rPr>
              <a:t>決済完了後の利用実績、</a:t>
            </a:r>
            <a:r>
              <a:rPr sz="1600" b="1">
                <a:solidFill>
                  <a:schemeClr val="tx1"/>
                </a:solidFill>
                <a:latin typeface="BIZ UDPゴシック" panose="020B0400000000000000" pitchFamily="50" charset="-128"/>
                <a:ea typeface="BIZ UDPゴシック" panose="020B0400000000000000" pitchFamily="50" charset="-128"/>
                <a:cs typeface="游明朝 Demibold"/>
              </a:rPr>
              <a:t>換金内容については、</a:t>
            </a:r>
            <a:endParaRPr lang="en-US" sz="1600" b="1">
              <a:solidFill>
                <a:schemeClr val="tx1"/>
              </a:solidFill>
              <a:latin typeface="BIZ UDPゴシック" panose="020B0400000000000000" pitchFamily="50" charset="-128"/>
              <a:ea typeface="BIZ UDPゴシック" panose="020B0400000000000000" pitchFamily="50" charset="-128"/>
              <a:cs typeface="游明朝 Demibold"/>
            </a:endParaRPr>
          </a:p>
          <a:p>
            <a:pPr marL="12700" marR="5080" indent="16510" algn="ctr">
              <a:lnSpc>
                <a:spcPct val="111100"/>
              </a:lnSpc>
              <a:spcBef>
                <a:spcPts val="100"/>
              </a:spcBef>
            </a:pPr>
            <a:r>
              <a:rPr sz="1600" b="1">
                <a:solidFill>
                  <a:schemeClr val="tx1"/>
                </a:solidFill>
                <a:latin typeface="BIZ UDPゴシック" panose="020B0400000000000000" pitchFamily="50" charset="-128"/>
                <a:ea typeface="BIZ UDPゴシック" panose="020B0400000000000000" pitchFamily="50" charset="-128"/>
                <a:cs typeface="游明朝 Demibold"/>
              </a:rPr>
              <a:t>専用の管理画面からご確認ください</a:t>
            </a:r>
            <a:r>
              <a:rPr sz="1600" b="1" dirty="0">
                <a:solidFill>
                  <a:schemeClr val="tx1"/>
                </a:solidFill>
                <a:latin typeface="BIZ UDPゴシック" panose="020B0400000000000000" pitchFamily="50" charset="-128"/>
                <a:ea typeface="BIZ UDPゴシック" panose="020B0400000000000000" pitchFamily="50" charset="-128"/>
                <a:cs typeface="游明朝 Demibold"/>
              </a:rPr>
              <a:t>。</a:t>
            </a:r>
            <a:endParaRPr sz="1600" dirty="0">
              <a:solidFill>
                <a:schemeClr val="tx1"/>
              </a:solidFill>
              <a:latin typeface="BIZ UDPゴシック" panose="020B0400000000000000" pitchFamily="50" charset="-128"/>
              <a:ea typeface="BIZ UDPゴシック" panose="020B0400000000000000" pitchFamily="50" charset="-128"/>
              <a:cs typeface="游明朝 Demibold"/>
            </a:endParaRPr>
          </a:p>
        </p:txBody>
      </p:sp>
      <p:pic>
        <p:nvPicPr>
          <p:cNvPr id="133" name="object 38">
            <a:extLst>
              <a:ext uri="{FF2B5EF4-FFF2-40B4-BE49-F238E27FC236}">
                <a16:creationId xmlns:a16="http://schemas.microsoft.com/office/drawing/2014/main" id="{D05ABA19-BEBE-501E-3A16-56A138EA8235}"/>
              </a:ext>
            </a:extLst>
          </p:cNvPr>
          <p:cNvPicPr/>
          <p:nvPr/>
        </p:nvPicPr>
        <p:blipFill>
          <a:blip r:embed="rId3" cstate="print"/>
          <a:stretch>
            <a:fillRect/>
          </a:stretch>
        </p:blipFill>
        <p:spPr>
          <a:xfrm>
            <a:off x="4843312" y="8801623"/>
            <a:ext cx="639805" cy="673949"/>
          </a:xfrm>
          <a:prstGeom prst="rect">
            <a:avLst/>
          </a:prstGeom>
        </p:spPr>
      </p:pic>
      <p:sp>
        <p:nvSpPr>
          <p:cNvPr id="134" name="object 39">
            <a:extLst>
              <a:ext uri="{FF2B5EF4-FFF2-40B4-BE49-F238E27FC236}">
                <a16:creationId xmlns:a16="http://schemas.microsoft.com/office/drawing/2014/main" id="{F3C83C5C-4327-C4BE-127B-1C43A2DD2D20}"/>
              </a:ext>
            </a:extLst>
          </p:cNvPr>
          <p:cNvSpPr/>
          <p:nvPr/>
        </p:nvSpPr>
        <p:spPr>
          <a:xfrm>
            <a:off x="1915087" y="8974463"/>
            <a:ext cx="318770" cy="318770"/>
          </a:xfrm>
          <a:custGeom>
            <a:avLst/>
            <a:gdLst/>
            <a:ahLst/>
            <a:cxnLst/>
            <a:rect l="l" t="t" r="r" b="b"/>
            <a:pathLst>
              <a:path w="318769" h="318770">
                <a:moveTo>
                  <a:pt x="159143" y="0"/>
                </a:moveTo>
                <a:lnTo>
                  <a:pt x="108855" y="8116"/>
                </a:lnTo>
                <a:lnTo>
                  <a:pt x="65170" y="30715"/>
                </a:lnTo>
                <a:lnTo>
                  <a:pt x="30715" y="65170"/>
                </a:lnTo>
                <a:lnTo>
                  <a:pt x="8116" y="108855"/>
                </a:lnTo>
                <a:lnTo>
                  <a:pt x="0" y="159143"/>
                </a:lnTo>
                <a:lnTo>
                  <a:pt x="8116" y="209457"/>
                </a:lnTo>
                <a:lnTo>
                  <a:pt x="30715" y="253157"/>
                </a:lnTo>
                <a:lnTo>
                  <a:pt x="65170" y="287619"/>
                </a:lnTo>
                <a:lnTo>
                  <a:pt x="108855" y="310221"/>
                </a:lnTo>
                <a:lnTo>
                  <a:pt x="159143" y="318338"/>
                </a:lnTo>
                <a:lnTo>
                  <a:pt x="209447" y="310221"/>
                </a:lnTo>
                <a:lnTo>
                  <a:pt x="253146" y="287619"/>
                </a:lnTo>
                <a:lnTo>
                  <a:pt x="287612" y="253157"/>
                </a:lnTo>
                <a:lnTo>
                  <a:pt x="310218" y="209457"/>
                </a:lnTo>
                <a:lnTo>
                  <a:pt x="318338" y="159143"/>
                </a:lnTo>
                <a:lnTo>
                  <a:pt x="310218" y="108855"/>
                </a:lnTo>
                <a:lnTo>
                  <a:pt x="287612" y="65170"/>
                </a:lnTo>
                <a:lnTo>
                  <a:pt x="253146" y="30715"/>
                </a:lnTo>
                <a:lnTo>
                  <a:pt x="209447" y="8116"/>
                </a:lnTo>
                <a:lnTo>
                  <a:pt x="159143" y="0"/>
                </a:lnTo>
                <a:close/>
              </a:path>
            </a:pathLst>
          </a:custGeom>
          <a:solidFill>
            <a:srgbClr val="FFFFFF"/>
          </a:solidFill>
        </p:spPr>
        <p:txBody>
          <a:bodyPr wrap="square" lIns="0" tIns="0" rIns="0" bIns="0" rtlCol="0"/>
          <a:lstStyle/>
          <a:p>
            <a:endParaRPr/>
          </a:p>
        </p:txBody>
      </p:sp>
      <p:pic>
        <p:nvPicPr>
          <p:cNvPr id="135" name="object 40">
            <a:extLst>
              <a:ext uri="{FF2B5EF4-FFF2-40B4-BE49-F238E27FC236}">
                <a16:creationId xmlns:a16="http://schemas.microsoft.com/office/drawing/2014/main" id="{1A241DC6-9824-328A-35F1-1E7F0A876878}"/>
              </a:ext>
            </a:extLst>
          </p:cNvPr>
          <p:cNvPicPr/>
          <p:nvPr/>
        </p:nvPicPr>
        <p:blipFill>
          <a:blip r:embed="rId4" cstate="print"/>
          <a:stretch>
            <a:fillRect/>
          </a:stretch>
        </p:blipFill>
        <p:spPr>
          <a:xfrm>
            <a:off x="1755910" y="8815288"/>
            <a:ext cx="636663" cy="636676"/>
          </a:xfrm>
          <a:prstGeom prst="rect">
            <a:avLst/>
          </a:prstGeom>
        </p:spPr>
      </p:pic>
      <p:pic>
        <p:nvPicPr>
          <p:cNvPr id="136" name="object 41">
            <a:extLst>
              <a:ext uri="{FF2B5EF4-FFF2-40B4-BE49-F238E27FC236}">
                <a16:creationId xmlns:a16="http://schemas.microsoft.com/office/drawing/2014/main" id="{2AB9210A-A606-EF77-0712-8157B0FBE758}"/>
              </a:ext>
            </a:extLst>
          </p:cNvPr>
          <p:cNvPicPr/>
          <p:nvPr/>
        </p:nvPicPr>
        <p:blipFill>
          <a:blip r:embed="rId5" cstate="print"/>
          <a:stretch>
            <a:fillRect/>
          </a:stretch>
        </p:blipFill>
        <p:spPr>
          <a:xfrm>
            <a:off x="2585565" y="8803555"/>
            <a:ext cx="681514" cy="681514"/>
          </a:xfrm>
          <a:prstGeom prst="rect">
            <a:avLst/>
          </a:prstGeom>
        </p:spPr>
      </p:pic>
      <p:sp>
        <p:nvSpPr>
          <p:cNvPr id="137" name="object 42">
            <a:extLst>
              <a:ext uri="{FF2B5EF4-FFF2-40B4-BE49-F238E27FC236}">
                <a16:creationId xmlns:a16="http://schemas.microsoft.com/office/drawing/2014/main" id="{4277B561-9CB3-0FF8-86BC-72123487C0E9}"/>
              </a:ext>
            </a:extLst>
          </p:cNvPr>
          <p:cNvSpPr/>
          <p:nvPr/>
        </p:nvSpPr>
        <p:spPr>
          <a:xfrm>
            <a:off x="1395546" y="8370767"/>
            <a:ext cx="337820" cy="337820"/>
          </a:xfrm>
          <a:custGeom>
            <a:avLst/>
            <a:gdLst/>
            <a:ahLst/>
            <a:cxnLst/>
            <a:rect l="l" t="t" r="r" b="b"/>
            <a:pathLst>
              <a:path w="337819" h="337820">
                <a:moveTo>
                  <a:pt x="337248" y="168617"/>
                </a:moveTo>
                <a:lnTo>
                  <a:pt x="331224" y="213449"/>
                </a:lnTo>
                <a:lnTo>
                  <a:pt x="314225" y="253730"/>
                </a:lnTo>
                <a:lnTo>
                  <a:pt x="287858" y="287855"/>
                </a:lnTo>
                <a:lnTo>
                  <a:pt x="253731" y="314218"/>
                </a:lnTo>
                <a:lnTo>
                  <a:pt x="213452" y="331213"/>
                </a:lnTo>
                <a:lnTo>
                  <a:pt x="168630" y="337235"/>
                </a:lnTo>
                <a:lnTo>
                  <a:pt x="123807" y="331213"/>
                </a:lnTo>
                <a:lnTo>
                  <a:pt x="83526" y="314218"/>
                </a:lnTo>
                <a:lnTo>
                  <a:pt x="49396" y="287855"/>
                </a:lnTo>
                <a:lnTo>
                  <a:pt x="23026" y="253730"/>
                </a:lnTo>
                <a:lnTo>
                  <a:pt x="6024" y="213449"/>
                </a:lnTo>
                <a:lnTo>
                  <a:pt x="0" y="168617"/>
                </a:lnTo>
                <a:lnTo>
                  <a:pt x="6024" y="123795"/>
                </a:lnTo>
                <a:lnTo>
                  <a:pt x="23026" y="83517"/>
                </a:lnTo>
                <a:lnTo>
                  <a:pt x="49396" y="49390"/>
                </a:lnTo>
                <a:lnTo>
                  <a:pt x="83526" y="23023"/>
                </a:lnTo>
                <a:lnTo>
                  <a:pt x="123807" y="6023"/>
                </a:lnTo>
                <a:lnTo>
                  <a:pt x="168630" y="0"/>
                </a:lnTo>
                <a:lnTo>
                  <a:pt x="213452" y="6023"/>
                </a:lnTo>
                <a:lnTo>
                  <a:pt x="253731" y="23023"/>
                </a:lnTo>
                <a:lnTo>
                  <a:pt x="287858" y="49390"/>
                </a:lnTo>
                <a:lnTo>
                  <a:pt x="314225" y="83517"/>
                </a:lnTo>
                <a:lnTo>
                  <a:pt x="331224" y="123795"/>
                </a:lnTo>
                <a:lnTo>
                  <a:pt x="337248" y="168617"/>
                </a:lnTo>
                <a:close/>
              </a:path>
            </a:pathLst>
          </a:custGeom>
          <a:ln w="57150">
            <a:solidFill>
              <a:srgbClr val="C00000"/>
            </a:solidFill>
          </a:ln>
        </p:spPr>
        <p:txBody>
          <a:bodyPr wrap="square" lIns="0" tIns="0" rIns="0" bIns="0" rtlCol="0"/>
          <a:lstStyle/>
          <a:p>
            <a:endParaRPr/>
          </a:p>
        </p:txBody>
      </p:sp>
      <p:sp>
        <p:nvSpPr>
          <p:cNvPr id="138" name="object 43">
            <a:extLst>
              <a:ext uri="{FF2B5EF4-FFF2-40B4-BE49-F238E27FC236}">
                <a16:creationId xmlns:a16="http://schemas.microsoft.com/office/drawing/2014/main" id="{25C09F04-A661-6311-8FE8-280774D0D95B}"/>
              </a:ext>
            </a:extLst>
          </p:cNvPr>
          <p:cNvSpPr/>
          <p:nvPr/>
        </p:nvSpPr>
        <p:spPr>
          <a:xfrm>
            <a:off x="4076530" y="8370763"/>
            <a:ext cx="307975" cy="307975"/>
          </a:xfrm>
          <a:custGeom>
            <a:avLst/>
            <a:gdLst/>
            <a:ahLst/>
            <a:cxnLst/>
            <a:rect l="l" t="t" r="r" b="b"/>
            <a:pathLst>
              <a:path w="307975" h="307975">
                <a:moveTo>
                  <a:pt x="307416" y="29502"/>
                </a:moveTo>
                <a:lnTo>
                  <a:pt x="277952" y="0"/>
                </a:lnTo>
                <a:lnTo>
                  <a:pt x="153708" y="124256"/>
                </a:lnTo>
                <a:lnTo>
                  <a:pt x="29476" y="0"/>
                </a:lnTo>
                <a:lnTo>
                  <a:pt x="0" y="29489"/>
                </a:lnTo>
                <a:lnTo>
                  <a:pt x="124231" y="153733"/>
                </a:lnTo>
                <a:lnTo>
                  <a:pt x="0" y="277964"/>
                </a:lnTo>
                <a:lnTo>
                  <a:pt x="29464" y="307428"/>
                </a:lnTo>
                <a:lnTo>
                  <a:pt x="153708" y="183197"/>
                </a:lnTo>
                <a:lnTo>
                  <a:pt x="277952" y="307428"/>
                </a:lnTo>
                <a:lnTo>
                  <a:pt x="307416" y="277964"/>
                </a:lnTo>
                <a:lnTo>
                  <a:pt x="183184" y="153733"/>
                </a:lnTo>
                <a:lnTo>
                  <a:pt x="307416" y="29502"/>
                </a:lnTo>
                <a:close/>
              </a:path>
            </a:pathLst>
          </a:custGeom>
          <a:solidFill>
            <a:srgbClr val="4A4A4C"/>
          </a:solidFill>
          <a:ln w="57150">
            <a:solidFill>
              <a:schemeClr val="tx1"/>
            </a:solidFill>
          </a:ln>
        </p:spPr>
        <p:txBody>
          <a:bodyPr wrap="square" lIns="0" tIns="0" rIns="0" bIns="0" rtlCol="0"/>
          <a:lstStyle/>
          <a:p>
            <a:endParaRPr/>
          </a:p>
        </p:txBody>
      </p:sp>
      <p:sp>
        <p:nvSpPr>
          <p:cNvPr id="139" name="object 44">
            <a:extLst>
              <a:ext uri="{FF2B5EF4-FFF2-40B4-BE49-F238E27FC236}">
                <a16:creationId xmlns:a16="http://schemas.microsoft.com/office/drawing/2014/main" id="{F6D89324-70D1-B5BA-918F-F8E597B3C254}"/>
              </a:ext>
            </a:extLst>
          </p:cNvPr>
          <p:cNvSpPr/>
          <p:nvPr/>
        </p:nvSpPr>
        <p:spPr>
          <a:xfrm>
            <a:off x="430843" y="6917855"/>
            <a:ext cx="6776084" cy="0"/>
          </a:xfrm>
          <a:custGeom>
            <a:avLst/>
            <a:gdLst/>
            <a:ahLst/>
            <a:cxnLst/>
            <a:rect l="l" t="t" r="r" b="b"/>
            <a:pathLst>
              <a:path w="6776084">
                <a:moveTo>
                  <a:pt x="6775627" y="0"/>
                </a:moveTo>
                <a:lnTo>
                  <a:pt x="0" y="0"/>
                </a:lnTo>
              </a:path>
            </a:pathLst>
          </a:custGeom>
          <a:solidFill>
            <a:srgbClr val="FFC20D"/>
          </a:solidFill>
        </p:spPr>
        <p:txBody>
          <a:bodyPr wrap="square" lIns="0" tIns="0" rIns="0" bIns="0" rtlCol="0"/>
          <a:lstStyle/>
          <a:p>
            <a:endParaRPr/>
          </a:p>
        </p:txBody>
      </p:sp>
      <p:sp>
        <p:nvSpPr>
          <p:cNvPr id="140" name="object 45">
            <a:extLst>
              <a:ext uri="{FF2B5EF4-FFF2-40B4-BE49-F238E27FC236}">
                <a16:creationId xmlns:a16="http://schemas.microsoft.com/office/drawing/2014/main" id="{F344555D-9EE5-C172-555E-4668933C1B6E}"/>
              </a:ext>
            </a:extLst>
          </p:cNvPr>
          <p:cNvSpPr/>
          <p:nvPr/>
        </p:nvSpPr>
        <p:spPr>
          <a:xfrm flipV="1">
            <a:off x="498382" y="7173074"/>
            <a:ext cx="6185110" cy="45719"/>
          </a:xfrm>
          <a:custGeom>
            <a:avLst/>
            <a:gdLst/>
            <a:ahLst/>
            <a:cxnLst/>
            <a:rect l="l" t="t" r="r" b="b"/>
            <a:pathLst>
              <a:path w="6776084">
                <a:moveTo>
                  <a:pt x="0" y="0"/>
                </a:moveTo>
                <a:lnTo>
                  <a:pt x="6775627" y="0"/>
                </a:lnTo>
              </a:path>
            </a:pathLst>
          </a:custGeom>
          <a:ln w="9525">
            <a:solidFill>
              <a:srgbClr val="C00000"/>
            </a:solidFill>
          </a:ln>
        </p:spPr>
        <p:txBody>
          <a:bodyPr wrap="square" lIns="0" tIns="0" rIns="0" bIns="0" rtlCol="0"/>
          <a:lstStyle/>
          <a:p>
            <a:endParaRPr/>
          </a:p>
        </p:txBody>
      </p:sp>
      <p:sp>
        <p:nvSpPr>
          <p:cNvPr id="142" name="object 47">
            <a:extLst>
              <a:ext uri="{FF2B5EF4-FFF2-40B4-BE49-F238E27FC236}">
                <a16:creationId xmlns:a16="http://schemas.microsoft.com/office/drawing/2014/main" id="{DF61865C-BC89-DF36-B4EB-D7968F58717D}"/>
              </a:ext>
            </a:extLst>
          </p:cNvPr>
          <p:cNvSpPr txBox="1"/>
          <p:nvPr/>
        </p:nvSpPr>
        <p:spPr>
          <a:xfrm>
            <a:off x="1862860" y="8384831"/>
            <a:ext cx="1567558" cy="228268"/>
          </a:xfrm>
          <a:prstGeom prst="rect">
            <a:avLst/>
          </a:prstGeom>
        </p:spPr>
        <p:txBody>
          <a:bodyPr vert="horz" wrap="square" lIns="0" tIns="12700" rIns="0" bIns="0" rtlCol="0">
            <a:spAutoFit/>
          </a:bodyPr>
          <a:lstStyle/>
          <a:p>
            <a:pPr marL="12700">
              <a:lnSpc>
                <a:spcPct val="100000"/>
              </a:lnSpc>
              <a:spcBef>
                <a:spcPts val="100"/>
              </a:spcBef>
            </a:pPr>
            <a:r>
              <a:rPr sz="1400" b="1" spc="-55" dirty="0">
                <a:solidFill>
                  <a:srgbClr val="414042"/>
                </a:solidFill>
                <a:latin typeface="BIZ UDPゴシック" panose="020B0400000000000000" pitchFamily="50" charset="-128"/>
                <a:ea typeface="BIZ UDPゴシック" panose="020B0400000000000000" pitchFamily="50" charset="-128"/>
                <a:cs typeface="游ゴシック"/>
              </a:rPr>
              <a:t>ご利用いただけます</a:t>
            </a:r>
            <a:endParaRPr sz="1400">
              <a:latin typeface="BIZ UDPゴシック" panose="020B0400000000000000" pitchFamily="50" charset="-128"/>
              <a:ea typeface="BIZ UDPゴシック" panose="020B0400000000000000" pitchFamily="50" charset="-128"/>
              <a:cs typeface="游ゴシック"/>
            </a:endParaRPr>
          </a:p>
        </p:txBody>
      </p:sp>
      <p:sp>
        <p:nvSpPr>
          <p:cNvPr id="143" name="object 48">
            <a:extLst>
              <a:ext uri="{FF2B5EF4-FFF2-40B4-BE49-F238E27FC236}">
                <a16:creationId xmlns:a16="http://schemas.microsoft.com/office/drawing/2014/main" id="{C8451158-87B1-9E65-F005-FCEA4A333F75}"/>
              </a:ext>
            </a:extLst>
          </p:cNvPr>
          <p:cNvSpPr txBox="1"/>
          <p:nvPr/>
        </p:nvSpPr>
        <p:spPr>
          <a:xfrm>
            <a:off x="4535994" y="8384831"/>
            <a:ext cx="1734855" cy="228268"/>
          </a:xfrm>
          <a:prstGeom prst="rect">
            <a:avLst/>
          </a:prstGeom>
        </p:spPr>
        <p:txBody>
          <a:bodyPr vert="horz" wrap="square" lIns="0" tIns="12700" rIns="0" bIns="0" rtlCol="0">
            <a:spAutoFit/>
          </a:bodyPr>
          <a:lstStyle/>
          <a:p>
            <a:pPr marL="12700">
              <a:lnSpc>
                <a:spcPct val="100000"/>
              </a:lnSpc>
              <a:spcBef>
                <a:spcPts val="100"/>
              </a:spcBef>
            </a:pPr>
            <a:r>
              <a:rPr sz="1400" b="1" spc="-60" dirty="0">
                <a:solidFill>
                  <a:srgbClr val="414042"/>
                </a:solidFill>
                <a:latin typeface="BIZ UDPゴシック" panose="020B0400000000000000" pitchFamily="50" charset="-128"/>
                <a:ea typeface="BIZ UDPゴシック" panose="020B0400000000000000" pitchFamily="50" charset="-128"/>
                <a:cs typeface="游ゴシック"/>
              </a:rPr>
              <a:t>ご利用いただけません</a:t>
            </a:r>
            <a:endParaRPr sz="1400">
              <a:latin typeface="BIZ UDPゴシック" panose="020B0400000000000000" pitchFamily="50" charset="-128"/>
              <a:ea typeface="BIZ UDPゴシック" panose="020B0400000000000000" pitchFamily="50" charset="-128"/>
              <a:cs typeface="游ゴシック"/>
            </a:endParaRPr>
          </a:p>
        </p:txBody>
      </p:sp>
      <p:sp>
        <p:nvSpPr>
          <p:cNvPr id="22" name="object 6">
            <a:extLst>
              <a:ext uri="{FF2B5EF4-FFF2-40B4-BE49-F238E27FC236}">
                <a16:creationId xmlns:a16="http://schemas.microsoft.com/office/drawing/2014/main" id="{9704B5CD-A170-E403-6D14-FB18F5C2B9C3}"/>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endParaRPr kumimoji="0" lang="ja-JP" altLang="en-US" sz="1800" b="0" i="0" u="none" strike="noStrike" kern="0" cap="none" spc="-8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5" name="object 27">
            <a:extLst>
              <a:ext uri="{FF2B5EF4-FFF2-40B4-BE49-F238E27FC236}">
                <a16:creationId xmlns:a16="http://schemas.microsoft.com/office/drawing/2014/main" id="{C8A8B242-DDA5-D14C-BB65-2758B5DF643C}"/>
              </a:ext>
            </a:extLst>
          </p:cNvPr>
          <p:cNvSpPr txBox="1">
            <a:spLocks/>
          </p:cNvSpPr>
          <p:nvPr/>
        </p:nvSpPr>
        <p:spPr>
          <a:xfrm>
            <a:off x="2770509" y="551346"/>
            <a:ext cx="4375438" cy="369332"/>
          </a:xfrm>
          <a:prstGeom prst="rect">
            <a:avLst/>
          </a:prstGeom>
        </p:spPr>
        <p:txBody>
          <a:bodyPr vert="horz" wrap="square" lIns="0" tIns="0" rIns="36000" bIns="0" rtlCol="0">
            <a:spAutoFit/>
          </a:bodyPr>
          <a:lstStyle>
            <a:lvl1pPr>
              <a:defRPr>
                <a:latin typeface="+mj-lt"/>
                <a:ea typeface="+mj-ea"/>
                <a:cs typeface="+mj-cs"/>
              </a:defRPr>
            </a:lvl1pPr>
          </a:lstStyle>
          <a:p>
            <a:pPr algn="l"/>
            <a:r>
              <a:rPr lang="ja-JP" altLang="en-US" sz="2400" b="1">
                <a:solidFill>
                  <a:schemeClr val="bg1"/>
                </a:solidFill>
                <a:latin typeface="BIZ UDPゴシック" panose="020B0400000000000000" pitchFamily="50" charset="-128"/>
                <a:ea typeface="BIZ UDPゴシック" panose="020B0400000000000000" pitchFamily="50" charset="-128"/>
              </a:rPr>
              <a:t>決済完了から換金について</a:t>
            </a:r>
            <a:endParaRPr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26" name="object 5">
            <a:extLst>
              <a:ext uri="{FF2B5EF4-FFF2-40B4-BE49-F238E27FC236}">
                <a16:creationId xmlns:a16="http://schemas.microsoft.com/office/drawing/2014/main" id="{18A945AB-DEE0-E738-C9DC-06A652B264CE}"/>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grpSp>
        <p:nvGrpSpPr>
          <p:cNvPr id="55" name="グループ化 54">
            <a:extLst>
              <a:ext uri="{FF2B5EF4-FFF2-40B4-BE49-F238E27FC236}">
                <a16:creationId xmlns:a16="http://schemas.microsoft.com/office/drawing/2014/main" id="{04B1DD5D-79BF-4B1D-A7FD-073582717655}"/>
              </a:ext>
            </a:extLst>
          </p:cNvPr>
          <p:cNvGrpSpPr/>
          <p:nvPr/>
        </p:nvGrpSpPr>
        <p:grpSpPr>
          <a:xfrm>
            <a:off x="413945" y="2006397"/>
            <a:ext cx="6411074" cy="792995"/>
            <a:chOff x="413945" y="2006397"/>
            <a:chExt cx="6411074" cy="792995"/>
          </a:xfrm>
        </p:grpSpPr>
        <p:sp>
          <p:nvSpPr>
            <p:cNvPr id="105" name="object 10">
              <a:extLst>
                <a:ext uri="{FF2B5EF4-FFF2-40B4-BE49-F238E27FC236}">
                  <a16:creationId xmlns:a16="http://schemas.microsoft.com/office/drawing/2014/main" id="{55859B47-0F77-444B-FBB3-793D383B5099}"/>
                </a:ext>
              </a:extLst>
            </p:cNvPr>
            <p:cNvSpPr txBox="1"/>
            <p:nvPr/>
          </p:nvSpPr>
          <p:spPr>
            <a:xfrm>
              <a:off x="1108629" y="2571124"/>
              <a:ext cx="5146040" cy="228268"/>
            </a:xfrm>
            <a:prstGeom prst="rect">
              <a:avLst/>
            </a:prstGeom>
          </p:spPr>
          <p:txBody>
            <a:bodyPr vert="horz" wrap="square" lIns="0" tIns="12700" rIns="0" bIns="0" rtlCol="0">
              <a:spAutoFit/>
            </a:bodyPr>
            <a:lstStyle/>
            <a:p>
              <a:pPr marL="12700">
                <a:lnSpc>
                  <a:spcPct val="100000"/>
                </a:lnSpc>
                <a:spcBef>
                  <a:spcPts val="100"/>
                </a:spcBef>
              </a:pPr>
              <a:r>
                <a:rPr sz="1400" b="1">
                  <a:solidFill>
                    <a:srgbClr val="C00000"/>
                  </a:solidFill>
                  <a:latin typeface="Meiryo UI" panose="020B0604030504040204" pitchFamily="50" charset="-128"/>
                  <a:ea typeface="Meiryo UI" panose="020B0604030504040204" pitchFamily="50" charset="-128"/>
                  <a:cs typeface="游明朝 Demibold"/>
                </a:rPr>
                <a:t>初回ログイン後は</a:t>
              </a:r>
              <a:r>
                <a:rPr sz="1400" b="1" dirty="0">
                  <a:solidFill>
                    <a:srgbClr val="C00000"/>
                  </a:solidFill>
                  <a:latin typeface="Meiryo UI" panose="020B0604030504040204" pitchFamily="50" charset="-128"/>
                  <a:ea typeface="Meiryo UI" panose="020B0604030504040204" pitchFamily="50" charset="-128"/>
                  <a:cs typeface="游明朝 Demibold"/>
                </a:rPr>
                <a:t>、必ず初期パスワードの変更が必要です。</a:t>
              </a:r>
              <a:endParaRPr sz="1400" dirty="0">
                <a:solidFill>
                  <a:srgbClr val="C00000"/>
                </a:solidFill>
                <a:latin typeface="Meiryo UI" panose="020B0604030504040204" pitchFamily="50" charset="-128"/>
                <a:ea typeface="Meiryo UI" panose="020B0604030504040204" pitchFamily="50" charset="-128"/>
                <a:cs typeface="游明朝 Demibold"/>
              </a:endParaRPr>
            </a:p>
          </p:txBody>
        </p:sp>
        <p:grpSp>
          <p:nvGrpSpPr>
            <p:cNvPr id="27" name="グループ化 26">
              <a:extLst>
                <a:ext uri="{FF2B5EF4-FFF2-40B4-BE49-F238E27FC236}">
                  <a16:creationId xmlns:a16="http://schemas.microsoft.com/office/drawing/2014/main" id="{6626813E-257F-7E82-9E62-5A63F39ED5D1}"/>
                </a:ext>
              </a:extLst>
            </p:cNvPr>
            <p:cNvGrpSpPr/>
            <p:nvPr/>
          </p:nvGrpSpPr>
          <p:grpSpPr>
            <a:xfrm>
              <a:off x="413945" y="2006397"/>
              <a:ext cx="535940" cy="535940"/>
              <a:chOff x="413945" y="1381430"/>
              <a:chExt cx="535940" cy="535940"/>
            </a:xfrm>
          </p:grpSpPr>
          <p:grpSp>
            <p:nvGrpSpPr>
              <p:cNvPr id="28" name="object 59">
                <a:extLst>
                  <a:ext uri="{FF2B5EF4-FFF2-40B4-BE49-F238E27FC236}">
                    <a16:creationId xmlns:a16="http://schemas.microsoft.com/office/drawing/2014/main" id="{CFDA7A70-7423-3702-3AA1-BF4A3A6EE9A0}"/>
                  </a:ext>
                </a:extLst>
              </p:cNvPr>
              <p:cNvGrpSpPr/>
              <p:nvPr/>
            </p:nvGrpSpPr>
            <p:grpSpPr>
              <a:xfrm>
                <a:off x="413945" y="1381430"/>
                <a:ext cx="535940" cy="535940"/>
                <a:chOff x="413945" y="1381430"/>
                <a:chExt cx="535940" cy="535940"/>
              </a:xfrm>
              <a:solidFill>
                <a:schemeClr val="bg2">
                  <a:lumMod val="25000"/>
                </a:schemeClr>
              </a:solidFill>
            </p:grpSpPr>
            <p:sp>
              <p:nvSpPr>
                <p:cNvPr id="30" name="object 60">
                  <a:extLst>
                    <a:ext uri="{FF2B5EF4-FFF2-40B4-BE49-F238E27FC236}">
                      <a16:creationId xmlns:a16="http://schemas.microsoft.com/office/drawing/2014/main" id="{4B03D966-3EA2-85E9-8D21-2250C8DC4311}"/>
                    </a:ext>
                  </a:extLst>
                </p:cNvPr>
                <p:cNvSpPr/>
                <p:nvPr/>
              </p:nvSpPr>
              <p:spPr>
                <a:xfrm>
                  <a:off x="425057" y="1392542"/>
                  <a:ext cx="513715" cy="513715"/>
                </a:xfrm>
                <a:custGeom>
                  <a:avLst/>
                  <a:gdLst/>
                  <a:ahLst/>
                  <a:cxnLst/>
                  <a:rect l="l" t="t" r="r" b="b"/>
                  <a:pathLst>
                    <a:path w="513715" h="513714">
                      <a:moveTo>
                        <a:pt x="406336" y="0"/>
                      </a:moveTo>
                      <a:lnTo>
                        <a:pt x="106845" y="0"/>
                      </a:lnTo>
                      <a:lnTo>
                        <a:pt x="65252" y="8395"/>
                      </a:lnTo>
                      <a:lnTo>
                        <a:pt x="31291" y="31291"/>
                      </a:lnTo>
                      <a:lnTo>
                        <a:pt x="8395" y="65252"/>
                      </a:lnTo>
                      <a:lnTo>
                        <a:pt x="0" y="106845"/>
                      </a:lnTo>
                      <a:lnTo>
                        <a:pt x="0" y="406336"/>
                      </a:lnTo>
                      <a:lnTo>
                        <a:pt x="8395" y="447930"/>
                      </a:lnTo>
                      <a:lnTo>
                        <a:pt x="31291" y="481896"/>
                      </a:lnTo>
                      <a:lnTo>
                        <a:pt x="65252" y="504797"/>
                      </a:lnTo>
                      <a:lnTo>
                        <a:pt x="106845" y="513194"/>
                      </a:lnTo>
                      <a:lnTo>
                        <a:pt x="406336" y="513194"/>
                      </a:lnTo>
                      <a:lnTo>
                        <a:pt x="447928" y="504797"/>
                      </a:lnTo>
                      <a:lnTo>
                        <a:pt x="481890" y="481896"/>
                      </a:lnTo>
                      <a:lnTo>
                        <a:pt x="504786" y="447930"/>
                      </a:lnTo>
                      <a:lnTo>
                        <a:pt x="513181" y="406336"/>
                      </a:lnTo>
                      <a:lnTo>
                        <a:pt x="513181" y="106845"/>
                      </a:lnTo>
                      <a:lnTo>
                        <a:pt x="504786" y="65252"/>
                      </a:lnTo>
                      <a:lnTo>
                        <a:pt x="481890" y="31291"/>
                      </a:lnTo>
                      <a:lnTo>
                        <a:pt x="447928" y="8395"/>
                      </a:lnTo>
                      <a:lnTo>
                        <a:pt x="406336" y="0"/>
                      </a:lnTo>
                      <a:close/>
                    </a:path>
                  </a:pathLst>
                </a:custGeom>
                <a:grpFill/>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sp>
              <p:nvSpPr>
                <p:cNvPr id="31" name="object 61">
                  <a:extLst>
                    <a:ext uri="{FF2B5EF4-FFF2-40B4-BE49-F238E27FC236}">
                      <a16:creationId xmlns:a16="http://schemas.microsoft.com/office/drawing/2014/main" id="{9D9DFCFB-7CD5-4304-2DCC-E257D587AF1F}"/>
                    </a:ext>
                  </a:extLst>
                </p:cNvPr>
                <p:cNvSpPr/>
                <p:nvPr/>
              </p:nvSpPr>
              <p:spPr>
                <a:xfrm>
                  <a:off x="425057" y="1392542"/>
                  <a:ext cx="513715" cy="513715"/>
                </a:xfrm>
                <a:custGeom>
                  <a:avLst/>
                  <a:gdLst/>
                  <a:ahLst/>
                  <a:cxnLst/>
                  <a:rect l="l" t="t" r="r" b="b"/>
                  <a:pathLst>
                    <a:path w="513715" h="513714">
                      <a:moveTo>
                        <a:pt x="513181" y="406336"/>
                      </a:moveTo>
                      <a:lnTo>
                        <a:pt x="504786" y="447930"/>
                      </a:lnTo>
                      <a:lnTo>
                        <a:pt x="481890" y="481896"/>
                      </a:lnTo>
                      <a:lnTo>
                        <a:pt x="447928" y="504797"/>
                      </a:lnTo>
                      <a:lnTo>
                        <a:pt x="406336" y="513194"/>
                      </a:lnTo>
                      <a:lnTo>
                        <a:pt x="106845" y="513194"/>
                      </a:lnTo>
                      <a:lnTo>
                        <a:pt x="65252" y="504797"/>
                      </a:lnTo>
                      <a:lnTo>
                        <a:pt x="31291" y="481896"/>
                      </a:lnTo>
                      <a:lnTo>
                        <a:pt x="8395" y="447930"/>
                      </a:lnTo>
                      <a:lnTo>
                        <a:pt x="0" y="406336"/>
                      </a:lnTo>
                      <a:lnTo>
                        <a:pt x="0" y="106845"/>
                      </a:lnTo>
                      <a:lnTo>
                        <a:pt x="8395" y="65252"/>
                      </a:lnTo>
                      <a:lnTo>
                        <a:pt x="31291" y="31291"/>
                      </a:lnTo>
                      <a:lnTo>
                        <a:pt x="65252" y="8395"/>
                      </a:lnTo>
                      <a:lnTo>
                        <a:pt x="106845" y="0"/>
                      </a:lnTo>
                      <a:lnTo>
                        <a:pt x="406336" y="0"/>
                      </a:lnTo>
                      <a:lnTo>
                        <a:pt x="447928" y="8395"/>
                      </a:lnTo>
                      <a:lnTo>
                        <a:pt x="481890" y="31291"/>
                      </a:lnTo>
                      <a:lnTo>
                        <a:pt x="504786" y="65252"/>
                      </a:lnTo>
                      <a:lnTo>
                        <a:pt x="513181" y="106845"/>
                      </a:lnTo>
                      <a:lnTo>
                        <a:pt x="513181" y="406336"/>
                      </a:lnTo>
                      <a:close/>
                    </a:path>
                  </a:pathLst>
                </a:custGeom>
                <a:grpFill/>
                <a:ln w="22123">
                  <a:solidFill>
                    <a:srgbClr val="FFFFFF"/>
                  </a:solidFill>
                </a:ln>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grpSp>
          <p:sp>
            <p:nvSpPr>
              <p:cNvPr id="29" name="object 62">
                <a:extLst>
                  <a:ext uri="{FF2B5EF4-FFF2-40B4-BE49-F238E27FC236}">
                    <a16:creationId xmlns:a16="http://schemas.microsoft.com/office/drawing/2014/main" id="{C40BD273-26C7-9FC8-525D-1ECA700D19A1}"/>
                  </a:ext>
                </a:extLst>
              </p:cNvPr>
              <p:cNvSpPr txBox="1"/>
              <p:nvPr/>
            </p:nvSpPr>
            <p:spPr>
              <a:xfrm>
                <a:off x="538804" y="1412994"/>
                <a:ext cx="286224" cy="472813"/>
              </a:xfrm>
              <a:prstGeom prst="rect">
                <a:avLst/>
              </a:prstGeom>
            </p:spPr>
            <p:txBody>
              <a:bodyPr vert="horz" wrap="none" lIns="36000" tIns="36000" rIns="36000" bIns="36000" rtlCol="0" anchor="ctr">
                <a:spAutoFit/>
              </a:bodyPr>
              <a:lstStyle/>
              <a:p>
                <a:pPr algn="ctr">
                  <a:lnSpc>
                    <a:spcPct val="100000"/>
                  </a:lnSpc>
                </a:pPr>
                <a:r>
                  <a:rPr sz="2600" b="1" spc="15" dirty="0">
                    <a:solidFill>
                      <a:srgbClr val="FFFFFF"/>
                    </a:solidFill>
                    <a:latin typeface="HGS創英角ｺﾞｼｯｸUB" panose="020B0900000000000000" pitchFamily="50" charset="-128"/>
                    <a:ea typeface="HGS創英角ｺﾞｼｯｸUB" panose="020B0900000000000000" pitchFamily="50" charset="-128"/>
                    <a:cs typeface="游明朝 Demibold"/>
                  </a:rPr>
                  <a:t>1</a:t>
                </a:r>
                <a:endParaRPr sz="2600">
                  <a:latin typeface="HGS創英角ｺﾞｼｯｸUB" panose="020B0900000000000000" pitchFamily="50" charset="-128"/>
                  <a:ea typeface="HGS創英角ｺﾞｼｯｸUB" panose="020B0900000000000000" pitchFamily="50" charset="-128"/>
                  <a:cs typeface="游明朝 Demibold"/>
                </a:endParaRPr>
              </a:p>
            </p:txBody>
          </p:sp>
        </p:grpSp>
        <p:sp>
          <p:nvSpPr>
            <p:cNvPr id="32" name="object 5">
              <a:extLst>
                <a:ext uri="{FF2B5EF4-FFF2-40B4-BE49-F238E27FC236}">
                  <a16:creationId xmlns:a16="http://schemas.microsoft.com/office/drawing/2014/main" id="{2F226B97-2EFE-8032-6AEC-E4A42269BED9}"/>
                </a:ext>
              </a:extLst>
            </p:cNvPr>
            <p:cNvSpPr/>
            <p:nvPr/>
          </p:nvSpPr>
          <p:spPr>
            <a:xfrm>
              <a:off x="922694" y="2061007"/>
              <a:ext cx="5902325" cy="426720"/>
            </a:xfrm>
            <a:custGeom>
              <a:avLst/>
              <a:gdLst/>
              <a:ahLst/>
              <a:cxnLst/>
              <a:rect l="l" t="t" r="r" b="b"/>
              <a:pathLst>
                <a:path w="5902325" h="426720">
                  <a:moveTo>
                    <a:pt x="5902172" y="0"/>
                  </a:moveTo>
                  <a:lnTo>
                    <a:pt x="0" y="0"/>
                  </a:lnTo>
                  <a:lnTo>
                    <a:pt x="0" y="426173"/>
                  </a:lnTo>
                  <a:lnTo>
                    <a:pt x="5902172" y="426173"/>
                  </a:lnTo>
                  <a:lnTo>
                    <a:pt x="5902172" y="0"/>
                  </a:lnTo>
                  <a:close/>
                </a:path>
              </a:pathLst>
            </a:custGeom>
            <a:solidFill>
              <a:schemeClr val="tx2">
                <a:lumMod val="60000"/>
                <a:lumOff val="40000"/>
                <a:alpha val="39999"/>
              </a:schemeClr>
            </a:solidFill>
          </p:spPr>
          <p:txBody>
            <a:bodyPr wrap="square" lIns="36000" tIns="36000" rIns="36000" bIns="36000"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ja-JP" altLang="en-US" sz="2200" b="1" spc="-50">
                  <a:solidFill>
                    <a:prstClr val="black"/>
                  </a:solidFill>
                  <a:latin typeface="BIZ UDPゴシック" panose="020B0400000000000000" pitchFamily="50" charset="-128"/>
                  <a:ea typeface="BIZ UDPゴシック" panose="020B0400000000000000" pitchFamily="50" charset="-128"/>
                  <a:cs typeface="游ゴシック"/>
                </a:rPr>
                <a:t>　ログイン</a:t>
              </a:r>
            </a:p>
          </p:txBody>
        </p:sp>
      </p:grpSp>
      <p:grpSp>
        <p:nvGrpSpPr>
          <p:cNvPr id="56" name="グループ化 55">
            <a:extLst>
              <a:ext uri="{FF2B5EF4-FFF2-40B4-BE49-F238E27FC236}">
                <a16:creationId xmlns:a16="http://schemas.microsoft.com/office/drawing/2014/main" id="{5E4676AB-ADA4-F1D5-7593-B70BD6ECA689}"/>
              </a:ext>
            </a:extLst>
          </p:cNvPr>
          <p:cNvGrpSpPr/>
          <p:nvPr/>
        </p:nvGrpSpPr>
        <p:grpSpPr>
          <a:xfrm>
            <a:off x="413945" y="3218344"/>
            <a:ext cx="6411074" cy="784623"/>
            <a:chOff x="413945" y="3235661"/>
            <a:chExt cx="6411074" cy="784623"/>
          </a:xfrm>
        </p:grpSpPr>
        <p:sp>
          <p:nvSpPr>
            <p:cNvPr id="104" name="object 9">
              <a:extLst>
                <a:ext uri="{FF2B5EF4-FFF2-40B4-BE49-F238E27FC236}">
                  <a16:creationId xmlns:a16="http://schemas.microsoft.com/office/drawing/2014/main" id="{5E4803FF-D83C-8310-8919-13044491A3EE}"/>
                </a:ext>
              </a:extLst>
            </p:cNvPr>
            <p:cNvSpPr txBox="1"/>
            <p:nvPr/>
          </p:nvSpPr>
          <p:spPr>
            <a:xfrm>
              <a:off x="1108629" y="3792016"/>
              <a:ext cx="4866640" cy="228268"/>
            </a:xfrm>
            <a:prstGeom prst="rect">
              <a:avLst/>
            </a:prstGeom>
          </p:spPr>
          <p:txBody>
            <a:bodyPr vert="horz" wrap="square" lIns="0" tIns="12700" rIns="0" bIns="0" rtlCol="0">
              <a:spAutoFit/>
            </a:bodyPr>
            <a:lstStyle/>
            <a:p>
              <a:pPr marL="12700">
                <a:lnSpc>
                  <a:spcPct val="100000"/>
                </a:lnSpc>
                <a:spcBef>
                  <a:spcPts val="100"/>
                </a:spcBef>
              </a:pPr>
              <a:r>
                <a:rPr sz="1400" b="1">
                  <a:solidFill>
                    <a:srgbClr val="414042"/>
                  </a:solidFill>
                  <a:latin typeface="Meiryo UI" panose="020B0604030504040204" pitchFamily="50" charset="-128"/>
                  <a:ea typeface="Meiryo UI" panose="020B0604030504040204" pitchFamily="50" charset="-128"/>
                  <a:cs typeface="游明朝 Demibold"/>
                </a:rPr>
                <a:t>店舗で決済が完了した</a:t>
              </a:r>
              <a:r>
                <a:rPr sz="1400" b="1" dirty="0">
                  <a:solidFill>
                    <a:srgbClr val="414042"/>
                  </a:solidFill>
                  <a:latin typeface="Meiryo UI" panose="020B0604030504040204" pitchFamily="50" charset="-128"/>
                  <a:ea typeface="Meiryo UI" panose="020B0604030504040204" pitchFamily="50" charset="-128"/>
                  <a:cs typeface="游明朝 Demibold"/>
                </a:rPr>
                <a:t>、利用実績を確認いただけます。</a:t>
              </a:r>
              <a:endParaRPr sz="1400" dirty="0">
                <a:latin typeface="Meiryo UI" panose="020B0604030504040204" pitchFamily="50" charset="-128"/>
                <a:ea typeface="Meiryo UI" panose="020B0604030504040204" pitchFamily="50" charset="-128"/>
                <a:cs typeface="游明朝 Demibold"/>
              </a:endParaRPr>
            </a:p>
          </p:txBody>
        </p:sp>
        <p:grpSp>
          <p:nvGrpSpPr>
            <p:cNvPr id="33" name="グループ化 32">
              <a:extLst>
                <a:ext uri="{FF2B5EF4-FFF2-40B4-BE49-F238E27FC236}">
                  <a16:creationId xmlns:a16="http://schemas.microsoft.com/office/drawing/2014/main" id="{AA033FE8-2559-E4EA-C6C5-6CA859F906FC}"/>
                </a:ext>
              </a:extLst>
            </p:cNvPr>
            <p:cNvGrpSpPr/>
            <p:nvPr/>
          </p:nvGrpSpPr>
          <p:grpSpPr>
            <a:xfrm>
              <a:off x="413945" y="3235661"/>
              <a:ext cx="535940" cy="535940"/>
              <a:chOff x="413945" y="1381430"/>
              <a:chExt cx="535940" cy="535940"/>
            </a:xfrm>
          </p:grpSpPr>
          <p:grpSp>
            <p:nvGrpSpPr>
              <p:cNvPr id="34" name="object 59">
                <a:extLst>
                  <a:ext uri="{FF2B5EF4-FFF2-40B4-BE49-F238E27FC236}">
                    <a16:creationId xmlns:a16="http://schemas.microsoft.com/office/drawing/2014/main" id="{2FE067E4-B13F-9ED0-D63B-59167B77F470}"/>
                  </a:ext>
                </a:extLst>
              </p:cNvPr>
              <p:cNvGrpSpPr/>
              <p:nvPr/>
            </p:nvGrpSpPr>
            <p:grpSpPr>
              <a:xfrm>
                <a:off x="413945" y="1381430"/>
                <a:ext cx="535940" cy="535940"/>
                <a:chOff x="413945" y="1381430"/>
                <a:chExt cx="535940" cy="535940"/>
              </a:xfrm>
              <a:solidFill>
                <a:schemeClr val="bg2">
                  <a:lumMod val="25000"/>
                </a:schemeClr>
              </a:solidFill>
            </p:grpSpPr>
            <p:sp>
              <p:nvSpPr>
                <p:cNvPr id="36" name="object 60">
                  <a:extLst>
                    <a:ext uri="{FF2B5EF4-FFF2-40B4-BE49-F238E27FC236}">
                      <a16:creationId xmlns:a16="http://schemas.microsoft.com/office/drawing/2014/main" id="{066097CB-E929-5880-E2FF-8309CFF1CAB2}"/>
                    </a:ext>
                  </a:extLst>
                </p:cNvPr>
                <p:cNvSpPr/>
                <p:nvPr/>
              </p:nvSpPr>
              <p:spPr>
                <a:xfrm>
                  <a:off x="425057" y="1392542"/>
                  <a:ext cx="513715" cy="513715"/>
                </a:xfrm>
                <a:custGeom>
                  <a:avLst/>
                  <a:gdLst/>
                  <a:ahLst/>
                  <a:cxnLst/>
                  <a:rect l="l" t="t" r="r" b="b"/>
                  <a:pathLst>
                    <a:path w="513715" h="513714">
                      <a:moveTo>
                        <a:pt x="406336" y="0"/>
                      </a:moveTo>
                      <a:lnTo>
                        <a:pt x="106845" y="0"/>
                      </a:lnTo>
                      <a:lnTo>
                        <a:pt x="65252" y="8395"/>
                      </a:lnTo>
                      <a:lnTo>
                        <a:pt x="31291" y="31291"/>
                      </a:lnTo>
                      <a:lnTo>
                        <a:pt x="8395" y="65252"/>
                      </a:lnTo>
                      <a:lnTo>
                        <a:pt x="0" y="106845"/>
                      </a:lnTo>
                      <a:lnTo>
                        <a:pt x="0" y="406336"/>
                      </a:lnTo>
                      <a:lnTo>
                        <a:pt x="8395" y="447930"/>
                      </a:lnTo>
                      <a:lnTo>
                        <a:pt x="31291" y="481896"/>
                      </a:lnTo>
                      <a:lnTo>
                        <a:pt x="65252" y="504797"/>
                      </a:lnTo>
                      <a:lnTo>
                        <a:pt x="106845" y="513194"/>
                      </a:lnTo>
                      <a:lnTo>
                        <a:pt x="406336" y="513194"/>
                      </a:lnTo>
                      <a:lnTo>
                        <a:pt x="447928" y="504797"/>
                      </a:lnTo>
                      <a:lnTo>
                        <a:pt x="481890" y="481896"/>
                      </a:lnTo>
                      <a:lnTo>
                        <a:pt x="504786" y="447930"/>
                      </a:lnTo>
                      <a:lnTo>
                        <a:pt x="513181" y="406336"/>
                      </a:lnTo>
                      <a:lnTo>
                        <a:pt x="513181" y="106845"/>
                      </a:lnTo>
                      <a:lnTo>
                        <a:pt x="504786" y="65252"/>
                      </a:lnTo>
                      <a:lnTo>
                        <a:pt x="481890" y="31291"/>
                      </a:lnTo>
                      <a:lnTo>
                        <a:pt x="447928" y="8395"/>
                      </a:lnTo>
                      <a:lnTo>
                        <a:pt x="406336" y="0"/>
                      </a:lnTo>
                      <a:close/>
                    </a:path>
                  </a:pathLst>
                </a:custGeom>
                <a:grpFill/>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sp>
              <p:nvSpPr>
                <p:cNvPr id="37" name="object 61">
                  <a:extLst>
                    <a:ext uri="{FF2B5EF4-FFF2-40B4-BE49-F238E27FC236}">
                      <a16:creationId xmlns:a16="http://schemas.microsoft.com/office/drawing/2014/main" id="{9CB7E717-0F03-AFE3-E849-674204844F76}"/>
                    </a:ext>
                  </a:extLst>
                </p:cNvPr>
                <p:cNvSpPr/>
                <p:nvPr/>
              </p:nvSpPr>
              <p:spPr>
                <a:xfrm>
                  <a:off x="425057" y="1392542"/>
                  <a:ext cx="513715" cy="513715"/>
                </a:xfrm>
                <a:custGeom>
                  <a:avLst/>
                  <a:gdLst/>
                  <a:ahLst/>
                  <a:cxnLst/>
                  <a:rect l="l" t="t" r="r" b="b"/>
                  <a:pathLst>
                    <a:path w="513715" h="513714">
                      <a:moveTo>
                        <a:pt x="513181" y="406336"/>
                      </a:moveTo>
                      <a:lnTo>
                        <a:pt x="504786" y="447930"/>
                      </a:lnTo>
                      <a:lnTo>
                        <a:pt x="481890" y="481896"/>
                      </a:lnTo>
                      <a:lnTo>
                        <a:pt x="447928" y="504797"/>
                      </a:lnTo>
                      <a:lnTo>
                        <a:pt x="406336" y="513194"/>
                      </a:lnTo>
                      <a:lnTo>
                        <a:pt x="106845" y="513194"/>
                      </a:lnTo>
                      <a:lnTo>
                        <a:pt x="65252" y="504797"/>
                      </a:lnTo>
                      <a:lnTo>
                        <a:pt x="31291" y="481896"/>
                      </a:lnTo>
                      <a:lnTo>
                        <a:pt x="8395" y="447930"/>
                      </a:lnTo>
                      <a:lnTo>
                        <a:pt x="0" y="406336"/>
                      </a:lnTo>
                      <a:lnTo>
                        <a:pt x="0" y="106845"/>
                      </a:lnTo>
                      <a:lnTo>
                        <a:pt x="8395" y="65252"/>
                      </a:lnTo>
                      <a:lnTo>
                        <a:pt x="31291" y="31291"/>
                      </a:lnTo>
                      <a:lnTo>
                        <a:pt x="65252" y="8395"/>
                      </a:lnTo>
                      <a:lnTo>
                        <a:pt x="106845" y="0"/>
                      </a:lnTo>
                      <a:lnTo>
                        <a:pt x="406336" y="0"/>
                      </a:lnTo>
                      <a:lnTo>
                        <a:pt x="447928" y="8395"/>
                      </a:lnTo>
                      <a:lnTo>
                        <a:pt x="481890" y="31291"/>
                      </a:lnTo>
                      <a:lnTo>
                        <a:pt x="504786" y="65252"/>
                      </a:lnTo>
                      <a:lnTo>
                        <a:pt x="513181" y="106845"/>
                      </a:lnTo>
                      <a:lnTo>
                        <a:pt x="513181" y="406336"/>
                      </a:lnTo>
                      <a:close/>
                    </a:path>
                  </a:pathLst>
                </a:custGeom>
                <a:grpFill/>
                <a:ln w="22123">
                  <a:solidFill>
                    <a:srgbClr val="FFFFFF"/>
                  </a:solidFill>
                </a:ln>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grpSp>
          <p:sp>
            <p:nvSpPr>
              <p:cNvPr id="35" name="object 62">
                <a:extLst>
                  <a:ext uri="{FF2B5EF4-FFF2-40B4-BE49-F238E27FC236}">
                    <a16:creationId xmlns:a16="http://schemas.microsoft.com/office/drawing/2014/main" id="{8667B712-F614-DF3F-1FBF-72AD4BCA1142}"/>
                  </a:ext>
                </a:extLst>
              </p:cNvPr>
              <p:cNvSpPr txBox="1"/>
              <p:nvPr/>
            </p:nvSpPr>
            <p:spPr>
              <a:xfrm>
                <a:off x="478852" y="1412994"/>
                <a:ext cx="406129" cy="472813"/>
              </a:xfrm>
              <a:prstGeom prst="rect">
                <a:avLst/>
              </a:prstGeom>
            </p:spPr>
            <p:txBody>
              <a:bodyPr vert="horz" wrap="none" lIns="36000" tIns="36000" rIns="36000" bIns="36000" rtlCol="0" anchor="ctr">
                <a:spAutoFit/>
              </a:bodyPr>
              <a:lstStyle/>
              <a:p>
                <a:pPr algn="ctr">
                  <a:lnSpc>
                    <a:spcPct val="100000"/>
                  </a:lnSpc>
                </a:pPr>
                <a:r>
                  <a:rPr lang="ja-JP" altLang="en-US" sz="2600">
                    <a:solidFill>
                      <a:schemeClr val="bg1"/>
                    </a:solidFill>
                    <a:latin typeface="HGS創英角ｺﾞｼｯｸUB" panose="020B0900000000000000" pitchFamily="50" charset="-128"/>
                    <a:ea typeface="HGS創英角ｺﾞｼｯｸUB" panose="020B0900000000000000" pitchFamily="50" charset="-128"/>
                    <a:cs typeface="游明朝 Demibold"/>
                  </a:rPr>
                  <a:t>２</a:t>
                </a:r>
                <a:endParaRPr sz="2600">
                  <a:solidFill>
                    <a:schemeClr val="bg1"/>
                  </a:solidFill>
                  <a:latin typeface="HGS創英角ｺﾞｼｯｸUB" panose="020B0900000000000000" pitchFamily="50" charset="-128"/>
                  <a:ea typeface="HGS創英角ｺﾞｼｯｸUB" panose="020B0900000000000000" pitchFamily="50" charset="-128"/>
                  <a:cs typeface="游明朝 Demibold"/>
                </a:endParaRPr>
              </a:p>
            </p:txBody>
          </p:sp>
        </p:grpSp>
        <p:sp>
          <p:nvSpPr>
            <p:cNvPr id="38" name="object 5">
              <a:extLst>
                <a:ext uri="{FF2B5EF4-FFF2-40B4-BE49-F238E27FC236}">
                  <a16:creationId xmlns:a16="http://schemas.microsoft.com/office/drawing/2014/main" id="{15B0A45C-AFB9-74EE-A506-7D2914420979}"/>
                </a:ext>
              </a:extLst>
            </p:cNvPr>
            <p:cNvSpPr/>
            <p:nvPr/>
          </p:nvSpPr>
          <p:spPr>
            <a:xfrm>
              <a:off x="922694" y="3290271"/>
              <a:ext cx="5902325" cy="426720"/>
            </a:xfrm>
            <a:custGeom>
              <a:avLst/>
              <a:gdLst/>
              <a:ahLst/>
              <a:cxnLst/>
              <a:rect l="l" t="t" r="r" b="b"/>
              <a:pathLst>
                <a:path w="5902325" h="426720">
                  <a:moveTo>
                    <a:pt x="5902172" y="0"/>
                  </a:moveTo>
                  <a:lnTo>
                    <a:pt x="0" y="0"/>
                  </a:lnTo>
                  <a:lnTo>
                    <a:pt x="0" y="426173"/>
                  </a:lnTo>
                  <a:lnTo>
                    <a:pt x="5902172" y="426173"/>
                  </a:lnTo>
                  <a:lnTo>
                    <a:pt x="5902172" y="0"/>
                  </a:lnTo>
                  <a:close/>
                </a:path>
              </a:pathLst>
            </a:custGeom>
            <a:solidFill>
              <a:schemeClr val="tx2">
                <a:lumMod val="60000"/>
                <a:lumOff val="40000"/>
                <a:alpha val="39999"/>
              </a:schemeClr>
            </a:solidFill>
          </p:spPr>
          <p:txBody>
            <a:bodyPr wrap="square" lIns="36000" tIns="36000" rIns="36000" bIns="36000"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23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游ゴシック"/>
                </a:rPr>
                <a:t>　利用実績の確認</a:t>
              </a:r>
            </a:p>
          </p:txBody>
        </p:sp>
      </p:grpSp>
      <p:grpSp>
        <p:nvGrpSpPr>
          <p:cNvPr id="58" name="グループ化 57">
            <a:extLst>
              <a:ext uri="{FF2B5EF4-FFF2-40B4-BE49-F238E27FC236}">
                <a16:creationId xmlns:a16="http://schemas.microsoft.com/office/drawing/2014/main" id="{D5FE4CEB-6C53-3FCC-C0AE-5C57F05C0017}"/>
              </a:ext>
            </a:extLst>
          </p:cNvPr>
          <p:cNvGrpSpPr/>
          <p:nvPr/>
        </p:nvGrpSpPr>
        <p:grpSpPr>
          <a:xfrm>
            <a:off x="413945" y="4421919"/>
            <a:ext cx="6411074" cy="770759"/>
            <a:chOff x="413945" y="4430472"/>
            <a:chExt cx="6411074" cy="770759"/>
          </a:xfrm>
        </p:grpSpPr>
        <p:sp>
          <p:nvSpPr>
            <p:cNvPr id="106" name="object 11">
              <a:extLst>
                <a:ext uri="{FF2B5EF4-FFF2-40B4-BE49-F238E27FC236}">
                  <a16:creationId xmlns:a16="http://schemas.microsoft.com/office/drawing/2014/main" id="{191A12A9-7043-3D6A-8B18-66644CE50139}"/>
                </a:ext>
              </a:extLst>
            </p:cNvPr>
            <p:cNvSpPr txBox="1"/>
            <p:nvPr/>
          </p:nvSpPr>
          <p:spPr>
            <a:xfrm>
              <a:off x="1108629" y="4972963"/>
              <a:ext cx="5145405" cy="228268"/>
            </a:xfrm>
            <a:prstGeom prst="rect">
              <a:avLst/>
            </a:prstGeom>
          </p:spPr>
          <p:txBody>
            <a:bodyPr vert="horz" wrap="square" lIns="0" tIns="12700" rIns="0" bIns="0" rtlCol="0">
              <a:spAutoFit/>
            </a:bodyPr>
            <a:lstStyle/>
            <a:p>
              <a:pPr marL="12700">
                <a:lnSpc>
                  <a:spcPct val="100000"/>
                </a:lnSpc>
                <a:spcBef>
                  <a:spcPts val="100"/>
                </a:spcBef>
              </a:pPr>
              <a:r>
                <a:rPr sz="1400" b="1">
                  <a:solidFill>
                    <a:srgbClr val="C00000"/>
                  </a:solidFill>
                  <a:latin typeface="Meiryo UI" panose="020B0604030504040204" pitchFamily="50" charset="-128"/>
                  <a:ea typeface="Meiryo UI" panose="020B0604030504040204" pitchFamily="50" charset="-128"/>
                  <a:cs typeface="游明朝 Demibold"/>
                </a:rPr>
                <a:t>誤って決済してしまった場合に</a:t>
              </a:r>
              <a:r>
                <a:rPr sz="1400" b="1" dirty="0">
                  <a:solidFill>
                    <a:srgbClr val="C00000"/>
                  </a:solidFill>
                  <a:latin typeface="Meiryo UI" panose="020B0604030504040204" pitchFamily="50" charset="-128"/>
                  <a:ea typeface="Meiryo UI" panose="020B0604030504040204" pitchFamily="50" charset="-128"/>
                  <a:cs typeface="游明朝 Demibold"/>
                </a:rPr>
                <a:t>、支払いの取消が可能です。</a:t>
              </a:r>
              <a:endParaRPr sz="1400" dirty="0">
                <a:solidFill>
                  <a:srgbClr val="C00000"/>
                </a:solidFill>
                <a:latin typeface="Meiryo UI" panose="020B0604030504040204" pitchFamily="50" charset="-128"/>
                <a:ea typeface="Meiryo UI" panose="020B0604030504040204" pitchFamily="50" charset="-128"/>
                <a:cs typeface="游明朝 Demibold"/>
              </a:endParaRPr>
            </a:p>
          </p:txBody>
        </p:sp>
        <p:grpSp>
          <p:nvGrpSpPr>
            <p:cNvPr id="39" name="グループ化 38">
              <a:extLst>
                <a:ext uri="{FF2B5EF4-FFF2-40B4-BE49-F238E27FC236}">
                  <a16:creationId xmlns:a16="http://schemas.microsoft.com/office/drawing/2014/main" id="{10EB8357-FC63-B256-3B87-34C8D82C1B1D}"/>
                </a:ext>
              </a:extLst>
            </p:cNvPr>
            <p:cNvGrpSpPr/>
            <p:nvPr/>
          </p:nvGrpSpPr>
          <p:grpSpPr>
            <a:xfrm>
              <a:off x="413945" y="4430472"/>
              <a:ext cx="535940" cy="535940"/>
              <a:chOff x="413945" y="1381430"/>
              <a:chExt cx="535940" cy="535940"/>
            </a:xfrm>
          </p:grpSpPr>
          <p:grpSp>
            <p:nvGrpSpPr>
              <p:cNvPr id="40" name="object 59">
                <a:extLst>
                  <a:ext uri="{FF2B5EF4-FFF2-40B4-BE49-F238E27FC236}">
                    <a16:creationId xmlns:a16="http://schemas.microsoft.com/office/drawing/2014/main" id="{B17008FB-0B24-EA65-D056-60C6E3CDC0F2}"/>
                  </a:ext>
                </a:extLst>
              </p:cNvPr>
              <p:cNvGrpSpPr/>
              <p:nvPr/>
            </p:nvGrpSpPr>
            <p:grpSpPr>
              <a:xfrm>
                <a:off x="413945" y="1381430"/>
                <a:ext cx="535940" cy="535940"/>
                <a:chOff x="413945" y="1381430"/>
                <a:chExt cx="535940" cy="535940"/>
              </a:xfrm>
              <a:solidFill>
                <a:schemeClr val="bg2">
                  <a:lumMod val="25000"/>
                </a:schemeClr>
              </a:solidFill>
            </p:grpSpPr>
            <p:sp>
              <p:nvSpPr>
                <p:cNvPr id="42" name="object 60">
                  <a:extLst>
                    <a:ext uri="{FF2B5EF4-FFF2-40B4-BE49-F238E27FC236}">
                      <a16:creationId xmlns:a16="http://schemas.microsoft.com/office/drawing/2014/main" id="{30D21EF5-5CA2-E42C-29CF-33EF5C585F2B}"/>
                    </a:ext>
                  </a:extLst>
                </p:cNvPr>
                <p:cNvSpPr/>
                <p:nvPr/>
              </p:nvSpPr>
              <p:spPr>
                <a:xfrm>
                  <a:off x="425057" y="1392542"/>
                  <a:ext cx="513715" cy="513715"/>
                </a:xfrm>
                <a:custGeom>
                  <a:avLst/>
                  <a:gdLst/>
                  <a:ahLst/>
                  <a:cxnLst/>
                  <a:rect l="l" t="t" r="r" b="b"/>
                  <a:pathLst>
                    <a:path w="513715" h="513714">
                      <a:moveTo>
                        <a:pt x="406336" y="0"/>
                      </a:moveTo>
                      <a:lnTo>
                        <a:pt x="106845" y="0"/>
                      </a:lnTo>
                      <a:lnTo>
                        <a:pt x="65252" y="8395"/>
                      </a:lnTo>
                      <a:lnTo>
                        <a:pt x="31291" y="31291"/>
                      </a:lnTo>
                      <a:lnTo>
                        <a:pt x="8395" y="65252"/>
                      </a:lnTo>
                      <a:lnTo>
                        <a:pt x="0" y="106845"/>
                      </a:lnTo>
                      <a:lnTo>
                        <a:pt x="0" y="406336"/>
                      </a:lnTo>
                      <a:lnTo>
                        <a:pt x="8395" y="447930"/>
                      </a:lnTo>
                      <a:lnTo>
                        <a:pt x="31291" y="481896"/>
                      </a:lnTo>
                      <a:lnTo>
                        <a:pt x="65252" y="504797"/>
                      </a:lnTo>
                      <a:lnTo>
                        <a:pt x="106845" y="513194"/>
                      </a:lnTo>
                      <a:lnTo>
                        <a:pt x="406336" y="513194"/>
                      </a:lnTo>
                      <a:lnTo>
                        <a:pt x="447928" y="504797"/>
                      </a:lnTo>
                      <a:lnTo>
                        <a:pt x="481890" y="481896"/>
                      </a:lnTo>
                      <a:lnTo>
                        <a:pt x="504786" y="447930"/>
                      </a:lnTo>
                      <a:lnTo>
                        <a:pt x="513181" y="406336"/>
                      </a:lnTo>
                      <a:lnTo>
                        <a:pt x="513181" y="106845"/>
                      </a:lnTo>
                      <a:lnTo>
                        <a:pt x="504786" y="65252"/>
                      </a:lnTo>
                      <a:lnTo>
                        <a:pt x="481890" y="31291"/>
                      </a:lnTo>
                      <a:lnTo>
                        <a:pt x="447928" y="8395"/>
                      </a:lnTo>
                      <a:lnTo>
                        <a:pt x="406336" y="0"/>
                      </a:lnTo>
                      <a:close/>
                    </a:path>
                  </a:pathLst>
                </a:custGeom>
                <a:grpFill/>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sp>
              <p:nvSpPr>
                <p:cNvPr id="43" name="object 61">
                  <a:extLst>
                    <a:ext uri="{FF2B5EF4-FFF2-40B4-BE49-F238E27FC236}">
                      <a16:creationId xmlns:a16="http://schemas.microsoft.com/office/drawing/2014/main" id="{4B9F34B6-6FA6-3405-334B-63C28825AF1C}"/>
                    </a:ext>
                  </a:extLst>
                </p:cNvPr>
                <p:cNvSpPr/>
                <p:nvPr/>
              </p:nvSpPr>
              <p:spPr>
                <a:xfrm>
                  <a:off x="425057" y="1392542"/>
                  <a:ext cx="513715" cy="513715"/>
                </a:xfrm>
                <a:custGeom>
                  <a:avLst/>
                  <a:gdLst/>
                  <a:ahLst/>
                  <a:cxnLst/>
                  <a:rect l="l" t="t" r="r" b="b"/>
                  <a:pathLst>
                    <a:path w="513715" h="513714">
                      <a:moveTo>
                        <a:pt x="513181" y="406336"/>
                      </a:moveTo>
                      <a:lnTo>
                        <a:pt x="504786" y="447930"/>
                      </a:lnTo>
                      <a:lnTo>
                        <a:pt x="481890" y="481896"/>
                      </a:lnTo>
                      <a:lnTo>
                        <a:pt x="447928" y="504797"/>
                      </a:lnTo>
                      <a:lnTo>
                        <a:pt x="406336" y="513194"/>
                      </a:lnTo>
                      <a:lnTo>
                        <a:pt x="106845" y="513194"/>
                      </a:lnTo>
                      <a:lnTo>
                        <a:pt x="65252" y="504797"/>
                      </a:lnTo>
                      <a:lnTo>
                        <a:pt x="31291" y="481896"/>
                      </a:lnTo>
                      <a:lnTo>
                        <a:pt x="8395" y="447930"/>
                      </a:lnTo>
                      <a:lnTo>
                        <a:pt x="0" y="406336"/>
                      </a:lnTo>
                      <a:lnTo>
                        <a:pt x="0" y="106845"/>
                      </a:lnTo>
                      <a:lnTo>
                        <a:pt x="8395" y="65252"/>
                      </a:lnTo>
                      <a:lnTo>
                        <a:pt x="31291" y="31291"/>
                      </a:lnTo>
                      <a:lnTo>
                        <a:pt x="65252" y="8395"/>
                      </a:lnTo>
                      <a:lnTo>
                        <a:pt x="106845" y="0"/>
                      </a:lnTo>
                      <a:lnTo>
                        <a:pt x="406336" y="0"/>
                      </a:lnTo>
                      <a:lnTo>
                        <a:pt x="447928" y="8395"/>
                      </a:lnTo>
                      <a:lnTo>
                        <a:pt x="481890" y="31291"/>
                      </a:lnTo>
                      <a:lnTo>
                        <a:pt x="504786" y="65252"/>
                      </a:lnTo>
                      <a:lnTo>
                        <a:pt x="513181" y="106845"/>
                      </a:lnTo>
                      <a:lnTo>
                        <a:pt x="513181" y="406336"/>
                      </a:lnTo>
                      <a:close/>
                    </a:path>
                  </a:pathLst>
                </a:custGeom>
                <a:grpFill/>
                <a:ln w="22123">
                  <a:solidFill>
                    <a:srgbClr val="FFFFFF"/>
                  </a:solidFill>
                </a:ln>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grpSp>
          <p:sp>
            <p:nvSpPr>
              <p:cNvPr id="41" name="object 62">
                <a:extLst>
                  <a:ext uri="{FF2B5EF4-FFF2-40B4-BE49-F238E27FC236}">
                    <a16:creationId xmlns:a16="http://schemas.microsoft.com/office/drawing/2014/main" id="{14357718-5B84-3942-335B-AD1AC1548952}"/>
                  </a:ext>
                </a:extLst>
              </p:cNvPr>
              <p:cNvSpPr txBox="1"/>
              <p:nvPr/>
            </p:nvSpPr>
            <p:spPr>
              <a:xfrm>
                <a:off x="478853" y="1412994"/>
                <a:ext cx="406128" cy="472813"/>
              </a:xfrm>
              <a:prstGeom prst="rect">
                <a:avLst/>
              </a:prstGeom>
            </p:spPr>
            <p:txBody>
              <a:bodyPr vert="horz" wrap="none" lIns="36000" tIns="36000" rIns="36000" bIns="36000" rtlCol="0" anchor="ctr">
                <a:spAutoFit/>
              </a:bodyPr>
              <a:lstStyle/>
              <a:p>
                <a:pPr algn="ctr">
                  <a:lnSpc>
                    <a:spcPct val="100000"/>
                  </a:lnSpc>
                </a:pPr>
                <a:r>
                  <a:rPr lang="ja-JP" altLang="en-US" sz="2600">
                    <a:solidFill>
                      <a:schemeClr val="bg1"/>
                    </a:solidFill>
                    <a:latin typeface="HGS創英角ｺﾞｼｯｸUB" panose="020B0900000000000000" pitchFamily="50" charset="-128"/>
                    <a:ea typeface="HGS創英角ｺﾞｼｯｸUB" panose="020B0900000000000000" pitchFamily="50" charset="-128"/>
                    <a:cs typeface="游明朝 Demibold"/>
                  </a:rPr>
                  <a:t>３</a:t>
                </a:r>
                <a:endParaRPr sz="2600">
                  <a:solidFill>
                    <a:schemeClr val="bg1"/>
                  </a:solidFill>
                  <a:latin typeface="HGS創英角ｺﾞｼｯｸUB" panose="020B0900000000000000" pitchFamily="50" charset="-128"/>
                  <a:ea typeface="HGS創英角ｺﾞｼｯｸUB" panose="020B0900000000000000" pitchFamily="50" charset="-128"/>
                  <a:cs typeface="游明朝 Demibold"/>
                </a:endParaRPr>
              </a:p>
            </p:txBody>
          </p:sp>
        </p:grpSp>
        <p:sp>
          <p:nvSpPr>
            <p:cNvPr id="44" name="object 5">
              <a:extLst>
                <a:ext uri="{FF2B5EF4-FFF2-40B4-BE49-F238E27FC236}">
                  <a16:creationId xmlns:a16="http://schemas.microsoft.com/office/drawing/2014/main" id="{D428F42D-ACDA-7982-0F64-586C4928F6B1}"/>
                </a:ext>
              </a:extLst>
            </p:cNvPr>
            <p:cNvSpPr/>
            <p:nvPr/>
          </p:nvSpPr>
          <p:spPr>
            <a:xfrm>
              <a:off x="922694" y="4485082"/>
              <a:ext cx="5902325" cy="426720"/>
            </a:xfrm>
            <a:custGeom>
              <a:avLst/>
              <a:gdLst/>
              <a:ahLst/>
              <a:cxnLst/>
              <a:rect l="l" t="t" r="r" b="b"/>
              <a:pathLst>
                <a:path w="5902325" h="426720">
                  <a:moveTo>
                    <a:pt x="5902172" y="0"/>
                  </a:moveTo>
                  <a:lnTo>
                    <a:pt x="0" y="0"/>
                  </a:lnTo>
                  <a:lnTo>
                    <a:pt x="0" y="426173"/>
                  </a:lnTo>
                  <a:lnTo>
                    <a:pt x="5902172" y="426173"/>
                  </a:lnTo>
                  <a:lnTo>
                    <a:pt x="5902172" y="0"/>
                  </a:lnTo>
                  <a:close/>
                </a:path>
              </a:pathLst>
            </a:custGeom>
            <a:solidFill>
              <a:schemeClr val="tx2">
                <a:lumMod val="60000"/>
                <a:lumOff val="40000"/>
                <a:alpha val="39999"/>
              </a:schemeClr>
            </a:solidFill>
          </p:spPr>
          <p:txBody>
            <a:bodyPr wrap="square" lIns="36000" tIns="36000" rIns="36000" bIns="36000"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2300" b="1" i="0" u="none" strike="noStrike" kern="0" cap="none" spc="8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游ゴシック"/>
                </a:rPr>
                <a:t>　支払の取り消し</a:t>
              </a:r>
            </a:p>
          </p:txBody>
        </p:sp>
      </p:grpSp>
      <p:sp>
        <p:nvSpPr>
          <p:cNvPr id="51" name="object 36">
            <a:extLst>
              <a:ext uri="{FF2B5EF4-FFF2-40B4-BE49-F238E27FC236}">
                <a16:creationId xmlns:a16="http://schemas.microsoft.com/office/drawing/2014/main" id="{60B26D1E-86DA-FF0A-67DA-3F9592428105}"/>
              </a:ext>
            </a:extLst>
          </p:cNvPr>
          <p:cNvSpPr txBox="1"/>
          <p:nvPr/>
        </p:nvSpPr>
        <p:spPr>
          <a:xfrm>
            <a:off x="534625" y="7290620"/>
            <a:ext cx="6599555" cy="377026"/>
          </a:xfrm>
          <a:prstGeom prst="rect">
            <a:avLst/>
          </a:prstGeom>
        </p:spPr>
        <p:txBody>
          <a:bodyPr vert="horz" wrap="square" lIns="0" tIns="38100" rIns="0" bIns="0" rtlCol="0">
            <a:spAutoFit/>
          </a:bodyPr>
          <a:lstStyle/>
          <a:p>
            <a:pPr marL="12700">
              <a:lnSpc>
                <a:spcPct val="100000"/>
              </a:lnSpc>
            </a:pPr>
            <a:r>
              <a:rPr sz="2200" b="1">
                <a:solidFill>
                  <a:schemeClr val="tx1"/>
                </a:solidFill>
                <a:latin typeface="BIZ UDPゴシック" panose="020B0400000000000000" pitchFamily="50" charset="-128"/>
                <a:ea typeface="BIZ UDPゴシック" panose="020B0400000000000000" pitchFamily="50" charset="-128"/>
                <a:cs typeface="游ゴシック"/>
              </a:rPr>
              <a:t>●推奨環境</a:t>
            </a:r>
            <a:endParaRPr sz="1400" dirty="0">
              <a:solidFill>
                <a:schemeClr val="tx1"/>
              </a:solidFill>
              <a:latin typeface="Meiryo UI" panose="020B0604030504040204" pitchFamily="50" charset="-128"/>
              <a:ea typeface="Meiryo UI" panose="020B0604030504040204" pitchFamily="50" charset="-128"/>
              <a:cs typeface="游明朝 Demibold"/>
            </a:endParaRPr>
          </a:p>
        </p:txBody>
      </p:sp>
      <p:sp>
        <p:nvSpPr>
          <p:cNvPr id="52" name="object 36">
            <a:extLst>
              <a:ext uri="{FF2B5EF4-FFF2-40B4-BE49-F238E27FC236}">
                <a16:creationId xmlns:a16="http://schemas.microsoft.com/office/drawing/2014/main" id="{DA3990D9-4239-595F-DCFF-10FCA0D5ECE2}"/>
              </a:ext>
            </a:extLst>
          </p:cNvPr>
          <p:cNvSpPr txBox="1"/>
          <p:nvPr/>
        </p:nvSpPr>
        <p:spPr>
          <a:xfrm>
            <a:off x="607372" y="7703539"/>
            <a:ext cx="6599555" cy="495007"/>
          </a:xfrm>
          <a:prstGeom prst="rect">
            <a:avLst/>
          </a:prstGeom>
        </p:spPr>
        <p:txBody>
          <a:bodyPr vert="horz" wrap="square" lIns="0" tIns="38100" rIns="0" bIns="0" rtlCol="0">
            <a:spAutoFit/>
          </a:bodyPr>
          <a:lstStyle/>
          <a:p>
            <a:pPr marL="255270">
              <a:lnSpc>
                <a:spcPct val="100000"/>
              </a:lnSpc>
              <a:spcBef>
                <a:spcPts val="944"/>
              </a:spcBef>
            </a:pPr>
            <a:r>
              <a:rPr sz="1400" b="1">
                <a:solidFill>
                  <a:schemeClr val="tx1"/>
                </a:solidFill>
                <a:latin typeface="Meiryo UI" panose="020B0604030504040204" pitchFamily="50" charset="-128"/>
                <a:ea typeface="Meiryo UI" panose="020B0604030504040204" pitchFamily="50" charset="-128"/>
                <a:cs typeface="游明朝 Demibold"/>
              </a:rPr>
              <a:t>Safari</a:t>
            </a:r>
            <a:r>
              <a:rPr sz="1400" b="1" dirty="0">
                <a:solidFill>
                  <a:schemeClr val="tx1"/>
                </a:solidFill>
                <a:latin typeface="Meiryo UI" panose="020B0604030504040204" pitchFamily="50" charset="-128"/>
                <a:ea typeface="Meiryo UI" panose="020B0604030504040204" pitchFamily="50" charset="-128"/>
                <a:cs typeface="游明朝 Demibold"/>
              </a:rPr>
              <a:t>/Chromeブラウザで管理画面URLにアクセスしてください。</a:t>
            </a:r>
            <a:endParaRPr sz="1400" dirty="0">
              <a:solidFill>
                <a:schemeClr val="tx1"/>
              </a:solidFill>
              <a:latin typeface="Meiryo UI" panose="020B0604030504040204" pitchFamily="50" charset="-128"/>
              <a:ea typeface="Meiryo UI" panose="020B0604030504040204" pitchFamily="50" charset="-128"/>
              <a:cs typeface="游明朝 Demibold"/>
            </a:endParaRPr>
          </a:p>
          <a:p>
            <a:pPr marL="255270">
              <a:lnSpc>
                <a:spcPct val="100000"/>
              </a:lnSpc>
              <a:spcBef>
                <a:spcPts val="200"/>
              </a:spcBef>
            </a:pPr>
            <a:r>
              <a:rPr sz="1400" b="1" dirty="0">
                <a:solidFill>
                  <a:schemeClr val="tx1"/>
                </a:solidFill>
                <a:latin typeface="Meiryo UI" panose="020B0604030504040204" pitchFamily="50" charset="-128"/>
                <a:ea typeface="Meiryo UI" panose="020B0604030504040204" pitchFamily="50" charset="-128"/>
                <a:cs typeface="游明朝 Demibold"/>
              </a:rPr>
              <a:t>※Internet Explorerでは正常に動作しない場合があり</a:t>
            </a:r>
            <a:r>
              <a:rPr sz="1400" b="1">
                <a:solidFill>
                  <a:schemeClr val="tx1"/>
                </a:solidFill>
                <a:latin typeface="Meiryo UI" panose="020B0604030504040204" pitchFamily="50" charset="-128"/>
                <a:ea typeface="Meiryo UI" panose="020B0604030504040204" pitchFamily="50" charset="-128"/>
                <a:cs typeface="游明朝 Demibold"/>
              </a:rPr>
              <a:t>、推奨環境外です</a:t>
            </a:r>
            <a:endParaRPr sz="1400" dirty="0">
              <a:solidFill>
                <a:schemeClr val="tx1"/>
              </a:solidFill>
              <a:latin typeface="Meiryo UI" panose="020B0604030504040204" pitchFamily="50" charset="-128"/>
              <a:ea typeface="Meiryo UI" panose="020B0604030504040204" pitchFamily="50" charset="-128"/>
              <a:cs typeface="游明朝 Demibold"/>
            </a:endParaRPr>
          </a:p>
        </p:txBody>
      </p:sp>
      <p:grpSp>
        <p:nvGrpSpPr>
          <p:cNvPr id="57" name="グループ化 56">
            <a:extLst>
              <a:ext uri="{FF2B5EF4-FFF2-40B4-BE49-F238E27FC236}">
                <a16:creationId xmlns:a16="http://schemas.microsoft.com/office/drawing/2014/main" id="{467EB56A-9A80-26D4-D78E-96E4D9887154}"/>
              </a:ext>
            </a:extLst>
          </p:cNvPr>
          <p:cNvGrpSpPr/>
          <p:nvPr/>
        </p:nvGrpSpPr>
        <p:grpSpPr>
          <a:xfrm>
            <a:off x="421525" y="5611630"/>
            <a:ext cx="6411074" cy="1231238"/>
            <a:chOff x="421525" y="5611630"/>
            <a:chExt cx="6411074" cy="1231238"/>
          </a:xfrm>
        </p:grpSpPr>
        <p:grpSp>
          <p:nvGrpSpPr>
            <p:cNvPr id="45" name="グループ化 44">
              <a:extLst>
                <a:ext uri="{FF2B5EF4-FFF2-40B4-BE49-F238E27FC236}">
                  <a16:creationId xmlns:a16="http://schemas.microsoft.com/office/drawing/2014/main" id="{55C94FDF-CD31-2981-C8F8-2CA74380F9E7}"/>
                </a:ext>
              </a:extLst>
            </p:cNvPr>
            <p:cNvGrpSpPr/>
            <p:nvPr/>
          </p:nvGrpSpPr>
          <p:grpSpPr>
            <a:xfrm>
              <a:off x="421525" y="5611630"/>
              <a:ext cx="535940" cy="535940"/>
              <a:chOff x="413945" y="1381430"/>
              <a:chExt cx="535940" cy="535940"/>
            </a:xfrm>
          </p:grpSpPr>
          <p:grpSp>
            <p:nvGrpSpPr>
              <p:cNvPr id="46" name="object 59">
                <a:extLst>
                  <a:ext uri="{FF2B5EF4-FFF2-40B4-BE49-F238E27FC236}">
                    <a16:creationId xmlns:a16="http://schemas.microsoft.com/office/drawing/2014/main" id="{116DD90C-350C-911B-CE08-24623EAA57A4}"/>
                  </a:ext>
                </a:extLst>
              </p:cNvPr>
              <p:cNvGrpSpPr/>
              <p:nvPr/>
            </p:nvGrpSpPr>
            <p:grpSpPr>
              <a:xfrm>
                <a:off x="413945" y="1381430"/>
                <a:ext cx="535940" cy="535940"/>
                <a:chOff x="413945" y="1381430"/>
                <a:chExt cx="535940" cy="535940"/>
              </a:xfrm>
              <a:solidFill>
                <a:schemeClr val="bg2">
                  <a:lumMod val="25000"/>
                </a:schemeClr>
              </a:solidFill>
            </p:grpSpPr>
            <p:sp>
              <p:nvSpPr>
                <p:cNvPr id="48" name="object 60">
                  <a:extLst>
                    <a:ext uri="{FF2B5EF4-FFF2-40B4-BE49-F238E27FC236}">
                      <a16:creationId xmlns:a16="http://schemas.microsoft.com/office/drawing/2014/main" id="{534CC814-F4DF-51A3-B3DB-6C0D211CF675}"/>
                    </a:ext>
                  </a:extLst>
                </p:cNvPr>
                <p:cNvSpPr/>
                <p:nvPr/>
              </p:nvSpPr>
              <p:spPr>
                <a:xfrm>
                  <a:off x="425057" y="1392542"/>
                  <a:ext cx="513715" cy="513715"/>
                </a:xfrm>
                <a:custGeom>
                  <a:avLst/>
                  <a:gdLst/>
                  <a:ahLst/>
                  <a:cxnLst/>
                  <a:rect l="l" t="t" r="r" b="b"/>
                  <a:pathLst>
                    <a:path w="513715" h="513714">
                      <a:moveTo>
                        <a:pt x="406336" y="0"/>
                      </a:moveTo>
                      <a:lnTo>
                        <a:pt x="106845" y="0"/>
                      </a:lnTo>
                      <a:lnTo>
                        <a:pt x="65252" y="8395"/>
                      </a:lnTo>
                      <a:lnTo>
                        <a:pt x="31291" y="31291"/>
                      </a:lnTo>
                      <a:lnTo>
                        <a:pt x="8395" y="65252"/>
                      </a:lnTo>
                      <a:lnTo>
                        <a:pt x="0" y="106845"/>
                      </a:lnTo>
                      <a:lnTo>
                        <a:pt x="0" y="406336"/>
                      </a:lnTo>
                      <a:lnTo>
                        <a:pt x="8395" y="447930"/>
                      </a:lnTo>
                      <a:lnTo>
                        <a:pt x="31291" y="481896"/>
                      </a:lnTo>
                      <a:lnTo>
                        <a:pt x="65252" y="504797"/>
                      </a:lnTo>
                      <a:lnTo>
                        <a:pt x="106845" y="513194"/>
                      </a:lnTo>
                      <a:lnTo>
                        <a:pt x="406336" y="513194"/>
                      </a:lnTo>
                      <a:lnTo>
                        <a:pt x="447928" y="504797"/>
                      </a:lnTo>
                      <a:lnTo>
                        <a:pt x="481890" y="481896"/>
                      </a:lnTo>
                      <a:lnTo>
                        <a:pt x="504786" y="447930"/>
                      </a:lnTo>
                      <a:lnTo>
                        <a:pt x="513181" y="406336"/>
                      </a:lnTo>
                      <a:lnTo>
                        <a:pt x="513181" y="106845"/>
                      </a:lnTo>
                      <a:lnTo>
                        <a:pt x="504786" y="65252"/>
                      </a:lnTo>
                      <a:lnTo>
                        <a:pt x="481890" y="31291"/>
                      </a:lnTo>
                      <a:lnTo>
                        <a:pt x="447928" y="8395"/>
                      </a:lnTo>
                      <a:lnTo>
                        <a:pt x="406336" y="0"/>
                      </a:lnTo>
                      <a:close/>
                    </a:path>
                  </a:pathLst>
                </a:custGeom>
                <a:grpFill/>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sp>
              <p:nvSpPr>
                <p:cNvPr id="49" name="object 61">
                  <a:extLst>
                    <a:ext uri="{FF2B5EF4-FFF2-40B4-BE49-F238E27FC236}">
                      <a16:creationId xmlns:a16="http://schemas.microsoft.com/office/drawing/2014/main" id="{C25A8BA6-E34F-C867-63B5-A93FE329A5E0}"/>
                    </a:ext>
                  </a:extLst>
                </p:cNvPr>
                <p:cNvSpPr/>
                <p:nvPr/>
              </p:nvSpPr>
              <p:spPr>
                <a:xfrm>
                  <a:off x="425057" y="1392542"/>
                  <a:ext cx="513715" cy="513715"/>
                </a:xfrm>
                <a:custGeom>
                  <a:avLst/>
                  <a:gdLst/>
                  <a:ahLst/>
                  <a:cxnLst/>
                  <a:rect l="l" t="t" r="r" b="b"/>
                  <a:pathLst>
                    <a:path w="513715" h="513714">
                      <a:moveTo>
                        <a:pt x="513181" y="406336"/>
                      </a:moveTo>
                      <a:lnTo>
                        <a:pt x="504786" y="447930"/>
                      </a:lnTo>
                      <a:lnTo>
                        <a:pt x="481890" y="481896"/>
                      </a:lnTo>
                      <a:lnTo>
                        <a:pt x="447928" y="504797"/>
                      </a:lnTo>
                      <a:lnTo>
                        <a:pt x="406336" y="513194"/>
                      </a:lnTo>
                      <a:lnTo>
                        <a:pt x="106845" y="513194"/>
                      </a:lnTo>
                      <a:lnTo>
                        <a:pt x="65252" y="504797"/>
                      </a:lnTo>
                      <a:lnTo>
                        <a:pt x="31291" y="481896"/>
                      </a:lnTo>
                      <a:lnTo>
                        <a:pt x="8395" y="447930"/>
                      </a:lnTo>
                      <a:lnTo>
                        <a:pt x="0" y="406336"/>
                      </a:lnTo>
                      <a:lnTo>
                        <a:pt x="0" y="106845"/>
                      </a:lnTo>
                      <a:lnTo>
                        <a:pt x="8395" y="65252"/>
                      </a:lnTo>
                      <a:lnTo>
                        <a:pt x="31291" y="31291"/>
                      </a:lnTo>
                      <a:lnTo>
                        <a:pt x="65252" y="8395"/>
                      </a:lnTo>
                      <a:lnTo>
                        <a:pt x="106845" y="0"/>
                      </a:lnTo>
                      <a:lnTo>
                        <a:pt x="406336" y="0"/>
                      </a:lnTo>
                      <a:lnTo>
                        <a:pt x="447928" y="8395"/>
                      </a:lnTo>
                      <a:lnTo>
                        <a:pt x="481890" y="31291"/>
                      </a:lnTo>
                      <a:lnTo>
                        <a:pt x="504786" y="65252"/>
                      </a:lnTo>
                      <a:lnTo>
                        <a:pt x="513181" y="106845"/>
                      </a:lnTo>
                      <a:lnTo>
                        <a:pt x="513181" y="406336"/>
                      </a:lnTo>
                      <a:close/>
                    </a:path>
                  </a:pathLst>
                </a:custGeom>
                <a:grpFill/>
                <a:ln w="22123">
                  <a:solidFill>
                    <a:srgbClr val="FFFFFF"/>
                  </a:solidFill>
                </a:ln>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grpSp>
          <p:sp>
            <p:nvSpPr>
              <p:cNvPr id="47" name="object 62">
                <a:extLst>
                  <a:ext uri="{FF2B5EF4-FFF2-40B4-BE49-F238E27FC236}">
                    <a16:creationId xmlns:a16="http://schemas.microsoft.com/office/drawing/2014/main" id="{CF949B6F-1FC7-B805-261F-D1E9347EF59D}"/>
                  </a:ext>
                </a:extLst>
              </p:cNvPr>
              <p:cNvSpPr txBox="1"/>
              <p:nvPr/>
            </p:nvSpPr>
            <p:spPr>
              <a:xfrm>
                <a:off x="478853" y="1412994"/>
                <a:ext cx="406128" cy="472813"/>
              </a:xfrm>
              <a:prstGeom prst="rect">
                <a:avLst/>
              </a:prstGeom>
            </p:spPr>
            <p:txBody>
              <a:bodyPr vert="horz" wrap="none" lIns="36000" tIns="36000" rIns="36000" bIns="36000" rtlCol="0" anchor="ctr">
                <a:spAutoFit/>
              </a:bodyPr>
              <a:lstStyle/>
              <a:p>
                <a:pPr algn="ctr">
                  <a:lnSpc>
                    <a:spcPct val="100000"/>
                  </a:lnSpc>
                </a:pPr>
                <a:r>
                  <a:rPr lang="ja-JP" altLang="en-US" sz="2600">
                    <a:solidFill>
                      <a:schemeClr val="bg1"/>
                    </a:solidFill>
                    <a:latin typeface="HGS創英角ｺﾞｼｯｸUB" panose="020B0900000000000000" pitchFamily="50" charset="-128"/>
                    <a:ea typeface="HGS創英角ｺﾞｼｯｸUB" panose="020B0900000000000000" pitchFamily="50" charset="-128"/>
                    <a:cs typeface="游明朝 Demibold"/>
                  </a:rPr>
                  <a:t>４</a:t>
                </a:r>
                <a:endParaRPr sz="2600">
                  <a:solidFill>
                    <a:schemeClr val="bg1"/>
                  </a:solidFill>
                  <a:latin typeface="HGS創英角ｺﾞｼｯｸUB" panose="020B0900000000000000" pitchFamily="50" charset="-128"/>
                  <a:ea typeface="HGS創英角ｺﾞｼｯｸUB" panose="020B0900000000000000" pitchFamily="50" charset="-128"/>
                  <a:cs typeface="游明朝 Demibold"/>
                </a:endParaRPr>
              </a:p>
            </p:txBody>
          </p:sp>
        </p:grpSp>
        <p:sp>
          <p:nvSpPr>
            <p:cNvPr id="50" name="object 5">
              <a:extLst>
                <a:ext uri="{FF2B5EF4-FFF2-40B4-BE49-F238E27FC236}">
                  <a16:creationId xmlns:a16="http://schemas.microsoft.com/office/drawing/2014/main" id="{8B62DB41-5B99-494E-D499-C9DC3F01D9D9}"/>
                </a:ext>
              </a:extLst>
            </p:cNvPr>
            <p:cNvSpPr/>
            <p:nvPr/>
          </p:nvSpPr>
          <p:spPr>
            <a:xfrm>
              <a:off x="930274" y="5666240"/>
              <a:ext cx="5902325" cy="426720"/>
            </a:xfrm>
            <a:custGeom>
              <a:avLst/>
              <a:gdLst/>
              <a:ahLst/>
              <a:cxnLst/>
              <a:rect l="l" t="t" r="r" b="b"/>
              <a:pathLst>
                <a:path w="5902325" h="426720">
                  <a:moveTo>
                    <a:pt x="5902172" y="0"/>
                  </a:moveTo>
                  <a:lnTo>
                    <a:pt x="0" y="0"/>
                  </a:lnTo>
                  <a:lnTo>
                    <a:pt x="0" y="426173"/>
                  </a:lnTo>
                  <a:lnTo>
                    <a:pt x="5902172" y="426173"/>
                  </a:lnTo>
                  <a:lnTo>
                    <a:pt x="5902172" y="0"/>
                  </a:lnTo>
                  <a:close/>
                </a:path>
              </a:pathLst>
            </a:custGeom>
            <a:solidFill>
              <a:schemeClr val="tx2">
                <a:lumMod val="60000"/>
                <a:lumOff val="40000"/>
                <a:alpha val="39999"/>
              </a:schemeClr>
            </a:solidFill>
          </p:spPr>
          <p:txBody>
            <a:bodyPr wrap="square" lIns="36000" tIns="36000" rIns="36000" bIns="36000"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2300" b="1" i="0" u="none" strike="noStrike" kern="0" cap="none" spc="8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游ゴシック"/>
                </a:rPr>
                <a:t>　精算・入金の確認</a:t>
              </a:r>
            </a:p>
          </p:txBody>
        </p:sp>
        <p:sp>
          <p:nvSpPr>
            <p:cNvPr id="54" name="object 9">
              <a:extLst>
                <a:ext uri="{FF2B5EF4-FFF2-40B4-BE49-F238E27FC236}">
                  <a16:creationId xmlns:a16="http://schemas.microsoft.com/office/drawing/2014/main" id="{998DBE81-5558-195A-FC06-BCFE2965A0B0}"/>
                </a:ext>
              </a:extLst>
            </p:cNvPr>
            <p:cNvSpPr txBox="1"/>
            <p:nvPr/>
          </p:nvSpPr>
          <p:spPr>
            <a:xfrm>
              <a:off x="1108629" y="6158065"/>
              <a:ext cx="4866640" cy="684803"/>
            </a:xfrm>
            <a:prstGeom prst="rect">
              <a:avLst/>
            </a:prstGeom>
          </p:spPr>
          <p:txBody>
            <a:bodyPr vert="horz" wrap="square" lIns="0" tIns="12700" rIns="0" bIns="0" rtlCol="0">
              <a:spAutoFit/>
            </a:bodyPr>
            <a:lstStyle/>
            <a:p>
              <a:pPr marL="12700">
                <a:lnSpc>
                  <a:spcPct val="100000"/>
                </a:lnSpc>
                <a:spcBef>
                  <a:spcPts val="100"/>
                </a:spcBef>
              </a:pPr>
              <a:r>
                <a:rPr lang="ja-JP" altLang="en-US" sz="1400" b="1">
                  <a:solidFill>
                    <a:srgbClr val="414042"/>
                  </a:solidFill>
                  <a:latin typeface="Meiryo UI" panose="020B0604030504040204" pitchFamily="50" charset="-128"/>
                  <a:ea typeface="Meiryo UI" panose="020B0604030504040204" pitchFamily="50" charset="-128"/>
                  <a:cs typeface="游明朝 Demibold"/>
                </a:rPr>
                <a:t>・利用期間に応じて、換金タームが決まっています。</a:t>
              </a:r>
            </a:p>
            <a:p>
              <a:pPr marL="12700">
                <a:lnSpc>
                  <a:spcPct val="100000"/>
                </a:lnSpc>
                <a:spcBef>
                  <a:spcPts val="100"/>
                </a:spcBef>
              </a:pPr>
              <a:r>
                <a:rPr lang="ja-JP" altLang="en-US" sz="1400" b="1">
                  <a:solidFill>
                    <a:srgbClr val="414042"/>
                  </a:solidFill>
                  <a:latin typeface="Meiryo UI" panose="020B0604030504040204" pitchFamily="50" charset="-128"/>
                  <a:ea typeface="Meiryo UI" panose="020B0604030504040204" pitchFamily="50" charset="-128"/>
                  <a:cs typeface="游明朝 Demibold"/>
                </a:rPr>
                <a:t>・対象期間分の利用実績をもとに換金いたします。</a:t>
              </a:r>
            </a:p>
            <a:p>
              <a:pPr marL="12700">
                <a:lnSpc>
                  <a:spcPct val="100000"/>
                </a:lnSpc>
                <a:spcBef>
                  <a:spcPts val="100"/>
                </a:spcBef>
              </a:pPr>
              <a:r>
                <a:rPr lang="ja-JP" altLang="en-US" sz="1400" b="1">
                  <a:solidFill>
                    <a:srgbClr val="414042"/>
                  </a:solidFill>
                  <a:latin typeface="Meiryo UI" panose="020B0604030504040204" pitchFamily="50" charset="-128"/>
                  <a:ea typeface="Meiryo UI" panose="020B0604030504040204" pitchFamily="50" charset="-128"/>
                  <a:cs typeface="游明朝 Demibold"/>
                </a:rPr>
                <a:t>・電子クーポンの利用期間に応じて、振込日が決まっています。</a:t>
              </a:r>
            </a:p>
          </p:txBody>
        </p:sp>
      </p:grpSp>
      <p:sp>
        <p:nvSpPr>
          <p:cNvPr id="2" name="スライド番号プレースホルダー 5">
            <a:extLst>
              <a:ext uri="{FF2B5EF4-FFF2-40B4-BE49-F238E27FC236}">
                <a16:creationId xmlns:a16="http://schemas.microsoft.com/office/drawing/2014/main" id="{A0FCFE62-4927-29B3-B87B-98E4F26D9D4E}"/>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10</a:t>
            </a:fld>
            <a:endParaRPr/>
          </a:p>
        </p:txBody>
      </p:sp>
      <p:sp>
        <p:nvSpPr>
          <p:cNvPr id="5" name="object 13">
            <a:extLst>
              <a:ext uri="{FF2B5EF4-FFF2-40B4-BE49-F238E27FC236}">
                <a16:creationId xmlns:a16="http://schemas.microsoft.com/office/drawing/2014/main" id="{DC80647D-2CDB-624E-B763-51A6D4AC324D}"/>
              </a:ext>
            </a:extLst>
          </p:cNvPr>
          <p:cNvSpPr/>
          <p:nvPr/>
        </p:nvSpPr>
        <p:spPr>
          <a:xfrm>
            <a:off x="352179" y="495764"/>
            <a:ext cx="2367645" cy="468630"/>
          </a:xfrm>
          <a:custGeom>
            <a:avLst/>
            <a:gdLst/>
            <a:ahLst/>
            <a:cxnLst/>
            <a:rect l="l" t="t" r="r" b="b"/>
            <a:pathLst>
              <a:path w="2402205" h="468630">
                <a:moveTo>
                  <a:pt x="2336749" y="0"/>
                </a:moveTo>
                <a:lnTo>
                  <a:pt x="152400" y="0"/>
                </a:lnTo>
                <a:lnTo>
                  <a:pt x="104226" y="7214"/>
                </a:lnTo>
                <a:lnTo>
                  <a:pt x="62391" y="27305"/>
                </a:lnTo>
                <a:lnTo>
                  <a:pt x="29402" y="57941"/>
                </a:lnTo>
                <a:lnTo>
                  <a:pt x="7768" y="96793"/>
                </a:lnTo>
                <a:lnTo>
                  <a:pt x="0" y="141528"/>
                </a:lnTo>
                <a:lnTo>
                  <a:pt x="0" y="326491"/>
                </a:lnTo>
                <a:lnTo>
                  <a:pt x="7768" y="371221"/>
                </a:lnTo>
                <a:lnTo>
                  <a:pt x="29402" y="410068"/>
                </a:lnTo>
                <a:lnTo>
                  <a:pt x="62391" y="440702"/>
                </a:lnTo>
                <a:lnTo>
                  <a:pt x="104226" y="460792"/>
                </a:lnTo>
                <a:lnTo>
                  <a:pt x="152400" y="468007"/>
                </a:lnTo>
                <a:lnTo>
                  <a:pt x="2336749" y="468007"/>
                </a:lnTo>
                <a:lnTo>
                  <a:pt x="2375676" y="460792"/>
                </a:lnTo>
                <a:lnTo>
                  <a:pt x="2395465" y="440702"/>
                </a:lnTo>
                <a:lnTo>
                  <a:pt x="2402139" y="410068"/>
                </a:lnTo>
                <a:lnTo>
                  <a:pt x="2401726" y="371221"/>
                </a:lnTo>
                <a:lnTo>
                  <a:pt x="2400249" y="326491"/>
                </a:lnTo>
                <a:lnTo>
                  <a:pt x="2400249" y="141528"/>
                </a:lnTo>
                <a:lnTo>
                  <a:pt x="2401726" y="96793"/>
                </a:lnTo>
                <a:lnTo>
                  <a:pt x="2402139" y="57941"/>
                </a:lnTo>
                <a:lnTo>
                  <a:pt x="2395465" y="27305"/>
                </a:lnTo>
                <a:lnTo>
                  <a:pt x="2375676" y="7214"/>
                </a:lnTo>
                <a:lnTo>
                  <a:pt x="2336749" y="0"/>
                </a:lnTo>
                <a:close/>
              </a:path>
            </a:pathLst>
          </a:custGeom>
          <a:solidFill>
            <a:srgbClr val="00B050"/>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600" b="1" i="0" u="none" strike="noStrike" kern="0" cap="none" normalizeH="0" noProof="0">
                <a:ln>
                  <a:noFill/>
                </a:ln>
                <a:solidFill>
                  <a:srgbClr val="FFFFFF"/>
                </a:solidFill>
                <a:effectLst/>
                <a:uLnTx/>
                <a:uFillTx/>
                <a:latin typeface="BIZ UDPゴシック" panose="020B0400000000000000" pitchFamily="50" charset="-128"/>
                <a:ea typeface="BIZ UDPゴシック" panose="020B0400000000000000" pitchFamily="50" charset="-128"/>
                <a:cs typeface="游ゴシック"/>
              </a:rPr>
              <a:t>加盟店管理画面</a:t>
            </a:r>
            <a:endParaRPr kumimoji="0" lang="ja-JP" altLang="en-US" sz="1600" b="0" i="0" u="none" strike="noStrike" kern="0" cap="none" normalizeH="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游ゴシック"/>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F8A5D2B3-682B-7D37-EF41-6A4901B6F1F2}"/>
              </a:ext>
            </a:extLst>
          </p:cNvPr>
          <p:cNvPicPr/>
          <p:nvPr/>
        </p:nvPicPr>
        <p:blipFill>
          <a:blip r:embed="rId2" cstate="print"/>
          <a:stretch>
            <a:fillRect/>
          </a:stretch>
        </p:blipFill>
        <p:spPr>
          <a:xfrm>
            <a:off x="0" y="0"/>
            <a:ext cx="7559985" cy="10692003"/>
          </a:xfrm>
          <a:prstGeom prst="rect">
            <a:avLst/>
          </a:prstGeom>
        </p:spPr>
      </p:pic>
      <p:sp>
        <p:nvSpPr>
          <p:cNvPr id="56" name="object 9">
            <a:extLst>
              <a:ext uri="{FF2B5EF4-FFF2-40B4-BE49-F238E27FC236}">
                <a16:creationId xmlns:a16="http://schemas.microsoft.com/office/drawing/2014/main" id="{91E2FD71-BB3D-3817-7CD1-DA6520ABEBAF}"/>
              </a:ext>
            </a:extLst>
          </p:cNvPr>
          <p:cNvSpPr txBox="1"/>
          <p:nvPr/>
        </p:nvSpPr>
        <p:spPr>
          <a:xfrm>
            <a:off x="3294875" y="2414976"/>
            <a:ext cx="871855" cy="208279"/>
          </a:xfrm>
          <a:prstGeom prst="rect">
            <a:avLst/>
          </a:prstGeom>
        </p:spPr>
        <p:txBody>
          <a:bodyPr vert="horz" wrap="square" lIns="0" tIns="12700" rIns="0" bIns="0" rtlCol="0">
            <a:spAutoFit/>
          </a:bodyPr>
          <a:lstStyle/>
          <a:p>
            <a:pPr marL="12700">
              <a:lnSpc>
                <a:spcPct val="100000"/>
              </a:lnSpc>
              <a:spcBef>
                <a:spcPts val="100"/>
              </a:spcBef>
            </a:pPr>
            <a:r>
              <a:rPr sz="1200" b="1" spc="-105" dirty="0">
                <a:solidFill>
                  <a:srgbClr val="414042"/>
                </a:solidFill>
                <a:latin typeface="游ゴシック"/>
                <a:cs typeface="游ゴシック"/>
              </a:rPr>
              <a:t>ログイン画面</a:t>
            </a:r>
            <a:endParaRPr sz="1200" dirty="0">
              <a:latin typeface="游ゴシック"/>
              <a:cs typeface="游ゴシック"/>
            </a:endParaRPr>
          </a:p>
        </p:txBody>
      </p:sp>
      <p:pic>
        <p:nvPicPr>
          <p:cNvPr id="58" name="object 11">
            <a:extLst>
              <a:ext uri="{FF2B5EF4-FFF2-40B4-BE49-F238E27FC236}">
                <a16:creationId xmlns:a16="http://schemas.microsoft.com/office/drawing/2014/main" id="{4CB60CD6-C943-C9FC-DAFC-CB03D7AEB06D}"/>
              </a:ext>
            </a:extLst>
          </p:cNvPr>
          <p:cNvPicPr/>
          <p:nvPr/>
        </p:nvPicPr>
        <p:blipFill>
          <a:blip r:embed="rId3" cstate="print"/>
          <a:stretch>
            <a:fillRect/>
          </a:stretch>
        </p:blipFill>
        <p:spPr>
          <a:xfrm>
            <a:off x="1855723" y="2650263"/>
            <a:ext cx="3757498" cy="2160661"/>
          </a:xfrm>
          <a:prstGeom prst="rect">
            <a:avLst/>
          </a:prstGeom>
        </p:spPr>
      </p:pic>
      <p:sp>
        <p:nvSpPr>
          <p:cNvPr id="2" name="object 8">
            <a:extLst>
              <a:ext uri="{FF2B5EF4-FFF2-40B4-BE49-F238E27FC236}">
                <a16:creationId xmlns:a16="http://schemas.microsoft.com/office/drawing/2014/main" id="{9844F2DE-049C-F3AC-AA09-BA3930484014}"/>
              </a:ext>
            </a:extLst>
          </p:cNvPr>
          <p:cNvSpPr txBox="1"/>
          <p:nvPr/>
        </p:nvSpPr>
        <p:spPr>
          <a:xfrm>
            <a:off x="589622" y="5334800"/>
            <a:ext cx="6357830" cy="4460132"/>
          </a:xfrm>
          <a:prstGeom prst="rect">
            <a:avLst/>
          </a:prstGeom>
          <a:solidFill>
            <a:srgbClr val="FFFFFF">
              <a:alpha val="50000"/>
            </a:srgbClr>
          </a:solidFill>
          <a:ln w="49098">
            <a:solidFill>
              <a:srgbClr val="D96C41"/>
            </a:solidFill>
          </a:ln>
        </p:spPr>
        <p:txBody>
          <a:bodyPr vert="horz" wrap="square" lIns="0" tIns="1270" rIns="0" bIns="0" rtlCol="0">
            <a:spAutoFit/>
          </a:bodyPr>
          <a:lstStyle/>
          <a:p>
            <a:pPr>
              <a:lnSpc>
                <a:spcPct val="100000"/>
              </a:lnSpc>
              <a:spcBef>
                <a:spcPts val="10"/>
              </a:spcBef>
            </a:pPr>
            <a:endParaRPr sz="1300" dirty="0">
              <a:latin typeface="Meiryo UI" panose="020B0604030504040204" pitchFamily="50" charset="-128"/>
              <a:ea typeface="Meiryo UI" panose="020B0604030504040204" pitchFamily="50" charset="-128"/>
              <a:cs typeface="Times New Roman"/>
            </a:endParaRPr>
          </a:p>
          <a:p>
            <a:pPr marL="318135" marR="803910" indent="-13970">
              <a:lnSpc>
                <a:spcPct val="127699"/>
              </a:lnSpc>
            </a:pPr>
            <a:r>
              <a:rPr sz="1500" b="1" dirty="0">
                <a:solidFill>
                  <a:srgbClr val="414042"/>
                </a:solidFill>
                <a:latin typeface="Meiryo UI" panose="020B0604030504040204" pitchFamily="50" charset="-128"/>
                <a:ea typeface="Meiryo UI" panose="020B0604030504040204" pitchFamily="50" charset="-128"/>
                <a:cs typeface="游明朝 Demibold"/>
              </a:rPr>
              <a:t>ログインID、パスワードは、</a:t>
            </a:r>
            <a:r>
              <a:rPr sz="1500" b="1">
                <a:solidFill>
                  <a:srgbClr val="414042"/>
                </a:solidFill>
                <a:latin typeface="Meiryo UI" panose="020B0604030504040204" pitchFamily="50" charset="-128"/>
                <a:ea typeface="Meiryo UI" panose="020B0604030504040204" pitchFamily="50" charset="-128"/>
                <a:cs typeface="游明朝 Demibold"/>
              </a:rPr>
              <a:t>店舗毎に異なります。</a:t>
            </a:r>
            <a:endParaRPr lang="en-US" sz="1500" b="1">
              <a:solidFill>
                <a:srgbClr val="414042"/>
              </a:solidFill>
              <a:latin typeface="Meiryo UI" panose="020B0604030504040204" pitchFamily="50" charset="-128"/>
              <a:ea typeface="Meiryo UI" panose="020B0604030504040204" pitchFamily="50" charset="-128"/>
              <a:cs typeface="游明朝 Demibold"/>
            </a:endParaRPr>
          </a:p>
          <a:p>
            <a:pPr marL="318135" marR="803910" indent="-13970">
              <a:lnSpc>
                <a:spcPct val="127699"/>
              </a:lnSpc>
            </a:pPr>
            <a:r>
              <a:rPr sz="1500" b="1">
                <a:solidFill>
                  <a:srgbClr val="414042"/>
                </a:solidFill>
                <a:latin typeface="Meiryo UI" panose="020B0604030504040204" pitchFamily="50" charset="-128"/>
                <a:ea typeface="Meiryo UI" panose="020B0604030504040204" pitchFamily="50" charset="-128"/>
                <a:cs typeface="游明朝 Demibold"/>
              </a:rPr>
              <a:t>ログイン</a:t>
            </a:r>
            <a:r>
              <a:rPr sz="1500" b="1" dirty="0">
                <a:solidFill>
                  <a:srgbClr val="414042"/>
                </a:solidFill>
                <a:latin typeface="Meiryo UI" panose="020B0604030504040204" pitchFamily="50" charset="-128"/>
                <a:ea typeface="Meiryo UI" panose="020B0604030504040204" pitchFamily="50" charset="-128"/>
                <a:cs typeface="游明朝 Demibold"/>
              </a:rPr>
              <a:t>IDおよび初期パスワードは、『ＩＤ・</a:t>
            </a:r>
            <a:r>
              <a:rPr sz="1500" b="1">
                <a:solidFill>
                  <a:srgbClr val="414042"/>
                </a:solidFill>
                <a:latin typeface="Meiryo UI" panose="020B0604030504040204" pitchFamily="50" charset="-128"/>
                <a:ea typeface="Meiryo UI" panose="020B0604030504040204" pitchFamily="50" charset="-128"/>
                <a:cs typeface="游明朝 Demibold"/>
              </a:rPr>
              <a:t>パスワードのお知らせ』</a:t>
            </a:r>
            <a:r>
              <a:rPr lang="ja-JP" altLang="en-US" sz="1500" b="1">
                <a:solidFill>
                  <a:srgbClr val="414042"/>
                </a:solidFill>
                <a:latin typeface="Meiryo UI" panose="020B0604030504040204" pitchFamily="50" charset="-128"/>
                <a:ea typeface="Meiryo UI" panose="020B0604030504040204" pitchFamily="50" charset="-128"/>
                <a:cs typeface="游明朝 Demibold"/>
              </a:rPr>
              <a:t>を</a:t>
            </a:r>
            <a:r>
              <a:rPr sz="1500" b="1">
                <a:solidFill>
                  <a:srgbClr val="414042"/>
                </a:solidFill>
                <a:latin typeface="Meiryo UI" panose="020B0604030504040204" pitchFamily="50" charset="-128"/>
                <a:ea typeface="Meiryo UI" panose="020B0604030504040204" pitchFamily="50" charset="-128"/>
                <a:cs typeface="游明朝 Demibold"/>
              </a:rPr>
              <a:t>参照ください</a:t>
            </a:r>
            <a:r>
              <a:rPr sz="1500" b="1" dirty="0">
                <a:solidFill>
                  <a:srgbClr val="414042"/>
                </a:solidFill>
                <a:latin typeface="Meiryo UI" panose="020B0604030504040204" pitchFamily="50" charset="-128"/>
                <a:ea typeface="Meiryo UI" panose="020B0604030504040204" pitchFamily="50" charset="-128"/>
                <a:cs typeface="游明朝 Demibold"/>
              </a:rPr>
              <a:t>。</a:t>
            </a:r>
            <a:endParaRPr sz="1500" dirty="0">
              <a:solidFill>
                <a:srgbClr val="414042"/>
              </a:solidFill>
              <a:latin typeface="Meiryo UI" panose="020B0604030504040204" pitchFamily="50" charset="-128"/>
              <a:ea typeface="Meiryo UI" panose="020B0604030504040204" pitchFamily="50" charset="-128"/>
              <a:cs typeface="游明朝 Demibold"/>
            </a:endParaRPr>
          </a:p>
          <a:p>
            <a:pPr>
              <a:lnSpc>
                <a:spcPct val="100000"/>
              </a:lnSpc>
              <a:spcBef>
                <a:spcPts val="40"/>
              </a:spcBef>
            </a:pPr>
            <a:endParaRPr sz="1450" dirty="0">
              <a:solidFill>
                <a:srgbClr val="414042"/>
              </a:solidFill>
              <a:latin typeface="Meiryo UI" panose="020B0604030504040204" pitchFamily="50" charset="-128"/>
              <a:ea typeface="Meiryo UI" panose="020B0604030504040204" pitchFamily="50" charset="-128"/>
              <a:cs typeface="游明朝 Demibold"/>
            </a:endParaRPr>
          </a:p>
          <a:p>
            <a:pPr marL="318135">
              <a:lnSpc>
                <a:spcPct val="100000"/>
              </a:lnSpc>
              <a:spcBef>
                <a:spcPts val="5"/>
              </a:spcBef>
            </a:pPr>
            <a:r>
              <a:rPr sz="1500" b="1" dirty="0">
                <a:solidFill>
                  <a:srgbClr val="C00000"/>
                </a:solidFill>
                <a:latin typeface="Meiryo UI" panose="020B0604030504040204" pitchFamily="50" charset="-128"/>
                <a:ea typeface="Meiryo UI" panose="020B0604030504040204" pitchFamily="50" charset="-128"/>
                <a:cs typeface="游明朝 Demibold"/>
              </a:rPr>
              <a:t>※初期パスワードは、初回ログイン時に必ず変更をお願いいたします。</a:t>
            </a:r>
            <a:endParaRPr sz="1500" dirty="0">
              <a:solidFill>
                <a:srgbClr val="C00000"/>
              </a:solidFill>
              <a:latin typeface="Meiryo UI" panose="020B0604030504040204" pitchFamily="50" charset="-128"/>
              <a:ea typeface="Meiryo UI" panose="020B0604030504040204" pitchFamily="50" charset="-128"/>
              <a:cs typeface="游明朝 Demibold"/>
            </a:endParaRPr>
          </a:p>
          <a:p>
            <a:pPr marL="318135">
              <a:lnSpc>
                <a:spcPct val="100000"/>
              </a:lnSpc>
              <a:spcBef>
                <a:spcPts val="495"/>
              </a:spcBef>
            </a:pPr>
            <a:r>
              <a:rPr sz="1500" b="1" dirty="0">
                <a:solidFill>
                  <a:srgbClr val="414042"/>
                </a:solidFill>
                <a:latin typeface="Meiryo UI" panose="020B0604030504040204" pitchFamily="50" charset="-128"/>
                <a:ea typeface="Meiryo UI" panose="020B0604030504040204" pitchFamily="50" charset="-128"/>
                <a:cs typeface="游明朝 Demibold"/>
              </a:rPr>
              <a:t>※パスワードの変更方法は、P1</a:t>
            </a:r>
            <a:r>
              <a:rPr lang="en-US" altLang="ja-JP" sz="1500" b="1" dirty="0">
                <a:solidFill>
                  <a:srgbClr val="414042"/>
                </a:solidFill>
                <a:latin typeface="Meiryo UI" panose="020B0604030504040204" pitchFamily="50" charset="-128"/>
                <a:ea typeface="Meiryo UI" panose="020B0604030504040204" pitchFamily="50" charset="-128"/>
                <a:cs typeface="游明朝 Demibold"/>
              </a:rPr>
              <a:t>2</a:t>
            </a:r>
            <a:r>
              <a:rPr sz="1500" b="1" dirty="0">
                <a:solidFill>
                  <a:srgbClr val="414042"/>
                </a:solidFill>
                <a:latin typeface="Meiryo UI" panose="020B0604030504040204" pitchFamily="50" charset="-128"/>
                <a:ea typeface="Meiryo UI" panose="020B0604030504040204" pitchFamily="50" charset="-128"/>
                <a:cs typeface="游明朝 Demibold"/>
              </a:rPr>
              <a:t>を参照ください。</a:t>
            </a:r>
            <a:endParaRPr sz="1500" dirty="0">
              <a:solidFill>
                <a:srgbClr val="414042"/>
              </a:solidFill>
              <a:latin typeface="Meiryo UI" panose="020B0604030504040204" pitchFamily="50" charset="-128"/>
              <a:ea typeface="Meiryo UI" panose="020B0604030504040204" pitchFamily="50" charset="-128"/>
              <a:cs typeface="游明朝 Demibold"/>
            </a:endParaRPr>
          </a:p>
          <a:p>
            <a:pPr marL="510540" marR="782955" indent="-192405">
              <a:lnSpc>
                <a:spcPct val="127800"/>
              </a:lnSpc>
            </a:pPr>
            <a:r>
              <a:rPr sz="1500" b="1" dirty="0">
                <a:solidFill>
                  <a:srgbClr val="414042"/>
                </a:solidFill>
                <a:latin typeface="Meiryo UI" panose="020B0604030504040204" pitchFamily="50" charset="-128"/>
                <a:ea typeface="Meiryo UI" panose="020B0604030504040204" pitchFamily="50" charset="-128"/>
                <a:cs typeface="游明朝 Demibold"/>
              </a:rPr>
              <a:t>※</a:t>
            </a:r>
            <a:r>
              <a:rPr sz="1500" b="1" dirty="0" err="1">
                <a:solidFill>
                  <a:srgbClr val="414042"/>
                </a:solidFill>
                <a:latin typeface="Meiryo UI" panose="020B0604030504040204" pitchFamily="50" charset="-128"/>
                <a:ea typeface="Meiryo UI" panose="020B0604030504040204" pitchFamily="50" charset="-128"/>
                <a:cs typeface="游明朝 Demibold"/>
              </a:rPr>
              <a:t>ID、パスワードを忘れた場合</a:t>
            </a:r>
            <a:r>
              <a:rPr sz="1500" b="1" err="1">
                <a:solidFill>
                  <a:srgbClr val="414042"/>
                </a:solidFill>
                <a:latin typeface="Meiryo UI" panose="020B0604030504040204" pitchFamily="50" charset="-128"/>
                <a:ea typeface="Meiryo UI" panose="020B0604030504040204" pitchFamily="50" charset="-128"/>
                <a:cs typeface="游明朝 Demibold"/>
              </a:rPr>
              <a:t>、</a:t>
            </a:r>
            <a:r>
              <a:rPr sz="1500" b="1">
                <a:solidFill>
                  <a:srgbClr val="414042"/>
                </a:solidFill>
                <a:latin typeface="Meiryo UI" panose="020B0604030504040204" pitchFamily="50" charset="-128"/>
                <a:ea typeface="Meiryo UI" panose="020B0604030504040204" pitchFamily="50" charset="-128"/>
                <a:cs typeface="游明朝 Demibold"/>
              </a:rPr>
              <a:t>その他ログインができない場合は</a:t>
            </a:r>
            <a:endParaRPr lang="en-US" sz="1500" b="1">
              <a:solidFill>
                <a:srgbClr val="414042"/>
              </a:solidFill>
              <a:latin typeface="Meiryo UI" panose="020B0604030504040204" pitchFamily="50" charset="-128"/>
              <a:ea typeface="Meiryo UI" panose="020B0604030504040204" pitchFamily="50" charset="-128"/>
              <a:cs typeface="游明朝 Demibold"/>
            </a:endParaRPr>
          </a:p>
          <a:p>
            <a:pPr marL="510540" marR="782955" indent="-192405">
              <a:lnSpc>
                <a:spcPct val="127800"/>
              </a:lnSpc>
            </a:pPr>
            <a:r>
              <a:rPr lang="ja-JP" altLang="en-US" sz="1500" b="1">
                <a:solidFill>
                  <a:srgbClr val="C00000"/>
                </a:solidFill>
                <a:latin typeface="Meiryo UI" panose="020B0604030504040204" pitchFamily="50" charset="-128"/>
                <a:ea typeface="Meiryo UI" panose="020B0604030504040204" pitchFamily="50" charset="-128"/>
                <a:cs typeface="游明朝 Demibold"/>
              </a:rPr>
              <a:t>　 </a:t>
            </a:r>
            <a:r>
              <a:rPr sz="1500" b="1">
                <a:solidFill>
                  <a:srgbClr val="C00000"/>
                </a:solidFill>
                <a:latin typeface="Meiryo UI" panose="020B0604030504040204" pitchFamily="50" charset="-128"/>
                <a:ea typeface="Meiryo UI" panose="020B0604030504040204" pitchFamily="50" charset="-128"/>
                <a:cs typeface="游明朝 Demibold"/>
              </a:rPr>
              <a:t>事務局までご連絡ください</a:t>
            </a:r>
            <a:r>
              <a:rPr sz="1500" b="1" dirty="0">
                <a:solidFill>
                  <a:srgbClr val="C00000"/>
                </a:solidFill>
                <a:latin typeface="Meiryo UI" panose="020B0604030504040204" pitchFamily="50" charset="-128"/>
                <a:ea typeface="Meiryo UI" panose="020B0604030504040204" pitchFamily="50" charset="-128"/>
                <a:cs typeface="游明朝 Demibold"/>
              </a:rPr>
              <a:t>。</a:t>
            </a:r>
            <a:endParaRPr lang="en-US" sz="1500" b="1" dirty="0">
              <a:solidFill>
                <a:srgbClr val="C00000"/>
              </a:solidFill>
              <a:latin typeface="Meiryo UI" panose="020B0604030504040204" pitchFamily="50" charset="-128"/>
              <a:ea typeface="Meiryo UI" panose="020B0604030504040204" pitchFamily="50" charset="-128"/>
              <a:cs typeface="游明朝 Demibold"/>
            </a:endParaRPr>
          </a:p>
          <a:p>
            <a:pPr marL="510540" marR="782955" indent="-192405">
              <a:lnSpc>
                <a:spcPct val="127800"/>
              </a:lnSpc>
            </a:pPr>
            <a:r>
              <a:rPr lang="en-US" altLang="ja-JP" sz="1500" b="1" dirty="0">
                <a:solidFill>
                  <a:srgbClr val="C00000"/>
                </a:solidFill>
                <a:latin typeface="Meiryo UI" panose="020B0604030504040204" pitchFamily="50" charset="-128"/>
                <a:ea typeface="Meiryo UI" panose="020B0604030504040204" pitchFamily="50" charset="-128"/>
                <a:cs typeface="游明朝 Demibold"/>
              </a:rPr>
              <a:t>※</a:t>
            </a:r>
            <a:r>
              <a:rPr lang="ja-JP" altLang="en-US" sz="1500" b="1" dirty="0">
                <a:solidFill>
                  <a:srgbClr val="C00000"/>
                </a:solidFill>
                <a:latin typeface="Meiryo UI" panose="020B0604030504040204" pitchFamily="50" charset="-128"/>
                <a:ea typeface="Meiryo UI" panose="020B0604030504040204" pitchFamily="50" charset="-128"/>
                <a:cs typeface="游明朝 Demibold"/>
              </a:rPr>
              <a:t>ログイン情報を５回誤った場合、一時的に</a:t>
            </a:r>
            <a:r>
              <a:rPr lang="ja-JP" altLang="en-US" sz="1500" b="1">
                <a:solidFill>
                  <a:srgbClr val="C00000"/>
                </a:solidFill>
                <a:latin typeface="Meiryo UI" panose="020B0604030504040204" pitchFamily="50" charset="-128"/>
                <a:ea typeface="Meiryo UI" panose="020B0604030504040204" pitchFamily="50" charset="-128"/>
                <a:cs typeface="游明朝 Demibold"/>
              </a:rPr>
              <a:t>アカウントが</a:t>
            </a:r>
            <a:endParaRPr lang="en-US" altLang="ja-JP" sz="1500" b="1">
              <a:solidFill>
                <a:srgbClr val="C00000"/>
              </a:solidFill>
              <a:latin typeface="Meiryo UI" panose="020B0604030504040204" pitchFamily="50" charset="-128"/>
              <a:ea typeface="Meiryo UI" panose="020B0604030504040204" pitchFamily="50" charset="-128"/>
              <a:cs typeface="游明朝 Demibold"/>
            </a:endParaRPr>
          </a:p>
          <a:p>
            <a:pPr marL="510540" marR="782955" indent="-192405">
              <a:lnSpc>
                <a:spcPct val="127800"/>
              </a:lnSpc>
            </a:pPr>
            <a:r>
              <a:rPr lang="ja-JP" altLang="en-US" sz="1500" b="1">
                <a:solidFill>
                  <a:srgbClr val="C00000"/>
                </a:solidFill>
                <a:latin typeface="Meiryo UI" panose="020B0604030504040204" pitchFamily="50" charset="-128"/>
                <a:ea typeface="Meiryo UI" panose="020B0604030504040204" pitchFamily="50" charset="-128"/>
                <a:cs typeface="游明朝 Demibold"/>
              </a:rPr>
              <a:t>　 ロック</a:t>
            </a:r>
            <a:r>
              <a:rPr lang="ja-JP" altLang="en-US" sz="1500" b="1" dirty="0">
                <a:solidFill>
                  <a:srgbClr val="C00000"/>
                </a:solidFill>
                <a:latin typeface="Meiryo UI" panose="020B0604030504040204" pitchFamily="50" charset="-128"/>
                <a:ea typeface="Meiryo UI" panose="020B0604030504040204" pitchFamily="50" charset="-128"/>
                <a:cs typeface="游明朝 Demibold"/>
              </a:rPr>
              <a:t>されます（１時間</a:t>
            </a:r>
            <a:r>
              <a:rPr lang="ja-JP" altLang="en-US" sz="1500" b="1">
                <a:solidFill>
                  <a:srgbClr val="C00000"/>
                </a:solidFill>
                <a:latin typeface="Meiryo UI" panose="020B0604030504040204" pitchFamily="50" charset="-128"/>
                <a:ea typeface="Meiryo UI" panose="020B0604030504040204" pitchFamily="50" charset="-128"/>
                <a:cs typeface="游明朝 Demibold"/>
              </a:rPr>
              <a:t>）。</a:t>
            </a:r>
            <a:endParaRPr lang="en-US" altLang="ja-JP" sz="1500" b="1">
              <a:solidFill>
                <a:srgbClr val="C00000"/>
              </a:solidFill>
              <a:latin typeface="Meiryo UI" panose="020B0604030504040204" pitchFamily="50" charset="-128"/>
              <a:ea typeface="Meiryo UI" panose="020B0604030504040204" pitchFamily="50" charset="-128"/>
              <a:cs typeface="游明朝 Demibold"/>
            </a:endParaRPr>
          </a:p>
          <a:p>
            <a:pPr marL="510540" marR="782955" indent="-192405">
              <a:lnSpc>
                <a:spcPct val="127800"/>
              </a:lnSpc>
            </a:pPr>
            <a:r>
              <a:rPr lang="en-US" altLang="ja-JP" sz="1500" b="1">
                <a:solidFill>
                  <a:srgbClr val="C00000"/>
                </a:solidFill>
                <a:latin typeface="Meiryo UI" panose="020B0604030504040204" pitchFamily="50" charset="-128"/>
                <a:ea typeface="Meiryo UI" panose="020B0604030504040204" pitchFamily="50" charset="-128"/>
                <a:cs typeface="游明朝 Demibold"/>
              </a:rPr>
              <a:t> </a:t>
            </a:r>
            <a:r>
              <a:rPr lang="ja-JP" altLang="en-US" sz="1500" b="1">
                <a:solidFill>
                  <a:srgbClr val="C00000"/>
                </a:solidFill>
                <a:latin typeface="Meiryo UI" panose="020B0604030504040204" pitchFamily="50" charset="-128"/>
                <a:ea typeface="Meiryo UI" panose="020B0604030504040204" pitchFamily="50" charset="-128"/>
                <a:cs typeface="游明朝 Demibold"/>
              </a:rPr>
              <a:t>　</a:t>
            </a:r>
            <a:r>
              <a:rPr lang="ja-JP" altLang="en-US" sz="1500" b="1">
                <a:solidFill>
                  <a:srgbClr val="414042"/>
                </a:solidFill>
                <a:latin typeface="Meiryo UI" panose="020B0604030504040204" pitchFamily="50" charset="-128"/>
                <a:ea typeface="Meiryo UI" panose="020B0604030504040204" pitchFamily="50" charset="-128"/>
                <a:cs typeface="游明朝 Demibold"/>
              </a:rPr>
              <a:t>ロック</a:t>
            </a:r>
            <a:r>
              <a:rPr lang="ja-JP" altLang="en-US" sz="1500" b="1" dirty="0">
                <a:solidFill>
                  <a:srgbClr val="414042"/>
                </a:solidFill>
                <a:latin typeface="Meiryo UI" panose="020B0604030504040204" pitchFamily="50" charset="-128"/>
                <a:ea typeface="Meiryo UI" panose="020B0604030504040204" pitchFamily="50" charset="-128"/>
                <a:cs typeface="游明朝 Demibold"/>
              </a:rPr>
              <a:t>された場合は、１時間後にログインを再試行いただく必要がございます。</a:t>
            </a:r>
            <a:endParaRPr sz="1500" dirty="0">
              <a:solidFill>
                <a:srgbClr val="414042"/>
              </a:solidFill>
              <a:latin typeface="Meiryo UI" panose="020B0604030504040204" pitchFamily="50" charset="-128"/>
              <a:ea typeface="Meiryo UI" panose="020B0604030504040204" pitchFamily="50" charset="-128"/>
              <a:cs typeface="游明朝 Demibold"/>
            </a:endParaRPr>
          </a:p>
          <a:p>
            <a:pPr marL="503555" marR="454659" indent="-186055">
              <a:lnSpc>
                <a:spcPct val="127800"/>
              </a:lnSpc>
            </a:pPr>
            <a:r>
              <a:rPr sz="1500" b="1" dirty="0">
                <a:solidFill>
                  <a:srgbClr val="414042"/>
                </a:solidFill>
                <a:latin typeface="Meiryo UI" panose="020B0604030504040204" pitchFamily="50" charset="-128"/>
                <a:ea typeface="Meiryo UI" panose="020B0604030504040204" pitchFamily="50" charset="-128"/>
                <a:cs typeface="游明朝 Demibold"/>
              </a:rPr>
              <a:t>※</a:t>
            </a:r>
            <a:r>
              <a:rPr sz="1500" b="1" dirty="0" err="1">
                <a:solidFill>
                  <a:srgbClr val="414042"/>
                </a:solidFill>
                <a:latin typeface="Meiryo UI" panose="020B0604030504040204" pitchFamily="50" charset="-128"/>
                <a:ea typeface="Meiryo UI" panose="020B0604030504040204" pitchFamily="50" charset="-128"/>
                <a:cs typeface="游明朝 Demibold"/>
              </a:rPr>
              <a:t>管理画面のログインＵＲＬは</a:t>
            </a:r>
            <a:r>
              <a:rPr sz="1500" b="1" err="1">
                <a:solidFill>
                  <a:srgbClr val="414042"/>
                </a:solidFill>
                <a:latin typeface="Meiryo UI" panose="020B0604030504040204" pitchFamily="50" charset="-128"/>
                <a:ea typeface="Meiryo UI" panose="020B0604030504040204" pitchFamily="50" charset="-128"/>
                <a:cs typeface="游明朝 Demibold"/>
              </a:rPr>
              <a:t>、</a:t>
            </a:r>
            <a:r>
              <a:rPr sz="1500" b="1">
                <a:solidFill>
                  <a:srgbClr val="414042"/>
                </a:solidFill>
                <a:latin typeface="Meiryo UI" panose="020B0604030504040204" pitchFamily="50" charset="-128"/>
                <a:ea typeface="Meiryo UI" panose="020B0604030504040204" pitchFamily="50" charset="-128"/>
                <a:cs typeface="游明朝 Demibold"/>
              </a:rPr>
              <a:t>公式ホームページ等から</a:t>
            </a:r>
            <a:endParaRPr lang="en-US" sz="1500" b="1">
              <a:solidFill>
                <a:srgbClr val="414042"/>
              </a:solidFill>
              <a:latin typeface="Meiryo UI" panose="020B0604030504040204" pitchFamily="50" charset="-128"/>
              <a:ea typeface="Meiryo UI" panose="020B0604030504040204" pitchFamily="50" charset="-128"/>
              <a:cs typeface="游明朝 Demibold"/>
            </a:endParaRPr>
          </a:p>
          <a:p>
            <a:pPr marL="503555" marR="454659" indent="-186055">
              <a:lnSpc>
                <a:spcPct val="127800"/>
              </a:lnSpc>
            </a:pPr>
            <a:r>
              <a:rPr lang="en-US" sz="1500" b="1">
                <a:solidFill>
                  <a:srgbClr val="414042"/>
                </a:solidFill>
                <a:latin typeface="Meiryo UI" panose="020B0604030504040204" pitchFamily="50" charset="-128"/>
                <a:ea typeface="Meiryo UI" panose="020B0604030504040204" pitchFamily="50" charset="-128"/>
                <a:cs typeface="游明朝 Demibold"/>
              </a:rPr>
              <a:t> </a:t>
            </a:r>
            <a:r>
              <a:rPr lang="ja-JP" altLang="en-US" sz="1500" b="1">
                <a:solidFill>
                  <a:srgbClr val="414042"/>
                </a:solidFill>
                <a:latin typeface="Meiryo UI" panose="020B0604030504040204" pitchFamily="50" charset="-128"/>
                <a:ea typeface="Meiryo UI" panose="020B0604030504040204" pitchFamily="50" charset="-128"/>
                <a:cs typeface="游明朝 Demibold"/>
              </a:rPr>
              <a:t>　</a:t>
            </a:r>
            <a:r>
              <a:rPr sz="1500" b="1">
                <a:solidFill>
                  <a:srgbClr val="414042"/>
                </a:solidFill>
                <a:latin typeface="Meiryo UI" panose="020B0604030504040204" pitchFamily="50" charset="-128"/>
                <a:ea typeface="Meiryo UI" panose="020B0604030504040204" pitchFamily="50" charset="-128"/>
                <a:cs typeface="游明朝 Demibold"/>
              </a:rPr>
              <a:t>アクセスいただけます</a:t>
            </a:r>
            <a:r>
              <a:rPr sz="1500" b="1" dirty="0">
                <a:solidFill>
                  <a:srgbClr val="414042"/>
                </a:solidFill>
                <a:latin typeface="Meiryo UI" panose="020B0604030504040204" pitchFamily="50" charset="-128"/>
                <a:ea typeface="Meiryo UI" panose="020B0604030504040204" pitchFamily="50" charset="-128"/>
                <a:cs typeface="游明朝 Demibold"/>
              </a:rPr>
              <a:t>。</a:t>
            </a:r>
            <a:endParaRPr lang="en-US" sz="1500" b="1" dirty="0">
              <a:solidFill>
                <a:srgbClr val="414042"/>
              </a:solidFill>
              <a:latin typeface="Meiryo UI" panose="020B0604030504040204" pitchFamily="50" charset="-128"/>
              <a:ea typeface="Meiryo UI" panose="020B0604030504040204" pitchFamily="50" charset="-128"/>
              <a:cs typeface="游明朝 Demibold"/>
            </a:endParaRPr>
          </a:p>
          <a:p>
            <a:pPr marL="503555" marR="454659" indent="-186055">
              <a:lnSpc>
                <a:spcPct val="127800"/>
              </a:lnSpc>
            </a:pPr>
            <a:endParaRPr sz="1500" dirty="0">
              <a:latin typeface="Meiryo UI" panose="020B0604030504040204" pitchFamily="50" charset="-128"/>
              <a:ea typeface="Meiryo UI" panose="020B0604030504040204" pitchFamily="50" charset="-128"/>
              <a:cs typeface="游明朝 Demibold"/>
            </a:endParaRPr>
          </a:p>
        </p:txBody>
      </p:sp>
      <p:sp>
        <p:nvSpPr>
          <p:cNvPr id="7" name="テキスト ボックス 6">
            <a:extLst>
              <a:ext uri="{FF2B5EF4-FFF2-40B4-BE49-F238E27FC236}">
                <a16:creationId xmlns:a16="http://schemas.microsoft.com/office/drawing/2014/main" id="{8E8D835B-43AB-E813-F29E-E0B7F451E97F}"/>
              </a:ext>
            </a:extLst>
          </p:cNvPr>
          <p:cNvSpPr txBox="1"/>
          <p:nvPr/>
        </p:nvSpPr>
        <p:spPr>
          <a:xfrm>
            <a:off x="4323203" y="3796487"/>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24" name="object 6">
            <a:extLst>
              <a:ext uri="{FF2B5EF4-FFF2-40B4-BE49-F238E27FC236}">
                <a16:creationId xmlns:a16="http://schemas.microsoft.com/office/drawing/2014/main" id="{BC21715C-9925-7BAB-304D-880D95166C89}"/>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endParaRPr kumimoji="0" lang="ja-JP" altLang="en-US" sz="1800" b="0" i="0" u="none" strike="noStrike" kern="0" cap="none" spc="-8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7" name="object 27">
            <a:extLst>
              <a:ext uri="{FF2B5EF4-FFF2-40B4-BE49-F238E27FC236}">
                <a16:creationId xmlns:a16="http://schemas.microsoft.com/office/drawing/2014/main" id="{12F94CC5-AB99-9925-F885-790007398C42}"/>
              </a:ext>
            </a:extLst>
          </p:cNvPr>
          <p:cNvSpPr txBox="1">
            <a:spLocks/>
          </p:cNvSpPr>
          <p:nvPr/>
        </p:nvSpPr>
        <p:spPr>
          <a:xfrm>
            <a:off x="2770509" y="551346"/>
            <a:ext cx="4375438" cy="369332"/>
          </a:xfrm>
          <a:prstGeom prst="rect">
            <a:avLst/>
          </a:prstGeom>
        </p:spPr>
        <p:txBody>
          <a:bodyPr vert="horz" wrap="square" lIns="0" tIns="0" rIns="36000" bIns="0" rtlCol="0">
            <a:spAutoFit/>
          </a:bodyPr>
          <a:lstStyle>
            <a:lvl1pPr>
              <a:defRPr>
                <a:latin typeface="+mj-lt"/>
                <a:ea typeface="+mj-ea"/>
                <a:cs typeface="+mj-cs"/>
              </a:defRPr>
            </a:lvl1pPr>
          </a:lstStyle>
          <a:p>
            <a:pPr algn="l"/>
            <a:r>
              <a:rPr lang="ja-JP" altLang="en-US" sz="2000" b="1">
                <a:solidFill>
                  <a:schemeClr val="bg1"/>
                </a:solidFill>
                <a:latin typeface="BIZ UDPゴシック" panose="020B0400000000000000" pitchFamily="50" charset="-128"/>
                <a:ea typeface="BIZ UDPゴシック" panose="020B0400000000000000" pitchFamily="50" charset="-128"/>
              </a:rPr>
              <a:t>利用手順：</a:t>
            </a:r>
            <a:r>
              <a:rPr lang="ja-JP" altLang="en-US" sz="2400" b="1">
                <a:solidFill>
                  <a:schemeClr val="bg1"/>
                </a:solidFill>
                <a:latin typeface="BIZ UDPゴシック" panose="020B0400000000000000" pitchFamily="50" charset="-128"/>
                <a:ea typeface="BIZ UDPゴシック" panose="020B0400000000000000" pitchFamily="50" charset="-128"/>
              </a:rPr>
              <a:t>ログイン</a:t>
            </a:r>
            <a:endParaRPr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28" name="object 5">
            <a:extLst>
              <a:ext uri="{FF2B5EF4-FFF2-40B4-BE49-F238E27FC236}">
                <a16:creationId xmlns:a16="http://schemas.microsoft.com/office/drawing/2014/main" id="{33B25948-3CEB-DC7F-9220-B8FCFAD64FC6}"/>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sp>
        <p:nvSpPr>
          <p:cNvPr id="29" name="object 12">
            <a:extLst>
              <a:ext uri="{FF2B5EF4-FFF2-40B4-BE49-F238E27FC236}">
                <a16:creationId xmlns:a16="http://schemas.microsoft.com/office/drawing/2014/main" id="{6CA7DD54-DB5B-6184-9084-95149643BD7C}"/>
              </a:ext>
            </a:extLst>
          </p:cNvPr>
          <p:cNvSpPr txBox="1"/>
          <p:nvPr/>
        </p:nvSpPr>
        <p:spPr>
          <a:xfrm>
            <a:off x="491822" y="1186710"/>
            <a:ext cx="6654126" cy="533479"/>
          </a:xfrm>
          <a:prstGeom prst="rect">
            <a:avLst/>
          </a:prstGeom>
        </p:spPr>
        <p:txBody>
          <a:bodyPr vert="horz" wrap="square" lIns="0" tIns="12700" rIns="0" bIns="0" rtlCol="0">
            <a:spAutoFit/>
          </a:bodyPr>
          <a:lstStyle/>
          <a:p>
            <a:pPr marL="12700" marR="5080" indent="16510" algn="ctr">
              <a:lnSpc>
                <a:spcPct val="111100"/>
              </a:lnSpc>
              <a:spcBef>
                <a:spcPts val="100"/>
              </a:spcBef>
            </a:pPr>
            <a:r>
              <a:rPr lang="ja-JP" altLang="en-US" sz="1600" b="1">
                <a:solidFill>
                  <a:schemeClr val="tx1"/>
                </a:solidFill>
                <a:latin typeface="BIZ UDPゴシック" panose="020B0400000000000000" pitchFamily="50" charset="-128"/>
                <a:ea typeface="BIZ UDPゴシック" panose="020B0400000000000000" pitchFamily="50" charset="-128"/>
                <a:cs typeface="游明朝 Demibold"/>
              </a:rPr>
              <a:t>ログイン・管理画面</a:t>
            </a:r>
            <a:r>
              <a:rPr lang="en-US" altLang="ja-JP" sz="1600" b="1">
                <a:solidFill>
                  <a:schemeClr val="tx1"/>
                </a:solidFill>
                <a:latin typeface="BIZ UDPゴシック" panose="020B0400000000000000" pitchFamily="50" charset="-128"/>
                <a:ea typeface="BIZ UDPゴシック" panose="020B0400000000000000" pitchFamily="50" charset="-128"/>
                <a:cs typeface="游明朝 Demibold"/>
              </a:rPr>
              <a:t>URL</a:t>
            </a:r>
            <a:r>
              <a:rPr lang="ja-JP" altLang="en-US" sz="1600" b="1">
                <a:solidFill>
                  <a:schemeClr val="tx1"/>
                </a:solidFill>
                <a:latin typeface="BIZ UDPゴシック" panose="020B0400000000000000" pitchFamily="50" charset="-128"/>
                <a:ea typeface="BIZ UDPゴシック" panose="020B0400000000000000" pitchFamily="50" charset="-128"/>
                <a:cs typeface="游明朝 Demibold"/>
              </a:rPr>
              <a:t>にアクセスいただき、</a:t>
            </a:r>
            <a:endParaRPr lang="en-US" altLang="ja-JP" sz="1600" b="1">
              <a:solidFill>
                <a:schemeClr val="tx1"/>
              </a:solidFill>
              <a:latin typeface="BIZ UDPゴシック" panose="020B0400000000000000" pitchFamily="50" charset="-128"/>
              <a:ea typeface="BIZ UDPゴシック" panose="020B0400000000000000" pitchFamily="50" charset="-128"/>
              <a:cs typeface="游明朝 Demibold"/>
            </a:endParaRPr>
          </a:p>
          <a:p>
            <a:pPr marL="12700" marR="5080" indent="16510" algn="ctr">
              <a:lnSpc>
                <a:spcPct val="111100"/>
              </a:lnSpc>
              <a:spcBef>
                <a:spcPts val="100"/>
              </a:spcBef>
            </a:pPr>
            <a:r>
              <a:rPr lang="ja-JP" altLang="en-US" sz="1600" b="1">
                <a:solidFill>
                  <a:schemeClr val="tx1"/>
                </a:solidFill>
                <a:latin typeface="BIZ UDPゴシック" panose="020B0400000000000000" pitchFamily="50" charset="-128"/>
                <a:ea typeface="BIZ UDPゴシック" panose="020B0400000000000000" pitchFamily="50" charset="-128"/>
                <a:cs typeface="游明朝 Demibold"/>
              </a:rPr>
              <a:t>ログイン</a:t>
            </a:r>
            <a:r>
              <a:rPr lang="en-US" altLang="ja-JP" sz="1600" b="1">
                <a:solidFill>
                  <a:schemeClr val="tx1"/>
                </a:solidFill>
                <a:latin typeface="BIZ UDPゴシック" panose="020B0400000000000000" pitchFamily="50" charset="-128"/>
                <a:ea typeface="BIZ UDPゴシック" panose="020B0400000000000000" pitchFamily="50" charset="-128"/>
                <a:cs typeface="游明朝 Demibold"/>
              </a:rPr>
              <a:t>ID</a:t>
            </a:r>
            <a:r>
              <a:rPr lang="ja-JP" altLang="en-US" sz="1600" b="1">
                <a:solidFill>
                  <a:schemeClr val="tx1"/>
                </a:solidFill>
                <a:latin typeface="BIZ UDPゴシック" panose="020B0400000000000000" pitchFamily="50" charset="-128"/>
                <a:ea typeface="BIZ UDPゴシック" panose="020B0400000000000000" pitchFamily="50" charset="-128"/>
                <a:cs typeface="游明朝 Demibold"/>
              </a:rPr>
              <a:t>・初期パスワードを入力してログインしてください。</a:t>
            </a:r>
            <a:endParaRPr lang="ja-JP" altLang="en-US" sz="1600" b="1" dirty="0">
              <a:solidFill>
                <a:schemeClr val="tx1"/>
              </a:solidFill>
              <a:latin typeface="BIZ UDPゴシック" panose="020B0400000000000000" pitchFamily="50" charset="-128"/>
              <a:ea typeface="BIZ UDPゴシック" panose="020B0400000000000000" pitchFamily="50" charset="-128"/>
              <a:cs typeface="游明朝 Demibold"/>
            </a:endParaRPr>
          </a:p>
        </p:txBody>
      </p:sp>
      <p:sp>
        <p:nvSpPr>
          <p:cNvPr id="3" name="スライド番号プレースホルダー 5">
            <a:extLst>
              <a:ext uri="{FF2B5EF4-FFF2-40B4-BE49-F238E27FC236}">
                <a16:creationId xmlns:a16="http://schemas.microsoft.com/office/drawing/2014/main" id="{C0D1D818-C727-68BF-630C-D204468AC83C}"/>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11</a:t>
            </a:fld>
            <a:endParaRPr/>
          </a:p>
        </p:txBody>
      </p:sp>
      <p:sp>
        <p:nvSpPr>
          <p:cNvPr id="5" name="object 13">
            <a:extLst>
              <a:ext uri="{FF2B5EF4-FFF2-40B4-BE49-F238E27FC236}">
                <a16:creationId xmlns:a16="http://schemas.microsoft.com/office/drawing/2014/main" id="{AD29D387-89C5-56AD-B1CF-9D7FF296BE7D}"/>
              </a:ext>
            </a:extLst>
          </p:cNvPr>
          <p:cNvSpPr/>
          <p:nvPr/>
        </p:nvSpPr>
        <p:spPr>
          <a:xfrm>
            <a:off x="352179" y="495764"/>
            <a:ext cx="2367645" cy="468630"/>
          </a:xfrm>
          <a:custGeom>
            <a:avLst/>
            <a:gdLst/>
            <a:ahLst/>
            <a:cxnLst/>
            <a:rect l="l" t="t" r="r" b="b"/>
            <a:pathLst>
              <a:path w="2402205" h="468630">
                <a:moveTo>
                  <a:pt x="2336749" y="0"/>
                </a:moveTo>
                <a:lnTo>
                  <a:pt x="152400" y="0"/>
                </a:lnTo>
                <a:lnTo>
                  <a:pt x="104226" y="7214"/>
                </a:lnTo>
                <a:lnTo>
                  <a:pt x="62391" y="27305"/>
                </a:lnTo>
                <a:lnTo>
                  <a:pt x="29402" y="57941"/>
                </a:lnTo>
                <a:lnTo>
                  <a:pt x="7768" y="96793"/>
                </a:lnTo>
                <a:lnTo>
                  <a:pt x="0" y="141528"/>
                </a:lnTo>
                <a:lnTo>
                  <a:pt x="0" y="326491"/>
                </a:lnTo>
                <a:lnTo>
                  <a:pt x="7768" y="371221"/>
                </a:lnTo>
                <a:lnTo>
                  <a:pt x="29402" y="410068"/>
                </a:lnTo>
                <a:lnTo>
                  <a:pt x="62391" y="440702"/>
                </a:lnTo>
                <a:lnTo>
                  <a:pt x="104226" y="460792"/>
                </a:lnTo>
                <a:lnTo>
                  <a:pt x="152400" y="468007"/>
                </a:lnTo>
                <a:lnTo>
                  <a:pt x="2336749" y="468007"/>
                </a:lnTo>
                <a:lnTo>
                  <a:pt x="2375676" y="460792"/>
                </a:lnTo>
                <a:lnTo>
                  <a:pt x="2395465" y="440702"/>
                </a:lnTo>
                <a:lnTo>
                  <a:pt x="2402139" y="410068"/>
                </a:lnTo>
                <a:lnTo>
                  <a:pt x="2401726" y="371221"/>
                </a:lnTo>
                <a:lnTo>
                  <a:pt x="2400249" y="326491"/>
                </a:lnTo>
                <a:lnTo>
                  <a:pt x="2400249" y="141528"/>
                </a:lnTo>
                <a:lnTo>
                  <a:pt x="2401726" y="96793"/>
                </a:lnTo>
                <a:lnTo>
                  <a:pt x="2402139" y="57941"/>
                </a:lnTo>
                <a:lnTo>
                  <a:pt x="2395465" y="27305"/>
                </a:lnTo>
                <a:lnTo>
                  <a:pt x="2375676" y="7214"/>
                </a:lnTo>
                <a:lnTo>
                  <a:pt x="2336749" y="0"/>
                </a:lnTo>
                <a:close/>
              </a:path>
            </a:pathLst>
          </a:custGeom>
          <a:solidFill>
            <a:srgbClr val="00B050"/>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600" b="1" i="0" u="none" strike="noStrike" kern="0" cap="none" normalizeH="0" noProof="0">
                <a:ln>
                  <a:noFill/>
                </a:ln>
                <a:solidFill>
                  <a:srgbClr val="FFFFFF"/>
                </a:solidFill>
                <a:effectLst/>
                <a:uLnTx/>
                <a:uFillTx/>
                <a:latin typeface="BIZ UDPゴシック" panose="020B0400000000000000" pitchFamily="50" charset="-128"/>
                <a:ea typeface="BIZ UDPゴシック" panose="020B0400000000000000" pitchFamily="50" charset="-128"/>
                <a:cs typeface="游ゴシック"/>
              </a:rPr>
              <a:t>加盟店管理画面</a:t>
            </a:r>
            <a:endParaRPr kumimoji="0" lang="ja-JP" altLang="en-US" sz="1600" b="0" i="0" u="none" strike="noStrike" kern="0" cap="none" normalizeH="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游ゴシック"/>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186DC926-A08A-7BE8-181B-23E34F05C005}"/>
              </a:ext>
            </a:extLst>
          </p:cNvPr>
          <p:cNvPicPr/>
          <p:nvPr/>
        </p:nvPicPr>
        <p:blipFill>
          <a:blip r:embed="rId2" cstate="print"/>
          <a:stretch>
            <a:fillRect/>
          </a:stretch>
        </p:blipFill>
        <p:spPr>
          <a:xfrm>
            <a:off x="0" y="0"/>
            <a:ext cx="7559985" cy="10692003"/>
          </a:xfrm>
          <a:prstGeom prst="rect">
            <a:avLst/>
          </a:prstGeom>
        </p:spPr>
      </p:pic>
      <p:pic>
        <p:nvPicPr>
          <p:cNvPr id="53" name="object 4">
            <a:extLst>
              <a:ext uri="{FF2B5EF4-FFF2-40B4-BE49-F238E27FC236}">
                <a16:creationId xmlns:a16="http://schemas.microsoft.com/office/drawing/2014/main" id="{3500A765-7F20-B0E3-D34D-D252F881380F}"/>
              </a:ext>
            </a:extLst>
          </p:cNvPr>
          <p:cNvPicPr/>
          <p:nvPr/>
        </p:nvPicPr>
        <p:blipFill>
          <a:blip r:embed="rId3" cstate="print"/>
          <a:stretch>
            <a:fillRect/>
          </a:stretch>
        </p:blipFill>
        <p:spPr>
          <a:xfrm>
            <a:off x="1096638" y="2109951"/>
            <a:ext cx="5566562" cy="7620630"/>
          </a:xfrm>
          <a:prstGeom prst="rect">
            <a:avLst/>
          </a:prstGeom>
        </p:spPr>
      </p:pic>
      <p:sp>
        <p:nvSpPr>
          <p:cNvPr id="55" name="object 6">
            <a:extLst>
              <a:ext uri="{FF2B5EF4-FFF2-40B4-BE49-F238E27FC236}">
                <a16:creationId xmlns:a16="http://schemas.microsoft.com/office/drawing/2014/main" id="{2371D0DE-08A2-278C-FDDF-09183B6B1231}"/>
              </a:ext>
            </a:extLst>
          </p:cNvPr>
          <p:cNvSpPr txBox="1"/>
          <p:nvPr/>
        </p:nvSpPr>
        <p:spPr>
          <a:xfrm>
            <a:off x="1115051" y="1469256"/>
            <a:ext cx="6035048" cy="550022"/>
          </a:xfrm>
          <a:prstGeom prst="rect">
            <a:avLst/>
          </a:prstGeom>
        </p:spPr>
        <p:txBody>
          <a:bodyPr vert="horz" wrap="square" lIns="0" tIns="12700" rIns="0" bIns="0" rtlCol="0">
            <a:spAutoFit/>
          </a:bodyPr>
          <a:lstStyle/>
          <a:p>
            <a:pPr marL="398145" marR="5080" indent="-386080">
              <a:lnSpc>
                <a:spcPct val="111100"/>
              </a:lnSpc>
              <a:spcBef>
                <a:spcPts val="100"/>
              </a:spcBef>
              <a:tabLst>
                <a:tab pos="412115" algn="l"/>
              </a:tabLst>
            </a:pPr>
            <a:r>
              <a:rPr sz="1600" b="1">
                <a:solidFill>
                  <a:srgbClr val="414042"/>
                </a:solidFill>
                <a:latin typeface="Meiryo UI" panose="020B0604030504040204" pitchFamily="50" charset="-128"/>
                <a:ea typeface="Meiryo UI" panose="020B0604030504040204" pitchFamily="50" charset="-128"/>
                <a:cs typeface="游明朝 Demibold"/>
              </a:rPr>
              <a:t>画面右上の加盟店名をクリックするとメニューが表示されます。</a:t>
            </a:r>
            <a:endParaRPr lang="en-US" sz="1600" b="1">
              <a:solidFill>
                <a:srgbClr val="414042"/>
              </a:solidFill>
              <a:latin typeface="Meiryo UI" panose="020B0604030504040204" pitchFamily="50" charset="-128"/>
              <a:ea typeface="Meiryo UI" panose="020B0604030504040204" pitchFamily="50" charset="-128"/>
              <a:cs typeface="游明朝 Demibold"/>
            </a:endParaRPr>
          </a:p>
          <a:p>
            <a:pPr marL="398145" marR="5080" indent="-386080">
              <a:lnSpc>
                <a:spcPct val="111100"/>
              </a:lnSpc>
              <a:spcBef>
                <a:spcPts val="100"/>
              </a:spcBef>
              <a:tabLst>
                <a:tab pos="412115" algn="l"/>
              </a:tabLst>
            </a:pPr>
            <a:r>
              <a:rPr sz="1600" b="1">
                <a:solidFill>
                  <a:srgbClr val="414042"/>
                </a:solidFill>
                <a:latin typeface="Meiryo UI" panose="020B0604030504040204" pitchFamily="50" charset="-128"/>
                <a:ea typeface="Meiryo UI" panose="020B0604030504040204" pitchFamily="50" charset="-128"/>
                <a:cs typeface="游明朝 Demibold"/>
              </a:rPr>
              <a:t>メニュー内</a:t>
            </a:r>
            <a:r>
              <a:rPr lang="ja-JP" altLang="en-US" sz="1600" b="1">
                <a:solidFill>
                  <a:srgbClr val="414042"/>
                </a:solidFill>
                <a:latin typeface="Meiryo UI" panose="020B0604030504040204" pitchFamily="50" charset="-128"/>
                <a:ea typeface="Meiryo UI" panose="020B0604030504040204" pitchFamily="50" charset="-128"/>
                <a:cs typeface="游明朝 Demibold"/>
              </a:rPr>
              <a:t>の</a:t>
            </a:r>
            <a:r>
              <a:rPr sz="1600" b="1">
                <a:solidFill>
                  <a:srgbClr val="414042"/>
                </a:solidFill>
                <a:latin typeface="Meiryo UI" panose="020B0604030504040204" pitchFamily="50" charset="-128"/>
                <a:ea typeface="Meiryo UI" panose="020B0604030504040204" pitchFamily="50" charset="-128"/>
                <a:cs typeface="游明朝 Demibold"/>
              </a:rPr>
              <a:t>「パスワード変更</a:t>
            </a:r>
            <a:r>
              <a:rPr sz="1600" b="1" dirty="0">
                <a:solidFill>
                  <a:srgbClr val="414042"/>
                </a:solidFill>
                <a:latin typeface="Meiryo UI" panose="020B0604030504040204" pitchFamily="50" charset="-128"/>
                <a:ea typeface="Meiryo UI" panose="020B0604030504040204" pitchFamily="50" charset="-128"/>
                <a:cs typeface="游明朝 Demibold"/>
              </a:rPr>
              <a:t>」をクリックします。</a:t>
            </a:r>
            <a:endParaRPr sz="1600" dirty="0">
              <a:latin typeface="Meiryo UI" panose="020B0604030504040204" pitchFamily="50" charset="-128"/>
              <a:ea typeface="Meiryo UI" panose="020B0604030504040204" pitchFamily="50" charset="-128"/>
              <a:cs typeface="游明朝 Demibold"/>
            </a:endParaRPr>
          </a:p>
        </p:txBody>
      </p:sp>
      <p:sp>
        <p:nvSpPr>
          <p:cNvPr id="56" name="object 7">
            <a:extLst>
              <a:ext uri="{FF2B5EF4-FFF2-40B4-BE49-F238E27FC236}">
                <a16:creationId xmlns:a16="http://schemas.microsoft.com/office/drawing/2014/main" id="{6A8A8742-DCFD-E353-3CC5-47203984E46C}"/>
              </a:ext>
            </a:extLst>
          </p:cNvPr>
          <p:cNvSpPr txBox="1"/>
          <p:nvPr/>
        </p:nvSpPr>
        <p:spPr>
          <a:xfrm>
            <a:off x="1115050" y="5556817"/>
            <a:ext cx="6730600" cy="854080"/>
          </a:xfrm>
          <a:prstGeom prst="rect">
            <a:avLst/>
          </a:prstGeom>
        </p:spPr>
        <p:txBody>
          <a:bodyPr vert="horz" wrap="square" lIns="0" tIns="38100" rIns="0" bIns="0" rtlCol="0">
            <a:spAutoFit/>
          </a:bodyPr>
          <a:lstStyle/>
          <a:p>
            <a:pPr marL="12700">
              <a:lnSpc>
                <a:spcPct val="100000"/>
              </a:lnSpc>
              <a:spcBef>
                <a:spcPts val="300"/>
              </a:spcBef>
              <a:tabLst>
                <a:tab pos="412115" algn="l"/>
              </a:tabLst>
            </a:pPr>
            <a:r>
              <a:rPr sz="1600" b="1">
                <a:solidFill>
                  <a:srgbClr val="414042"/>
                </a:solidFill>
                <a:latin typeface="Meiryo UI" panose="020B0604030504040204" pitchFamily="50" charset="-128"/>
                <a:ea typeface="Meiryo UI" panose="020B0604030504040204" pitchFamily="50" charset="-128"/>
                <a:cs typeface="游明朝 Demibold"/>
              </a:rPr>
              <a:t>変更するパスワードを</a:t>
            </a:r>
            <a:r>
              <a:rPr lang="en-US" altLang="ja-JP" sz="1600" b="1">
                <a:solidFill>
                  <a:srgbClr val="414042"/>
                </a:solidFill>
                <a:latin typeface="Meiryo UI" panose="020B0604030504040204" pitchFamily="50" charset="-128"/>
                <a:ea typeface="Meiryo UI" panose="020B0604030504040204" pitchFamily="50" charset="-128"/>
                <a:cs typeface="游明朝 Demibold"/>
              </a:rPr>
              <a:t>2</a:t>
            </a:r>
            <a:r>
              <a:rPr lang="ja-JP" altLang="en-US" sz="1600" b="1">
                <a:solidFill>
                  <a:srgbClr val="414042"/>
                </a:solidFill>
                <a:latin typeface="Meiryo UI" panose="020B0604030504040204" pitchFamily="50" charset="-128"/>
                <a:ea typeface="Meiryo UI" panose="020B0604030504040204" pitchFamily="50" charset="-128"/>
                <a:cs typeface="游明朝 Demibold"/>
              </a:rPr>
              <a:t>ヵ所</a:t>
            </a:r>
            <a:r>
              <a:rPr sz="1600" b="1">
                <a:solidFill>
                  <a:srgbClr val="414042"/>
                </a:solidFill>
                <a:latin typeface="Meiryo UI" panose="020B0604030504040204" pitchFamily="50" charset="-128"/>
                <a:ea typeface="Meiryo UI" panose="020B0604030504040204" pitchFamily="50" charset="-128"/>
                <a:cs typeface="游明朝 Demibold"/>
              </a:rPr>
              <a:t>に入力してください。</a:t>
            </a:r>
            <a:endParaRPr lang="en-US" sz="1600" dirty="0">
              <a:latin typeface="Meiryo UI" panose="020B0604030504040204" pitchFamily="50" charset="-128"/>
              <a:ea typeface="Meiryo UI" panose="020B0604030504040204" pitchFamily="50" charset="-128"/>
              <a:cs typeface="游明朝 Demibold"/>
            </a:endParaRPr>
          </a:p>
          <a:p>
            <a:pPr marL="12700">
              <a:lnSpc>
                <a:spcPct val="100000"/>
              </a:lnSpc>
              <a:spcBef>
                <a:spcPts val="300"/>
              </a:spcBef>
              <a:tabLst>
                <a:tab pos="412115" algn="l"/>
              </a:tabLst>
            </a:pPr>
            <a:r>
              <a:rPr sz="1600" b="1">
                <a:solidFill>
                  <a:srgbClr val="414042"/>
                </a:solidFill>
                <a:latin typeface="Meiryo UI" panose="020B0604030504040204" pitchFamily="50" charset="-128"/>
                <a:ea typeface="Meiryo UI" panose="020B0604030504040204" pitchFamily="50" charset="-128"/>
                <a:cs typeface="游明朝 Demibold"/>
              </a:rPr>
              <a:t>※</a:t>
            </a:r>
            <a:r>
              <a:rPr sz="1600" b="1" dirty="0">
                <a:solidFill>
                  <a:srgbClr val="414042"/>
                </a:solidFill>
                <a:latin typeface="Meiryo UI" panose="020B0604030504040204" pitchFamily="50" charset="-128"/>
                <a:ea typeface="Meiryo UI" panose="020B0604030504040204" pitchFamily="50" charset="-128"/>
                <a:cs typeface="游明朝 Demibold"/>
              </a:rPr>
              <a:t>パスワードは</a:t>
            </a:r>
            <a:r>
              <a:rPr sz="1600" b="1" dirty="0">
                <a:solidFill>
                  <a:srgbClr val="C00000"/>
                </a:solidFill>
                <a:latin typeface="Meiryo UI" panose="020B0604030504040204" pitchFamily="50" charset="-128"/>
                <a:ea typeface="Meiryo UI" panose="020B0604030504040204" pitchFamily="50" charset="-128"/>
                <a:cs typeface="游明朝 Demibold"/>
              </a:rPr>
              <a:t>8文字以上</a:t>
            </a:r>
            <a:r>
              <a:rPr sz="1600" b="1" dirty="0">
                <a:solidFill>
                  <a:srgbClr val="414042"/>
                </a:solidFill>
                <a:latin typeface="Meiryo UI" panose="020B0604030504040204" pitchFamily="50" charset="-128"/>
                <a:ea typeface="Meiryo UI" panose="020B0604030504040204" pitchFamily="50" charset="-128"/>
                <a:cs typeface="游明朝 Demibold"/>
              </a:rPr>
              <a:t>で</a:t>
            </a:r>
            <a:r>
              <a:rPr sz="1600" b="1">
                <a:solidFill>
                  <a:srgbClr val="414042"/>
                </a:solidFill>
                <a:latin typeface="Meiryo UI" panose="020B0604030504040204" pitchFamily="50" charset="-128"/>
                <a:ea typeface="Meiryo UI" panose="020B0604030504040204" pitchFamily="50" charset="-128"/>
                <a:cs typeface="游明朝 Demibold"/>
              </a:rPr>
              <a:t>、</a:t>
            </a:r>
            <a:r>
              <a:rPr sz="1600" b="1">
                <a:solidFill>
                  <a:srgbClr val="C00000"/>
                </a:solidFill>
                <a:latin typeface="Meiryo UI" panose="020B0604030504040204" pitchFamily="50" charset="-128"/>
                <a:ea typeface="Meiryo UI" panose="020B0604030504040204" pitchFamily="50" charset="-128"/>
                <a:cs typeface="游明朝 Demibold"/>
              </a:rPr>
              <a:t>数字</a:t>
            </a:r>
            <a:r>
              <a:rPr lang="ja-JP" altLang="en-US" sz="1600" b="1">
                <a:solidFill>
                  <a:srgbClr val="C00000"/>
                </a:solidFill>
                <a:latin typeface="Meiryo UI" panose="020B0604030504040204" pitchFamily="50" charset="-128"/>
                <a:ea typeface="Meiryo UI" panose="020B0604030504040204" pitchFamily="50" charset="-128"/>
                <a:cs typeface="游明朝 Demibold"/>
              </a:rPr>
              <a:t>・</a:t>
            </a:r>
            <a:r>
              <a:rPr sz="1600" b="1">
                <a:solidFill>
                  <a:srgbClr val="C00000"/>
                </a:solidFill>
                <a:latin typeface="Meiryo UI" panose="020B0604030504040204" pitchFamily="50" charset="-128"/>
                <a:ea typeface="Meiryo UI" panose="020B0604030504040204" pitchFamily="50" charset="-128"/>
                <a:cs typeface="游明朝 Demibold"/>
              </a:rPr>
              <a:t>アルファベット大文字</a:t>
            </a:r>
            <a:r>
              <a:rPr lang="ja-JP" altLang="en-US" sz="1600" b="1">
                <a:solidFill>
                  <a:srgbClr val="C00000"/>
                </a:solidFill>
                <a:latin typeface="Meiryo UI" panose="020B0604030504040204" pitchFamily="50" charset="-128"/>
                <a:ea typeface="Meiryo UI" panose="020B0604030504040204" pitchFamily="50" charset="-128"/>
                <a:cs typeface="游明朝 Demibold"/>
              </a:rPr>
              <a:t>・</a:t>
            </a:r>
            <a:r>
              <a:rPr sz="1600" b="1">
                <a:solidFill>
                  <a:srgbClr val="C00000"/>
                </a:solidFill>
                <a:latin typeface="Meiryo UI" panose="020B0604030504040204" pitchFamily="50" charset="-128"/>
                <a:ea typeface="Meiryo UI" panose="020B0604030504040204" pitchFamily="50" charset="-128"/>
                <a:cs typeface="游明朝 Demibold"/>
              </a:rPr>
              <a:t>小文字の</a:t>
            </a:r>
            <a:endParaRPr lang="en-US" sz="1600" b="1">
              <a:solidFill>
                <a:srgbClr val="C00000"/>
              </a:solidFill>
              <a:latin typeface="Meiryo UI" panose="020B0604030504040204" pitchFamily="50" charset="-128"/>
              <a:ea typeface="Meiryo UI" panose="020B0604030504040204" pitchFamily="50" charset="-128"/>
              <a:cs typeface="游明朝 Demibold"/>
            </a:endParaRPr>
          </a:p>
          <a:p>
            <a:pPr marL="12700">
              <a:lnSpc>
                <a:spcPct val="100000"/>
              </a:lnSpc>
              <a:spcBef>
                <a:spcPts val="300"/>
              </a:spcBef>
              <a:tabLst>
                <a:tab pos="412115" algn="l"/>
              </a:tabLst>
            </a:pPr>
            <a:r>
              <a:rPr lang="ja-JP" altLang="en-US" sz="1600" b="1">
                <a:solidFill>
                  <a:srgbClr val="C00000"/>
                </a:solidFill>
                <a:latin typeface="Meiryo UI" panose="020B0604030504040204" pitchFamily="50" charset="-128"/>
                <a:ea typeface="Meiryo UI" panose="020B0604030504040204" pitchFamily="50" charset="-128"/>
                <a:cs typeface="游明朝 Demibold"/>
              </a:rPr>
              <a:t>　 </a:t>
            </a:r>
            <a:r>
              <a:rPr sz="1600" b="1">
                <a:solidFill>
                  <a:srgbClr val="C00000"/>
                </a:solidFill>
                <a:latin typeface="Meiryo UI" panose="020B0604030504040204" pitchFamily="50" charset="-128"/>
                <a:ea typeface="Meiryo UI" panose="020B0604030504040204" pitchFamily="50" charset="-128"/>
                <a:cs typeface="游明朝 Demibold"/>
              </a:rPr>
              <a:t>すべて</a:t>
            </a:r>
            <a:r>
              <a:rPr lang="ja-JP" altLang="en-US" sz="1600" b="1">
                <a:solidFill>
                  <a:srgbClr val="C00000"/>
                </a:solidFill>
                <a:latin typeface="Meiryo UI" panose="020B0604030504040204" pitchFamily="50" charset="-128"/>
                <a:ea typeface="Meiryo UI" panose="020B0604030504040204" pitchFamily="50" charset="-128"/>
                <a:cs typeface="游明朝 Demibold"/>
              </a:rPr>
              <a:t>を</a:t>
            </a:r>
            <a:r>
              <a:rPr sz="1600" b="1">
                <a:solidFill>
                  <a:srgbClr val="C00000"/>
                </a:solidFill>
                <a:latin typeface="Meiryo UI" panose="020B0604030504040204" pitchFamily="50" charset="-128"/>
                <a:ea typeface="Meiryo UI" panose="020B0604030504040204" pitchFamily="50" charset="-128"/>
                <a:cs typeface="游明朝 Demibold"/>
              </a:rPr>
              <a:t>含む</a:t>
            </a:r>
            <a:r>
              <a:rPr sz="1600" b="1">
                <a:solidFill>
                  <a:srgbClr val="414042"/>
                </a:solidFill>
                <a:latin typeface="Meiryo UI" panose="020B0604030504040204" pitchFamily="50" charset="-128"/>
                <a:ea typeface="Meiryo UI" panose="020B0604030504040204" pitchFamily="50" charset="-128"/>
                <a:cs typeface="游明朝 Demibold"/>
              </a:rPr>
              <a:t>必要があります</a:t>
            </a:r>
            <a:r>
              <a:rPr lang="ja-JP" altLang="en-US" sz="1600" b="1">
                <a:solidFill>
                  <a:srgbClr val="414042"/>
                </a:solidFill>
                <a:latin typeface="Meiryo UI" panose="020B0604030504040204" pitchFamily="50" charset="-128"/>
                <a:ea typeface="Meiryo UI" panose="020B0604030504040204" pitchFamily="50" charset="-128"/>
                <a:cs typeface="游明朝 Demibold"/>
              </a:rPr>
              <a:t>。</a:t>
            </a:r>
            <a:endParaRPr sz="1600" dirty="0">
              <a:latin typeface="Meiryo UI" panose="020B0604030504040204" pitchFamily="50" charset="-128"/>
              <a:ea typeface="Meiryo UI" panose="020B0604030504040204" pitchFamily="50" charset="-128"/>
              <a:cs typeface="游明朝 Demibold"/>
            </a:endParaRPr>
          </a:p>
        </p:txBody>
      </p:sp>
      <p:sp>
        <p:nvSpPr>
          <p:cNvPr id="61" name="object 12">
            <a:extLst>
              <a:ext uri="{FF2B5EF4-FFF2-40B4-BE49-F238E27FC236}">
                <a16:creationId xmlns:a16="http://schemas.microsoft.com/office/drawing/2014/main" id="{6D0DDB7E-B311-1EA4-C72F-8CB965913F85}"/>
              </a:ext>
            </a:extLst>
          </p:cNvPr>
          <p:cNvSpPr/>
          <p:nvPr/>
        </p:nvSpPr>
        <p:spPr>
          <a:xfrm>
            <a:off x="5641503" y="2098910"/>
            <a:ext cx="1101725" cy="765810"/>
          </a:xfrm>
          <a:custGeom>
            <a:avLst/>
            <a:gdLst/>
            <a:ahLst/>
            <a:cxnLst/>
            <a:rect l="l" t="t" r="r" b="b"/>
            <a:pathLst>
              <a:path w="1101725" h="765810">
                <a:moveTo>
                  <a:pt x="1101217" y="612889"/>
                </a:moveTo>
                <a:lnTo>
                  <a:pt x="1093448" y="661057"/>
                </a:lnTo>
                <a:lnTo>
                  <a:pt x="1071814" y="702892"/>
                </a:lnTo>
                <a:lnTo>
                  <a:pt x="1038825" y="735883"/>
                </a:lnTo>
                <a:lnTo>
                  <a:pt x="996990" y="757519"/>
                </a:lnTo>
                <a:lnTo>
                  <a:pt x="948817" y="765289"/>
                </a:lnTo>
                <a:lnTo>
                  <a:pt x="152400" y="765289"/>
                </a:lnTo>
                <a:lnTo>
                  <a:pt x="104231" y="757519"/>
                </a:lnTo>
                <a:lnTo>
                  <a:pt x="62396" y="735883"/>
                </a:lnTo>
                <a:lnTo>
                  <a:pt x="29405" y="702892"/>
                </a:lnTo>
                <a:lnTo>
                  <a:pt x="7769" y="661057"/>
                </a:lnTo>
                <a:lnTo>
                  <a:pt x="0" y="612889"/>
                </a:lnTo>
                <a:lnTo>
                  <a:pt x="0" y="152400"/>
                </a:lnTo>
                <a:lnTo>
                  <a:pt x="7769" y="104226"/>
                </a:lnTo>
                <a:lnTo>
                  <a:pt x="29405" y="62391"/>
                </a:lnTo>
                <a:lnTo>
                  <a:pt x="62396" y="29402"/>
                </a:lnTo>
                <a:lnTo>
                  <a:pt x="104231" y="7768"/>
                </a:lnTo>
                <a:lnTo>
                  <a:pt x="152400" y="0"/>
                </a:lnTo>
                <a:lnTo>
                  <a:pt x="948817" y="0"/>
                </a:lnTo>
                <a:lnTo>
                  <a:pt x="996990" y="7768"/>
                </a:lnTo>
                <a:lnTo>
                  <a:pt x="1038825" y="29402"/>
                </a:lnTo>
                <a:lnTo>
                  <a:pt x="1071814" y="62391"/>
                </a:lnTo>
                <a:lnTo>
                  <a:pt x="1093448" y="104226"/>
                </a:lnTo>
                <a:lnTo>
                  <a:pt x="1101217" y="152400"/>
                </a:lnTo>
                <a:lnTo>
                  <a:pt x="1101217" y="612889"/>
                </a:lnTo>
                <a:close/>
              </a:path>
            </a:pathLst>
          </a:custGeom>
          <a:ln w="50799">
            <a:solidFill>
              <a:srgbClr val="2435DA"/>
            </a:solidFill>
          </a:ln>
        </p:spPr>
        <p:txBody>
          <a:bodyPr wrap="square" lIns="0" tIns="0" rIns="0" bIns="0" rtlCol="0"/>
          <a:lstStyle/>
          <a:p>
            <a:endParaRPr/>
          </a:p>
        </p:txBody>
      </p:sp>
      <p:sp>
        <p:nvSpPr>
          <p:cNvPr id="62" name="object 13">
            <a:extLst>
              <a:ext uri="{FF2B5EF4-FFF2-40B4-BE49-F238E27FC236}">
                <a16:creationId xmlns:a16="http://schemas.microsoft.com/office/drawing/2014/main" id="{9684A8DF-330D-A1BE-3498-EF50A16C39CD}"/>
              </a:ext>
            </a:extLst>
          </p:cNvPr>
          <p:cNvSpPr/>
          <p:nvPr/>
        </p:nvSpPr>
        <p:spPr>
          <a:xfrm>
            <a:off x="3467566" y="7004451"/>
            <a:ext cx="2072639" cy="914400"/>
          </a:xfrm>
          <a:custGeom>
            <a:avLst/>
            <a:gdLst/>
            <a:ahLst/>
            <a:cxnLst/>
            <a:rect l="l" t="t" r="r" b="b"/>
            <a:pathLst>
              <a:path w="2072639" h="914400">
                <a:moveTo>
                  <a:pt x="2072322" y="761961"/>
                </a:moveTo>
                <a:lnTo>
                  <a:pt x="2064553" y="810134"/>
                </a:lnTo>
                <a:lnTo>
                  <a:pt x="2042920" y="851970"/>
                </a:lnTo>
                <a:lnTo>
                  <a:pt x="2009931" y="884959"/>
                </a:lnTo>
                <a:lnTo>
                  <a:pt x="1968095" y="906593"/>
                </a:lnTo>
                <a:lnTo>
                  <a:pt x="1919922" y="914361"/>
                </a:lnTo>
                <a:lnTo>
                  <a:pt x="152399" y="914361"/>
                </a:lnTo>
                <a:lnTo>
                  <a:pt x="104226" y="906593"/>
                </a:lnTo>
                <a:lnTo>
                  <a:pt x="62391" y="884959"/>
                </a:lnTo>
                <a:lnTo>
                  <a:pt x="29402" y="851970"/>
                </a:lnTo>
                <a:lnTo>
                  <a:pt x="7768" y="810134"/>
                </a:lnTo>
                <a:lnTo>
                  <a:pt x="0" y="761961"/>
                </a:lnTo>
                <a:lnTo>
                  <a:pt x="0" y="152399"/>
                </a:lnTo>
                <a:lnTo>
                  <a:pt x="7768" y="104231"/>
                </a:lnTo>
                <a:lnTo>
                  <a:pt x="29402" y="62396"/>
                </a:lnTo>
                <a:lnTo>
                  <a:pt x="62391" y="29405"/>
                </a:lnTo>
                <a:lnTo>
                  <a:pt x="104226" y="7769"/>
                </a:lnTo>
                <a:lnTo>
                  <a:pt x="152399" y="0"/>
                </a:lnTo>
                <a:lnTo>
                  <a:pt x="1919922" y="0"/>
                </a:lnTo>
                <a:lnTo>
                  <a:pt x="1968095" y="7769"/>
                </a:lnTo>
                <a:lnTo>
                  <a:pt x="2009931" y="29405"/>
                </a:lnTo>
                <a:lnTo>
                  <a:pt x="2042920" y="62396"/>
                </a:lnTo>
                <a:lnTo>
                  <a:pt x="2064553" y="104231"/>
                </a:lnTo>
                <a:lnTo>
                  <a:pt x="2072322" y="152399"/>
                </a:lnTo>
                <a:lnTo>
                  <a:pt x="2072322" y="761961"/>
                </a:lnTo>
                <a:close/>
              </a:path>
            </a:pathLst>
          </a:custGeom>
          <a:ln w="50800">
            <a:solidFill>
              <a:srgbClr val="2435DA"/>
            </a:solidFill>
          </a:ln>
        </p:spPr>
        <p:txBody>
          <a:bodyPr wrap="square" lIns="0" tIns="0" rIns="0" bIns="0" rtlCol="0"/>
          <a:lstStyle/>
          <a:p>
            <a:endParaRPr/>
          </a:p>
        </p:txBody>
      </p:sp>
      <p:sp>
        <p:nvSpPr>
          <p:cNvPr id="63" name="object 14">
            <a:extLst>
              <a:ext uri="{FF2B5EF4-FFF2-40B4-BE49-F238E27FC236}">
                <a16:creationId xmlns:a16="http://schemas.microsoft.com/office/drawing/2014/main" id="{E1FB14E4-15A4-1913-31A2-D939BEB28F0A}"/>
              </a:ext>
            </a:extLst>
          </p:cNvPr>
          <p:cNvSpPr/>
          <p:nvPr/>
        </p:nvSpPr>
        <p:spPr>
          <a:xfrm flipH="1">
            <a:off x="5021212" y="2534345"/>
            <a:ext cx="2414905" cy="981296"/>
          </a:xfrm>
          <a:custGeom>
            <a:avLst/>
            <a:gdLst/>
            <a:ahLst/>
            <a:cxnLst/>
            <a:rect l="l" t="t" r="r" b="b"/>
            <a:pathLst>
              <a:path w="2414904" h="825500">
                <a:moveTo>
                  <a:pt x="1574050" y="0"/>
                </a:moveTo>
                <a:lnTo>
                  <a:pt x="1651000" y="316979"/>
                </a:lnTo>
                <a:lnTo>
                  <a:pt x="0" y="316979"/>
                </a:lnTo>
                <a:lnTo>
                  <a:pt x="0" y="825499"/>
                </a:lnTo>
                <a:lnTo>
                  <a:pt x="2414587" y="825499"/>
                </a:lnTo>
                <a:lnTo>
                  <a:pt x="2414587" y="316979"/>
                </a:lnTo>
                <a:lnTo>
                  <a:pt x="1930273" y="316979"/>
                </a:lnTo>
                <a:lnTo>
                  <a:pt x="1574050" y="0"/>
                </a:lnTo>
                <a:close/>
              </a:path>
            </a:pathLst>
          </a:custGeom>
          <a:solidFill>
            <a:srgbClr val="F8A484"/>
          </a:solidFill>
        </p:spPr>
        <p:txBody>
          <a:bodyPr wrap="square" lIns="0" tIns="0" rIns="0" bIns="0" rtlCol="0"/>
          <a:lstStyle/>
          <a:p>
            <a:endParaRPr/>
          </a:p>
        </p:txBody>
      </p:sp>
      <p:sp>
        <p:nvSpPr>
          <p:cNvPr id="64" name="object 15">
            <a:extLst>
              <a:ext uri="{FF2B5EF4-FFF2-40B4-BE49-F238E27FC236}">
                <a16:creationId xmlns:a16="http://schemas.microsoft.com/office/drawing/2014/main" id="{B0F72FC7-051B-DAA7-8826-E5E5A501094C}"/>
              </a:ext>
            </a:extLst>
          </p:cNvPr>
          <p:cNvSpPr/>
          <p:nvPr/>
        </p:nvSpPr>
        <p:spPr>
          <a:xfrm flipH="1">
            <a:off x="5021212" y="2534344"/>
            <a:ext cx="2414905" cy="1023381"/>
          </a:xfrm>
          <a:custGeom>
            <a:avLst/>
            <a:gdLst/>
            <a:ahLst/>
            <a:cxnLst/>
            <a:rect l="l" t="t" r="r" b="b"/>
            <a:pathLst>
              <a:path w="2414904" h="825500">
                <a:moveTo>
                  <a:pt x="2414587" y="316979"/>
                </a:moveTo>
                <a:lnTo>
                  <a:pt x="1930273" y="316979"/>
                </a:lnTo>
                <a:lnTo>
                  <a:pt x="1574050" y="0"/>
                </a:lnTo>
                <a:lnTo>
                  <a:pt x="1651000" y="316979"/>
                </a:lnTo>
                <a:lnTo>
                  <a:pt x="0" y="316979"/>
                </a:lnTo>
                <a:lnTo>
                  <a:pt x="0" y="825499"/>
                </a:lnTo>
                <a:lnTo>
                  <a:pt x="2414587" y="825499"/>
                </a:lnTo>
                <a:lnTo>
                  <a:pt x="2414587" y="316979"/>
                </a:lnTo>
                <a:close/>
              </a:path>
            </a:pathLst>
          </a:custGeom>
          <a:ln w="25400">
            <a:solidFill>
              <a:srgbClr val="FFFFFF"/>
            </a:solidFill>
          </a:ln>
        </p:spPr>
        <p:txBody>
          <a:bodyPr wrap="square" lIns="0" tIns="0" rIns="0" bIns="0" rtlCol="0"/>
          <a:lstStyle/>
          <a:p>
            <a:endParaRPr/>
          </a:p>
        </p:txBody>
      </p:sp>
      <p:sp>
        <p:nvSpPr>
          <p:cNvPr id="65" name="object 16">
            <a:extLst>
              <a:ext uri="{FF2B5EF4-FFF2-40B4-BE49-F238E27FC236}">
                <a16:creationId xmlns:a16="http://schemas.microsoft.com/office/drawing/2014/main" id="{FE98C6CC-C589-989D-75B5-D3FCAC6C7172}"/>
              </a:ext>
            </a:extLst>
          </p:cNvPr>
          <p:cNvSpPr txBox="1"/>
          <p:nvPr/>
        </p:nvSpPr>
        <p:spPr>
          <a:xfrm>
            <a:off x="5153007" y="2970989"/>
            <a:ext cx="2184188" cy="518091"/>
          </a:xfrm>
          <a:prstGeom prst="rect">
            <a:avLst/>
          </a:prstGeom>
        </p:spPr>
        <p:txBody>
          <a:bodyPr vert="horz" wrap="square" lIns="0" tIns="12700" rIns="0" bIns="0" rtlCol="0">
            <a:spAutoFit/>
          </a:bodyPr>
          <a:lstStyle/>
          <a:p>
            <a:pPr marL="12700" algn="ctr">
              <a:lnSpc>
                <a:spcPct val="100000"/>
              </a:lnSpc>
              <a:spcBef>
                <a:spcPts val="100"/>
              </a:spcBef>
            </a:pPr>
            <a:r>
              <a:rPr lang="ja-JP" altLang="en-US" sz="1600" b="1">
                <a:solidFill>
                  <a:srgbClr val="414042"/>
                </a:solidFill>
                <a:latin typeface="BIZ UDPゴシック" panose="020B0400000000000000" pitchFamily="50" charset="-128"/>
                <a:ea typeface="BIZ UDPゴシック" panose="020B0400000000000000" pitchFamily="50" charset="-128"/>
                <a:cs typeface="游ゴシック"/>
              </a:rPr>
              <a:t>画面</a:t>
            </a:r>
            <a:r>
              <a:rPr sz="1600" b="1">
                <a:solidFill>
                  <a:srgbClr val="414042"/>
                </a:solidFill>
                <a:latin typeface="BIZ UDPゴシック" panose="020B0400000000000000" pitchFamily="50" charset="-128"/>
                <a:ea typeface="BIZ UDPゴシック" panose="020B0400000000000000" pitchFamily="50" charset="-128"/>
                <a:cs typeface="游ゴシック"/>
              </a:rPr>
              <a:t>右上の</a:t>
            </a:r>
            <a:r>
              <a:rPr lang="ja-JP" altLang="en-US" sz="1600" b="1">
                <a:solidFill>
                  <a:srgbClr val="414042"/>
                </a:solidFill>
                <a:latin typeface="BIZ UDPゴシック" panose="020B0400000000000000" pitchFamily="50" charset="-128"/>
                <a:ea typeface="BIZ UDPゴシック" panose="020B0400000000000000" pitchFamily="50" charset="-128"/>
                <a:cs typeface="游ゴシック"/>
              </a:rPr>
              <a:t>加盟</a:t>
            </a:r>
            <a:r>
              <a:rPr sz="1600" b="1">
                <a:solidFill>
                  <a:srgbClr val="414042"/>
                </a:solidFill>
                <a:latin typeface="BIZ UDPゴシック" panose="020B0400000000000000" pitchFamily="50" charset="-128"/>
                <a:ea typeface="BIZ UDPゴシック" panose="020B0400000000000000" pitchFamily="50" charset="-128"/>
                <a:cs typeface="游ゴシック"/>
              </a:rPr>
              <a:t>店名を</a:t>
            </a:r>
            <a:endParaRPr lang="en-US" sz="1600" b="1">
              <a:solidFill>
                <a:srgbClr val="414042"/>
              </a:solidFill>
              <a:latin typeface="BIZ UDPゴシック" panose="020B0400000000000000" pitchFamily="50" charset="-128"/>
              <a:ea typeface="BIZ UDPゴシック" panose="020B0400000000000000" pitchFamily="50" charset="-128"/>
              <a:cs typeface="游ゴシック"/>
            </a:endParaRPr>
          </a:p>
          <a:p>
            <a:pPr marL="12700" algn="ctr">
              <a:lnSpc>
                <a:spcPct val="100000"/>
              </a:lnSpc>
              <a:spcBef>
                <a:spcPts val="100"/>
              </a:spcBef>
            </a:pPr>
            <a:r>
              <a:rPr sz="1600" b="1">
                <a:solidFill>
                  <a:srgbClr val="414042"/>
                </a:solidFill>
                <a:latin typeface="BIZ UDPゴシック" panose="020B0400000000000000" pitchFamily="50" charset="-128"/>
                <a:ea typeface="BIZ UDPゴシック" panose="020B0400000000000000" pitchFamily="50" charset="-128"/>
                <a:cs typeface="游ゴシック"/>
              </a:rPr>
              <a:t>クリック</a:t>
            </a:r>
            <a:endParaRPr sz="1600" dirty="0">
              <a:latin typeface="BIZ UDPゴシック" panose="020B0400000000000000" pitchFamily="50" charset="-128"/>
              <a:ea typeface="BIZ UDPゴシック" panose="020B0400000000000000" pitchFamily="50" charset="-128"/>
              <a:cs typeface="游ゴシック"/>
            </a:endParaRPr>
          </a:p>
        </p:txBody>
      </p:sp>
      <p:sp>
        <p:nvSpPr>
          <p:cNvPr id="20" name="テキスト ボックス 19">
            <a:extLst>
              <a:ext uri="{FF2B5EF4-FFF2-40B4-BE49-F238E27FC236}">
                <a16:creationId xmlns:a16="http://schemas.microsoft.com/office/drawing/2014/main" id="{0EB69848-3D24-ECED-B615-BEE8B3B021DD}"/>
              </a:ext>
            </a:extLst>
          </p:cNvPr>
          <p:cNvSpPr txBox="1"/>
          <p:nvPr/>
        </p:nvSpPr>
        <p:spPr>
          <a:xfrm>
            <a:off x="4820846" y="4525213"/>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21" name="object 6">
            <a:extLst>
              <a:ext uri="{FF2B5EF4-FFF2-40B4-BE49-F238E27FC236}">
                <a16:creationId xmlns:a16="http://schemas.microsoft.com/office/drawing/2014/main" id="{4B5C9C6D-74F1-F1E4-A2A3-439ABAEE2E69}"/>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endParaRPr kumimoji="0" lang="ja-JP" altLang="en-US" sz="1800" b="0" i="0" u="none" strike="noStrike" kern="0" cap="none" spc="-8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4" name="object 27">
            <a:extLst>
              <a:ext uri="{FF2B5EF4-FFF2-40B4-BE49-F238E27FC236}">
                <a16:creationId xmlns:a16="http://schemas.microsoft.com/office/drawing/2014/main" id="{245FF638-8298-BA81-FCB8-E28848153E68}"/>
              </a:ext>
            </a:extLst>
          </p:cNvPr>
          <p:cNvSpPr txBox="1">
            <a:spLocks/>
          </p:cNvSpPr>
          <p:nvPr/>
        </p:nvSpPr>
        <p:spPr>
          <a:xfrm>
            <a:off x="2770509" y="551346"/>
            <a:ext cx="4375438" cy="369332"/>
          </a:xfrm>
          <a:prstGeom prst="rect">
            <a:avLst/>
          </a:prstGeom>
        </p:spPr>
        <p:txBody>
          <a:bodyPr vert="horz" wrap="square" lIns="0" tIns="0" rIns="36000" bIns="0" rtlCol="0">
            <a:spAutoFit/>
          </a:bodyPr>
          <a:lstStyle>
            <a:lvl1pPr>
              <a:defRPr>
                <a:latin typeface="+mj-lt"/>
                <a:ea typeface="+mj-ea"/>
                <a:cs typeface="+mj-cs"/>
              </a:defRPr>
            </a:lvl1pPr>
          </a:lstStyle>
          <a:p>
            <a:pPr algn="l"/>
            <a:r>
              <a:rPr lang="ja-JP" altLang="en-US" sz="2000" b="1">
                <a:solidFill>
                  <a:schemeClr val="bg1"/>
                </a:solidFill>
                <a:latin typeface="BIZ UDPゴシック" panose="020B0400000000000000" pitchFamily="50" charset="-128"/>
                <a:ea typeface="BIZ UDPゴシック" panose="020B0400000000000000" pitchFamily="50" charset="-128"/>
              </a:rPr>
              <a:t>利用手順：</a:t>
            </a:r>
            <a:r>
              <a:rPr lang="ja-JP" altLang="en-US" sz="2400" b="1">
                <a:solidFill>
                  <a:schemeClr val="bg1"/>
                </a:solidFill>
                <a:latin typeface="BIZ UDPゴシック" panose="020B0400000000000000" pitchFamily="50" charset="-128"/>
                <a:ea typeface="BIZ UDPゴシック" panose="020B0400000000000000" pitchFamily="50" charset="-128"/>
              </a:rPr>
              <a:t>パスワード変更方法</a:t>
            </a:r>
            <a:endParaRPr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25" name="object 5">
            <a:extLst>
              <a:ext uri="{FF2B5EF4-FFF2-40B4-BE49-F238E27FC236}">
                <a16:creationId xmlns:a16="http://schemas.microsoft.com/office/drawing/2014/main" id="{0A6176C2-F292-0523-10E4-B996A27CECC2}"/>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grpSp>
        <p:nvGrpSpPr>
          <p:cNvPr id="28" name="グループ化 27">
            <a:extLst>
              <a:ext uri="{FF2B5EF4-FFF2-40B4-BE49-F238E27FC236}">
                <a16:creationId xmlns:a16="http://schemas.microsoft.com/office/drawing/2014/main" id="{6C7F0518-90B2-2FB8-7B3E-6D4030D8C83B}"/>
              </a:ext>
            </a:extLst>
          </p:cNvPr>
          <p:cNvGrpSpPr/>
          <p:nvPr/>
        </p:nvGrpSpPr>
        <p:grpSpPr>
          <a:xfrm flipH="1">
            <a:off x="2793571" y="7648361"/>
            <a:ext cx="2414905" cy="1023381"/>
            <a:chOff x="3130352" y="2514076"/>
            <a:chExt cx="2414905" cy="1023381"/>
          </a:xfrm>
        </p:grpSpPr>
        <p:sp>
          <p:nvSpPr>
            <p:cNvPr id="29" name="object 14">
              <a:extLst>
                <a:ext uri="{FF2B5EF4-FFF2-40B4-BE49-F238E27FC236}">
                  <a16:creationId xmlns:a16="http://schemas.microsoft.com/office/drawing/2014/main" id="{F0C14113-3674-68C4-9906-ADD8BF1C3139}"/>
                </a:ext>
              </a:extLst>
            </p:cNvPr>
            <p:cNvSpPr/>
            <p:nvPr/>
          </p:nvSpPr>
          <p:spPr>
            <a:xfrm>
              <a:off x="3130352" y="2514077"/>
              <a:ext cx="2414905" cy="981296"/>
            </a:xfrm>
            <a:custGeom>
              <a:avLst/>
              <a:gdLst/>
              <a:ahLst/>
              <a:cxnLst/>
              <a:rect l="l" t="t" r="r" b="b"/>
              <a:pathLst>
                <a:path w="2414904" h="825500">
                  <a:moveTo>
                    <a:pt x="1574050" y="0"/>
                  </a:moveTo>
                  <a:lnTo>
                    <a:pt x="1651000" y="316979"/>
                  </a:lnTo>
                  <a:lnTo>
                    <a:pt x="0" y="316979"/>
                  </a:lnTo>
                  <a:lnTo>
                    <a:pt x="0" y="825499"/>
                  </a:lnTo>
                  <a:lnTo>
                    <a:pt x="2414587" y="825499"/>
                  </a:lnTo>
                  <a:lnTo>
                    <a:pt x="2414587" y="316979"/>
                  </a:lnTo>
                  <a:lnTo>
                    <a:pt x="1930273" y="316979"/>
                  </a:lnTo>
                  <a:lnTo>
                    <a:pt x="1574050" y="0"/>
                  </a:lnTo>
                  <a:close/>
                </a:path>
              </a:pathLst>
            </a:custGeom>
            <a:solidFill>
              <a:srgbClr val="F8A484"/>
            </a:solidFill>
          </p:spPr>
          <p:txBody>
            <a:bodyPr wrap="square" lIns="0" tIns="0" rIns="0" bIns="0" rtlCol="0"/>
            <a:lstStyle/>
            <a:p>
              <a:endParaRPr/>
            </a:p>
          </p:txBody>
        </p:sp>
        <p:sp>
          <p:nvSpPr>
            <p:cNvPr id="30" name="object 15">
              <a:extLst>
                <a:ext uri="{FF2B5EF4-FFF2-40B4-BE49-F238E27FC236}">
                  <a16:creationId xmlns:a16="http://schemas.microsoft.com/office/drawing/2014/main" id="{D3B315C4-D16E-3324-F9AF-75819A56AEB5}"/>
                </a:ext>
              </a:extLst>
            </p:cNvPr>
            <p:cNvSpPr/>
            <p:nvPr/>
          </p:nvSpPr>
          <p:spPr>
            <a:xfrm>
              <a:off x="3130352" y="2514076"/>
              <a:ext cx="2414905" cy="1023381"/>
            </a:xfrm>
            <a:custGeom>
              <a:avLst/>
              <a:gdLst/>
              <a:ahLst/>
              <a:cxnLst/>
              <a:rect l="l" t="t" r="r" b="b"/>
              <a:pathLst>
                <a:path w="2414904" h="825500">
                  <a:moveTo>
                    <a:pt x="2414587" y="316979"/>
                  </a:moveTo>
                  <a:lnTo>
                    <a:pt x="1930273" y="316979"/>
                  </a:lnTo>
                  <a:lnTo>
                    <a:pt x="1574050" y="0"/>
                  </a:lnTo>
                  <a:lnTo>
                    <a:pt x="1651000" y="316979"/>
                  </a:lnTo>
                  <a:lnTo>
                    <a:pt x="0" y="316979"/>
                  </a:lnTo>
                  <a:lnTo>
                    <a:pt x="0" y="825499"/>
                  </a:lnTo>
                  <a:lnTo>
                    <a:pt x="2414587" y="825499"/>
                  </a:lnTo>
                  <a:lnTo>
                    <a:pt x="2414587" y="316979"/>
                  </a:lnTo>
                  <a:close/>
                </a:path>
              </a:pathLst>
            </a:custGeom>
            <a:ln w="25400">
              <a:solidFill>
                <a:srgbClr val="FFFFFF"/>
              </a:solidFill>
            </a:ln>
          </p:spPr>
          <p:txBody>
            <a:bodyPr wrap="square" lIns="0" tIns="0" rIns="0" bIns="0" rtlCol="0"/>
            <a:lstStyle/>
            <a:p>
              <a:endParaRPr/>
            </a:p>
          </p:txBody>
        </p:sp>
      </p:grpSp>
      <p:sp>
        <p:nvSpPr>
          <p:cNvPr id="31" name="object 16">
            <a:extLst>
              <a:ext uri="{FF2B5EF4-FFF2-40B4-BE49-F238E27FC236}">
                <a16:creationId xmlns:a16="http://schemas.microsoft.com/office/drawing/2014/main" id="{101066D5-E7A6-DDE3-D1D4-67A68A4F12B2}"/>
              </a:ext>
            </a:extLst>
          </p:cNvPr>
          <p:cNvSpPr txBox="1"/>
          <p:nvPr/>
        </p:nvSpPr>
        <p:spPr>
          <a:xfrm>
            <a:off x="2925366" y="8085006"/>
            <a:ext cx="2184188" cy="518091"/>
          </a:xfrm>
          <a:prstGeom prst="rect">
            <a:avLst/>
          </a:prstGeom>
        </p:spPr>
        <p:txBody>
          <a:bodyPr vert="horz" wrap="square" lIns="0" tIns="12700" rIns="0" bIns="0" rtlCol="0">
            <a:spAutoFit/>
          </a:bodyPr>
          <a:lstStyle/>
          <a:p>
            <a:pPr marL="12700" algn="ctr">
              <a:lnSpc>
                <a:spcPct val="100000"/>
              </a:lnSpc>
              <a:spcBef>
                <a:spcPts val="100"/>
              </a:spcBef>
            </a:pPr>
            <a:r>
              <a:rPr lang="ja-JP" altLang="en-US" sz="1600" b="1">
                <a:solidFill>
                  <a:srgbClr val="414042"/>
                </a:solidFill>
                <a:latin typeface="BIZ UDPゴシック" panose="020B0400000000000000" pitchFamily="50" charset="-128"/>
                <a:ea typeface="BIZ UDPゴシック" panose="020B0400000000000000" pitchFamily="50" charset="-128"/>
                <a:cs typeface="游ゴシック"/>
              </a:rPr>
              <a:t>パスワードを入力</a:t>
            </a:r>
            <a:endParaRPr lang="en-US" altLang="ja-JP" sz="1600" b="1">
              <a:solidFill>
                <a:srgbClr val="414042"/>
              </a:solidFill>
              <a:latin typeface="BIZ UDPゴシック" panose="020B0400000000000000" pitchFamily="50" charset="-128"/>
              <a:ea typeface="BIZ UDPゴシック" panose="020B0400000000000000" pitchFamily="50" charset="-128"/>
              <a:cs typeface="游ゴシック"/>
            </a:endParaRPr>
          </a:p>
          <a:p>
            <a:pPr marL="12700" algn="ctr">
              <a:lnSpc>
                <a:spcPct val="100000"/>
              </a:lnSpc>
              <a:spcBef>
                <a:spcPts val="100"/>
              </a:spcBef>
            </a:pPr>
            <a:r>
              <a:rPr lang="ja-JP" altLang="en-US" sz="1600" b="1">
                <a:solidFill>
                  <a:srgbClr val="414042"/>
                </a:solidFill>
                <a:latin typeface="BIZ UDPゴシック" panose="020B0400000000000000" pitchFamily="50" charset="-128"/>
                <a:ea typeface="BIZ UDPゴシック" panose="020B0400000000000000" pitchFamily="50" charset="-128"/>
                <a:cs typeface="游ゴシック"/>
              </a:rPr>
              <a:t>（</a:t>
            </a:r>
            <a:r>
              <a:rPr lang="en-US" altLang="ja-JP" sz="1600" b="1">
                <a:solidFill>
                  <a:srgbClr val="414042"/>
                </a:solidFill>
                <a:latin typeface="BIZ UDPゴシック" panose="020B0400000000000000" pitchFamily="50" charset="-128"/>
                <a:ea typeface="BIZ UDPゴシック" panose="020B0400000000000000" pitchFamily="50" charset="-128"/>
                <a:cs typeface="游ゴシック"/>
              </a:rPr>
              <a:t>2</a:t>
            </a:r>
            <a:r>
              <a:rPr lang="ja-JP" altLang="en-US" sz="1600" b="1">
                <a:solidFill>
                  <a:srgbClr val="414042"/>
                </a:solidFill>
                <a:latin typeface="BIZ UDPゴシック" panose="020B0400000000000000" pitchFamily="50" charset="-128"/>
                <a:ea typeface="BIZ UDPゴシック" panose="020B0400000000000000" pitchFamily="50" charset="-128"/>
                <a:cs typeface="游ゴシック"/>
              </a:rPr>
              <a:t>ヵ所）</a:t>
            </a:r>
            <a:endParaRPr sz="1600" dirty="0">
              <a:latin typeface="BIZ UDPゴシック" panose="020B0400000000000000" pitchFamily="50" charset="-128"/>
              <a:ea typeface="BIZ UDPゴシック" panose="020B0400000000000000" pitchFamily="50" charset="-128"/>
              <a:cs typeface="游ゴシック"/>
            </a:endParaRPr>
          </a:p>
        </p:txBody>
      </p:sp>
      <p:grpSp>
        <p:nvGrpSpPr>
          <p:cNvPr id="42" name="グループ化 41">
            <a:extLst>
              <a:ext uri="{FF2B5EF4-FFF2-40B4-BE49-F238E27FC236}">
                <a16:creationId xmlns:a16="http://schemas.microsoft.com/office/drawing/2014/main" id="{C3590961-A3BD-7FE3-3623-406A92070D87}"/>
              </a:ext>
            </a:extLst>
          </p:cNvPr>
          <p:cNvGrpSpPr/>
          <p:nvPr/>
        </p:nvGrpSpPr>
        <p:grpSpPr>
          <a:xfrm>
            <a:off x="601971" y="1469256"/>
            <a:ext cx="417102" cy="369332"/>
            <a:chOff x="2707797" y="3636878"/>
            <a:chExt cx="417102" cy="369332"/>
          </a:xfrm>
        </p:grpSpPr>
        <p:sp>
          <p:nvSpPr>
            <p:cNvPr id="43" name="楕円 42">
              <a:extLst>
                <a:ext uri="{FF2B5EF4-FFF2-40B4-BE49-F238E27FC236}">
                  <a16:creationId xmlns:a16="http://schemas.microsoft.com/office/drawing/2014/main" id="{FC8B4E6C-6F8A-F0B2-5019-612F77694B14}"/>
                </a:ext>
              </a:extLst>
            </p:cNvPr>
            <p:cNvSpPr/>
            <p:nvPr/>
          </p:nvSpPr>
          <p:spPr>
            <a:xfrm>
              <a:off x="2761829" y="3667025"/>
              <a:ext cx="309038" cy="30903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S創英角ｺﾞｼｯｸUB" panose="020B0900000000000000" pitchFamily="50" charset="-128"/>
                <a:ea typeface="HGS創英角ｺﾞｼｯｸUB" panose="020B0900000000000000" pitchFamily="50" charset="-128"/>
              </a:endParaRPr>
            </a:p>
          </p:txBody>
        </p:sp>
        <p:sp>
          <p:nvSpPr>
            <p:cNvPr id="44" name="テキスト ボックス 43">
              <a:extLst>
                <a:ext uri="{FF2B5EF4-FFF2-40B4-BE49-F238E27FC236}">
                  <a16:creationId xmlns:a16="http://schemas.microsoft.com/office/drawing/2014/main" id="{D8087082-004C-2DFA-08A0-37D914435495}"/>
                </a:ext>
              </a:extLst>
            </p:cNvPr>
            <p:cNvSpPr txBox="1"/>
            <p:nvPr/>
          </p:nvSpPr>
          <p:spPr>
            <a:xfrm>
              <a:off x="2707797" y="3636878"/>
              <a:ext cx="417102" cy="369332"/>
            </a:xfrm>
            <a:prstGeom prst="rect">
              <a:avLst/>
            </a:prstGeom>
            <a:noFill/>
          </p:spPr>
          <p:txBody>
            <a:bodyPr wrap="none" rtlCol="0" anchor="ctr">
              <a:spAutoFit/>
            </a:bodyPr>
            <a:lstStyle/>
            <a:p>
              <a:pPr algn="ctr"/>
              <a:r>
                <a:rPr kumimoji="1" lang="ja-JP" altLang="en-US" b="1">
                  <a:solidFill>
                    <a:schemeClr val="bg2"/>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１</a:t>
              </a:r>
            </a:p>
          </p:txBody>
        </p:sp>
      </p:grpSp>
      <p:grpSp>
        <p:nvGrpSpPr>
          <p:cNvPr id="45" name="グループ化 44">
            <a:extLst>
              <a:ext uri="{FF2B5EF4-FFF2-40B4-BE49-F238E27FC236}">
                <a16:creationId xmlns:a16="http://schemas.microsoft.com/office/drawing/2014/main" id="{D50757BA-5B03-1977-F9A5-4250E5836EB8}"/>
              </a:ext>
            </a:extLst>
          </p:cNvPr>
          <p:cNvGrpSpPr/>
          <p:nvPr/>
        </p:nvGrpSpPr>
        <p:grpSpPr>
          <a:xfrm>
            <a:off x="601971" y="5550934"/>
            <a:ext cx="417102" cy="369332"/>
            <a:chOff x="2707797" y="3636878"/>
            <a:chExt cx="417102" cy="369332"/>
          </a:xfrm>
        </p:grpSpPr>
        <p:sp>
          <p:nvSpPr>
            <p:cNvPr id="46" name="楕円 45">
              <a:extLst>
                <a:ext uri="{FF2B5EF4-FFF2-40B4-BE49-F238E27FC236}">
                  <a16:creationId xmlns:a16="http://schemas.microsoft.com/office/drawing/2014/main" id="{4F003264-736B-E5BA-D97D-1C3B8D4A308F}"/>
                </a:ext>
              </a:extLst>
            </p:cNvPr>
            <p:cNvSpPr/>
            <p:nvPr/>
          </p:nvSpPr>
          <p:spPr>
            <a:xfrm>
              <a:off x="2761829" y="3667025"/>
              <a:ext cx="309038" cy="30903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S創英角ｺﾞｼｯｸUB" panose="020B0900000000000000" pitchFamily="50" charset="-128"/>
                <a:ea typeface="HGS創英角ｺﾞｼｯｸUB" panose="020B0900000000000000" pitchFamily="50" charset="-128"/>
              </a:endParaRPr>
            </a:p>
          </p:txBody>
        </p:sp>
        <p:sp>
          <p:nvSpPr>
            <p:cNvPr id="47" name="テキスト ボックス 46">
              <a:extLst>
                <a:ext uri="{FF2B5EF4-FFF2-40B4-BE49-F238E27FC236}">
                  <a16:creationId xmlns:a16="http://schemas.microsoft.com/office/drawing/2014/main" id="{1934C004-8017-7F13-E296-ABF49F68F906}"/>
                </a:ext>
              </a:extLst>
            </p:cNvPr>
            <p:cNvSpPr txBox="1"/>
            <p:nvPr/>
          </p:nvSpPr>
          <p:spPr>
            <a:xfrm>
              <a:off x="2707797" y="3636878"/>
              <a:ext cx="417102" cy="369332"/>
            </a:xfrm>
            <a:prstGeom prst="rect">
              <a:avLst/>
            </a:prstGeom>
            <a:noFill/>
          </p:spPr>
          <p:txBody>
            <a:bodyPr wrap="none" rtlCol="0" anchor="ctr">
              <a:spAutoFit/>
            </a:bodyPr>
            <a:lstStyle/>
            <a:p>
              <a:pPr algn="ctr"/>
              <a:r>
                <a:rPr kumimoji="1" lang="ja-JP" altLang="en-US" b="1">
                  <a:solidFill>
                    <a:schemeClr val="bg2"/>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２</a:t>
              </a:r>
            </a:p>
          </p:txBody>
        </p:sp>
      </p:grpSp>
      <p:sp>
        <p:nvSpPr>
          <p:cNvPr id="2" name="スライド番号プレースホルダー 5">
            <a:extLst>
              <a:ext uri="{FF2B5EF4-FFF2-40B4-BE49-F238E27FC236}">
                <a16:creationId xmlns:a16="http://schemas.microsoft.com/office/drawing/2014/main" id="{170ABDC0-7F8A-D94E-51C7-0C9A03D42111}"/>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12</a:t>
            </a:fld>
            <a:endParaRPr/>
          </a:p>
        </p:txBody>
      </p:sp>
      <p:sp>
        <p:nvSpPr>
          <p:cNvPr id="3" name="object 13">
            <a:extLst>
              <a:ext uri="{FF2B5EF4-FFF2-40B4-BE49-F238E27FC236}">
                <a16:creationId xmlns:a16="http://schemas.microsoft.com/office/drawing/2014/main" id="{057DCA2A-00F9-0ECA-4303-4293FE34F846}"/>
              </a:ext>
            </a:extLst>
          </p:cNvPr>
          <p:cNvSpPr/>
          <p:nvPr/>
        </p:nvSpPr>
        <p:spPr>
          <a:xfrm>
            <a:off x="352179" y="495764"/>
            <a:ext cx="2367645" cy="468630"/>
          </a:xfrm>
          <a:custGeom>
            <a:avLst/>
            <a:gdLst/>
            <a:ahLst/>
            <a:cxnLst/>
            <a:rect l="l" t="t" r="r" b="b"/>
            <a:pathLst>
              <a:path w="2402205" h="468630">
                <a:moveTo>
                  <a:pt x="2336749" y="0"/>
                </a:moveTo>
                <a:lnTo>
                  <a:pt x="152400" y="0"/>
                </a:lnTo>
                <a:lnTo>
                  <a:pt x="104226" y="7214"/>
                </a:lnTo>
                <a:lnTo>
                  <a:pt x="62391" y="27305"/>
                </a:lnTo>
                <a:lnTo>
                  <a:pt x="29402" y="57941"/>
                </a:lnTo>
                <a:lnTo>
                  <a:pt x="7768" y="96793"/>
                </a:lnTo>
                <a:lnTo>
                  <a:pt x="0" y="141528"/>
                </a:lnTo>
                <a:lnTo>
                  <a:pt x="0" y="326491"/>
                </a:lnTo>
                <a:lnTo>
                  <a:pt x="7768" y="371221"/>
                </a:lnTo>
                <a:lnTo>
                  <a:pt x="29402" y="410068"/>
                </a:lnTo>
                <a:lnTo>
                  <a:pt x="62391" y="440702"/>
                </a:lnTo>
                <a:lnTo>
                  <a:pt x="104226" y="460792"/>
                </a:lnTo>
                <a:lnTo>
                  <a:pt x="152400" y="468007"/>
                </a:lnTo>
                <a:lnTo>
                  <a:pt x="2336749" y="468007"/>
                </a:lnTo>
                <a:lnTo>
                  <a:pt x="2375676" y="460792"/>
                </a:lnTo>
                <a:lnTo>
                  <a:pt x="2395465" y="440702"/>
                </a:lnTo>
                <a:lnTo>
                  <a:pt x="2402139" y="410068"/>
                </a:lnTo>
                <a:lnTo>
                  <a:pt x="2401726" y="371221"/>
                </a:lnTo>
                <a:lnTo>
                  <a:pt x="2400249" y="326491"/>
                </a:lnTo>
                <a:lnTo>
                  <a:pt x="2400249" y="141528"/>
                </a:lnTo>
                <a:lnTo>
                  <a:pt x="2401726" y="96793"/>
                </a:lnTo>
                <a:lnTo>
                  <a:pt x="2402139" y="57941"/>
                </a:lnTo>
                <a:lnTo>
                  <a:pt x="2395465" y="27305"/>
                </a:lnTo>
                <a:lnTo>
                  <a:pt x="2375676" y="7214"/>
                </a:lnTo>
                <a:lnTo>
                  <a:pt x="2336749" y="0"/>
                </a:lnTo>
                <a:close/>
              </a:path>
            </a:pathLst>
          </a:custGeom>
          <a:solidFill>
            <a:srgbClr val="00B050"/>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600" b="1" i="0" u="none" strike="noStrike" kern="0" cap="none" normalizeH="0" noProof="0">
                <a:ln>
                  <a:noFill/>
                </a:ln>
                <a:solidFill>
                  <a:srgbClr val="FFFFFF"/>
                </a:solidFill>
                <a:effectLst/>
                <a:uLnTx/>
                <a:uFillTx/>
                <a:latin typeface="BIZ UDPゴシック" panose="020B0400000000000000" pitchFamily="50" charset="-128"/>
                <a:ea typeface="BIZ UDPゴシック" panose="020B0400000000000000" pitchFamily="50" charset="-128"/>
                <a:cs typeface="游ゴシック"/>
              </a:rPr>
              <a:t>加盟店管理画面</a:t>
            </a:r>
            <a:endParaRPr kumimoji="0" lang="ja-JP" altLang="en-US" sz="1600" b="0" i="0" u="none" strike="noStrike" kern="0" cap="none" normalizeH="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游ゴシック"/>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965FD1CB-8993-089E-63E5-C4E3328AE858}"/>
              </a:ext>
            </a:extLst>
          </p:cNvPr>
          <p:cNvPicPr/>
          <p:nvPr/>
        </p:nvPicPr>
        <p:blipFill>
          <a:blip r:embed="rId2" cstate="print"/>
          <a:stretch>
            <a:fillRect/>
          </a:stretch>
        </p:blipFill>
        <p:spPr>
          <a:xfrm>
            <a:off x="9215" y="0"/>
            <a:ext cx="7559985" cy="10692003"/>
          </a:xfrm>
          <a:prstGeom prst="rect">
            <a:avLst/>
          </a:prstGeom>
        </p:spPr>
      </p:pic>
      <p:pic>
        <p:nvPicPr>
          <p:cNvPr id="53" name="object 4">
            <a:extLst>
              <a:ext uri="{FF2B5EF4-FFF2-40B4-BE49-F238E27FC236}">
                <a16:creationId xmlns:a16="http://schemas.microsoft.com/office/drawing/2014/main" id="{B57B38A4-0044-45F7-200C-5CBCFE04F46A}"/>
              </a:ext>
            </a:extLst>
          </p:cNvPr>
          <p:cNvPicPr/>
          <p:nvPr/>
        </p:nvPicPr>
        <p:blipFill>
          <a:blip r:embed="rId3" cstate="print"/>
          <a:stretch>
            <a:fillRect/>
          </a:stretch>
        </p:blipFill>
        <p:spPr>
          <a:xfrm>
            <a:off x="1033894" y="2719159"/>
            <a:ext cx="5192737" cy="3069920"/>
          </a:xfrm>
          <a:prstGeom prst="rect">
            <a:avLst/>
          </a:prstGeom>
        </p:spPr>
      </p:pic>
      <p:pic>
        <p:nvPicPr>
          <p:cNvPr id="54" name="object 5">
            <a:extLst>
              <a:ext uri="{FF2B5EF4-FFF2-40B4-BE49-F238E27FC236}">
                <a16:creationId xmlns:a16="http://schemas.microsoft.com/office/drawing/2014/main" id="{6286E1CE-BBC9-E484-1622-730981A552C2}"/>
              </a:ext>
            </a:extLst>
          </p:cNvPr>
          <p:cNvPicPr/>
          <p:nvPr/>
        </p:nvPicPr>
        <p:blipFill>
          <a:blip r:embed="rId4" cstate="print"/>
          <a:stretch>
            <a:fillRect/>
          </a:stretch>
        </p:blipFill>
        <p:spPr>
          <a:xfrm>
            <a:off x="3005785" y="7075386"/>
            <a:ext cx="3791484" cy="2736100"/>
          </a:xfrm>
          <a:prstGeom prst="rect">
            <a:avLst/>
          </a:prstGeom>
        </p:spPr>
      </p:pic>
      <p:sp>
        <p:nvSpPr>
          <p:cNvPr id="60" name="object 11">
            <a:extLst>
              <a:ext uri="{FF2B5EF4-FFF2-40B4-BE49-F238E27FC236}">
                <a16:creationId xmlns:a16="http://schemas.microsoft.com/office/drawing/2014/main" id="{6251EEFA-DD80-1508-F672-EE49E4A4BBD2}"/>
              </a:ext>
            </a:extLst>
          </p:cNvPr>
          <p:cNvSpPr/>
          <p:nvPr/>
        </p:nvSpPr>
        <p:spPr>
          <a:xfrm>
            <a:off x="2058220" y="3869390"/>
            <a:ext cx="2635250" cy="825500"/>
          </a:xfrm>
          <a:custGeom>
            <a:avLst/>
            <a:gdLst/>
            <a:ahLst/>
            <a:cxnLst/>
            <a:rect l="l" t="t" r="r" b="b"/>
            <a:pathLst>
              <a:path w="2635250" h="825500">
                <a:moveTo>
                  <a:pt x="2635148" y="0"/>
                </a:moveTo>
                <a:lnTo>
                  <a:pt x="0" y="0"/>
                </a:lnTo>
                <a:lnTo>
                  <a:pt x="0" y="508520"/>
                </a:lnTo>
                <a:lnTo>
                  <a:pt x="484314" y="508520"/>
                </a:lnTo>
                <a:lnTo>
                  <a:pt x="840536" y="825500"/>
                </a:lnTo>
                <a:lnTo>
                  <a:pt x="763587" y="508520"/>
                </a:lnTo>
                <a:lnTo>
                  <a:pt x="2635148" y="508520"/>
                </a:lnTo>
                <a:lnTo>
                  <a:pt x="2635148" y="0"/>
                </a:lnTo>
                <a:close/>
              </a:path>
            </a:pathLst>
          </a:custGeom>
          <a:solidFill>
            <a:srgbClr val="F8A484"/>
          </a:solidFill>
        </p:spPr>
        <p:txBody>
          <a:bodyPr wrap="square" lIns="0" tIns="0" rIns="0" bIns="0" rtlCol="0"/>
          <a:lstStyle/>
          <a:p>
            <a:endParaRPr/>
          </a:p>
        </p:txBody>
      </p:sp>
      <p:sp>
        <p:nvSpPr>
          <p:cNvPr id="61" name="object 12">
            <a:extLst>
              <a:ext uri="{FF2B5EF4-FFF2-40B4-BE49-F238E27FC236}">
                <a16:creationId xmlns:a16="http://schemas.microsoft.com/office/drawing/2014/main" id="{1FC92BCE-15F7-CA9C-82E1-3D389FFE3C8E}"/>
              </a:ext>
            </a:extLst>
          </p:cNvPr>
          <p:cNvSpPr/>
          <p:nvPr/>
        </p:nvSpPr>
        <p:spPr>
          <a:xfrm>
            <a:off x="2058220" y="3869390"/>
            <a:ext cx="2635250" cy="825500"/>
          </a:xfrm>
          <a:custGeom>
            <a:avLst/>
            <a:gdLst/>
            <a:ahLst/>
            <a:cxnLst/>
            <a:rect l="l" t="t" r="r" b="b"/>
            <a:pathLst>
              <a:path w="2635250" h="825500">
                <a:moveTo>
                  <a:pt x="0" y="508520"/>
                </a:moveTo>
                <a:lnTo>
                  <a:pt x="484314" y="508520"/>
                </a:lnTo>
                <a:lnTo>
                  <a:pt x="840536" y="825500"/>
                </a:lnTo>
                <a:lnTo>
                  <a:pt x="763587" y="508520"/>
                </a:lnTo>
                <a:lnTo>
                  <a:pt x="2635148" y="508520"/>
                </a:lnTo>
                <a:lnTo>
                  <a:pt x="2635148" y="0"/>
                </a:lnTo>
                <a:lnTo>
                  <a:pt x="0" y="0"/>
                </a:lnTo>
                <a:lnTo>
                  <a:pt x="0" y="508520"/>
                </a:lnTo>
                <a:close/>
              </a:path>
            </a:pathLst>
          </a:custGeom>
          <a:ln w="25400">
            <a:solidFill>
              <a:srgbClr val="FFFFFF"/>
            </a:solidFill>
          </a:ln>
        </p:spPr>
        <p:txBody>
          <a:bodyPr wrap="square" lIns="0" tIns="0" rIns="0" bIns="0" rtlCol="0"/>
          <a:lstStyle/>
          <a:p>
            <a:endParaRPr/>
          </a:p>
        </p:txBody>
      </p:sp>
      <p:sp>
        <p:nvSpPr>
          <p:cNvPr id="62" name="object 13">
            <a:extLst>
              <a:ext uri="{FF2B5EF4-FFF2-40B4-BE49-F238E27FC236}">
                <a16:creationId xmlns:a16="http://schemas.microsoft.com/office/drawing/2014/main" id="{580EED71-A67F-B55F-4615-4CAA1333272A}"/>
              </a:ext>
            </a:extLst>
          </p:cNvPr>
          <p:cNvSpPr/>
          <p:nvPr/>
        </p:nvSpPr>
        <p:spPr>
          <a:xfrm>
            <a:off x="1998610" y="3190009"/>
            <a:ext cx="2745740" cy="361950"/>
          </a:xfrm>
          <a:custGeom>
            <a:avLst/>
            <a:gdLst/>
            <a:ahLst/>
            <a:cxnLst/>
            <a:rect l="l" t="t" r="r" b="b"/>
            <a:pathLst>
              <a:path w="2745740" h="361950">
                <a:moveTo>
                  <a:pt x="2745562" y="209537"/>
                </a:moveTo>
                <a:lnTo>
                  <a:pt x="2738382" y="257705"/>
                </a:lnTo>
                <a:lnTo>
                  <a:pt x="2718390" y="299540"/>
                </a:lnTo>
                <a:lnTo>
                  <a:pt x="2687908" y="332531"/>
                </a:lnTo>
                <a:lnTo>
                  <a:pt x="2649256" y="354167"/>
                </a:lnTo>
                <a:lnTo>
                  <a:pt x="2604757" y="361937"/>
                </a:lnTo>
                <a:lnTo>
                  <a:pt x="140804" y="361937"/>
                </a:lnTo>
                <a:lnTo>
                  <a:pt x="96295" y="354167"/>
                </a:lnTo>
                <a:lnTo>
                  <a:pt x="57642" y="332531"/>
                </a:lnTo>
                <a:lnTo>
                  <a:pt x="27164" y="299540"/>
                </a:lnTo>
                <a:lnTo>
                  <a:pt x="7177" y="257705"/>
                </a:lnTo>
                <a:lnTo>
                  <a:pt x="0" y="209537"/>
                </a:lnTo>
                <a:lnTo>
                  <a:pt x="0" y="152400"/>
                </a:lnTo>
                <a:lnTo>
                  <a:pt x="7177" y="104231"/>
                </a:lnTo>
                <a:lnTo>
                  <a:pt x="27164" y="62396"/>
                </a:lnTo>
                <a:lnTo>
                  <a:pt x="57642" y="29405"/>
                </a:lnTo>
                <a:lnTo>
                  <a:pt x="96295" y="7769"/>
                </a:lnTo>
                <a:lnTo>
                  <a:pt x="140804" y="0"/>
                </a:lnTo>
                <a:lnTo>
                  <a:pt x="2604757" y="0"/>
                </a:lnTo>
                <a:lnTo>
                  <a:pt x="2649256" y="7769"/>
                </a:lnTo>
                <a:lnTo>
                  <a:pt x="2687908" y="29405"/>
                </a:lnTo>
                <a:lnTo>
                  <a:pt x="2718390" y="62396"/>
                </a:lnTo>
                <a:lnTo>
                  <a:pt x="2738382" y="104231"/>
                </a:lnTo>
                <a:lnTo>
                  <a:pt x="2745562" y="152400"/>
                </a:lnTo>
                <a:lnTo>
                  <a:pt x="2745562" y="209537"/>
                </a:lnTo>
                <a:close/>
              </a:path>
            </a:pathLst>
          </a:custGeom>
          <a:ln w="48831">
            <a:solidFill>
              <a:srgbClr val="2435DA"/>
            </a:solidFill>
          </a:ln>
        </p:spPr>
        <p:txBody>
          <a:bodyPr wrap="square" lIns="0" tIns="0" rIns="0" bIns="0" rtlCol="0"/>
          <a:lstStyle/>
          <a:p>
            <a:endParaRPr/>
          </a:p>
        </p:txBody>
      </p:sp>
      <p:sp>
        <p:nvSpPr>
          <p:cNvPr id="63" name="object 14">
            <a:extLst>
              <a:ext uri="{FF2B5EF4-FFF2-40B4-BE49-F238E27FC236}">
                <a16:creationId xmlns:a16="http://schemas.microsoft.com/office/drawing/2014/main" id="{1D3EDD20-4DCD-5474-FDE7-EA65AC42E506}"/>
              </a:ext>
            </a:extLst>
          </p:cNvPr>
          <p:cNvSpPr/>
          <p:nvPr/>
        </p:nvSpPr>
        <p:spPr>
          <a:xfrm>
            <a:off x="1953301" y="4694896"/>
            <a:ext cx="4324350" cy="990600"/>
          </a:xfrm>
          <a:custGeom>
            <a:avLst/>
            <a:gdLst/>
            <a:ahLst/>
            <a:cxnLst/>
            <a:rect l="l" t="t" r="r" b="b"/>
            <a:pathLst>
              <a:path w="4324350" h="990600">
                <a:moveTo>
                  <a:pt x="4324134" y="838149"/>
                </a:moveTo>
                <a:lnTo>
                  <a:pt x="4316365" y="886317"/>
                </a:lnTo>
                <a:lnTo>
                  <a:pt x="4294731" y="928152"/>
                </a:lnTo>
                <a:lnTo>
                  <a:pt x="4261742" y="961143"/>
                </a:lnTo>
                <a:lnTo>
                  <a:pt x="4219907" y="982779"/>
                </a:lnTo>
                <a:lnTo>
                  <a:pt x="4171734" y="990549"/>
                </a:lnTo>
                <a:lnTo>
                  <a:pt x="152400" y="990549"/>
                </a:lnTo>
                <a:lnTo>
                  <a:pt x="104226" y="982779"/>
                </a:lnTo>
                <a:lnTo>
                  <a:pt x="62391" y="961143"/>
                </a:lnTo>
                <a:lnTo>
                  <a:pt x="29402" y="928152"/>
                </a:lnTo>
                <a:lnTo>
                  <a:pt x="7768" y="886317"/>
                </a:lnTo>
                <a:lnTo>
                  <a:pt x="0" y="838149"/>
                </a:lnTo>
                <a:lnTo>
                  <a:pt x="0" y="152399"/>
                </a:lnTo>
                <a:lnTo>
                  <a:pt x="7768" y="104226"/>
                </a:lnTo>
                <a:lnTo>
                  <a:pt x="29402" y="62391"/>
                </a:lnTo>
                <a:lnTo>
                  <a:pt x="62391" y="29402"/>
                </a:lnTo>
                <a:lnTo>
                  <a:pt x="104226" y="7768"/>
                </a:lnTo>
                <a:lnTo>
                  <a:pt x="152400" y="0"/>
                </a:lnTo>
                <a:lnTo>
                  <a:pt x="4171734" y="0"/>
                </a:lnTo>
                <a:lnTo>
                  <a:pt x="4219907" y="7768"/>
                </a:lnTo>
                <a:lnTo>
                  <a:pt x="4261742" y="29402"/>
                </a:lnTo>
                <a:lnTo>
                  <a:pt x="4294731" y="62391"/>
                </a:lnTo>
                <a:lnTo>
                  <a:pt x="4316365" y="104226"/>
                </a:lnTo>
                <a:lnTo>
                  <a:pt x="4324134" y="152399"/>
                </a:lnTo>
                <a:lnTo>
                  <a:pt x="4324134" y="838149"/>
                </a:lnTo>
                <a:close/>
              </a:path>
            </a:pathLst>
          </a:custGeom>
          <a:ln w="50800">
            <a:solidFill>
              <a:srgbClr val="2435DA"/>
            </a:solidFill>
          </a:ln>
        </p:spPr>
        <p:txBody>
          <a:bodyPr wrap="square" lIns="0" tIns="0" rIns="0" bIns="0" rtlCol="0"/>
          <a:lstStyle/>
          <a:p>
            <a:endParaRPr/>
          </a:p>
        </p:txBody>
      </p:sp>
      <p:sp>
        <p:nvSpPr>
          <p:cNvPr id="64" name="object 15">
            <a:extLst>
              <a:ext uri="{FF2B5EF4-FFF2-40B4-BE49-F238E27FC236}">
                <a16:creationId xmlns:a16="http://schemas.microsoft.com/office/drawing/2014/main" id="{3792589E-3572-9615-41DB-9BDF46CA7391}"/>
              </a:ext>
            </a:extLst>
          </p:cNvPr>
          <p:cNvSpPr/>
          <p:nvPr/>
        </p:nvSpPr>
        <p:spPr>
          <a:xfrm>
            <a:off x="2914141" y="7793525"/>
            <a:ext cx="1240999" cy="439420"/>
          </a:xfrm>
          <a:custGeom>
            <a:avLst/>
            <a:gdLst/>
            <a:ahLst/>
            <a:cxnLst/>
            <a:rect l="l" t="t" r="r" b="b"/>
            <a:pathLst>
              <a:path w="1078229" h="439420">
                <a:moveTo>
                  <a:pt x="1077976" y="286689"/>
                </a:moveTo>
                <a:lnTo>
                  <a:pt x="1071388" y="334867"/>
                </a:lnTo>
                <a:lnTo>
                  <a:pt x="1053046" y="376703"/>
                </a:lnTo>
                <a:lnTo>
                  <a:pt x="1025076" y="409691"/>
                </a:lnTo>
                <a:lnTo>
                  <a:pt x="989606" y="431322"/>
                </a:lnTo>
                <a:lnTo>
                  <a:pt x="948766" y="439089"/>
                </a:lnTo>
                <a:lnTo>
                  <a:pt x="129209" y="439089"/>
                </a:lnTo>
                <a:lnTo>
                  <a:pt x="88369" y="431322"/>
                </a:lnTo>
                <a:lnTo>
                  <a:pt x="52899" y="409691"/>
                </a:lnTo>
                <a:lnTo>
                  <a:pt x="24929" y="376703"/>
                </a:lnTo>
                <a:lnTo>
                  <a:pt x="6587" y="334867"/>
                </a:lnTo>
                <a:lnTo>
                  <a:pt x="0" y="286689"/>
                </a:lnTo>
                <a:lnTo>
                  <a:pt x="0" y="152399"/>
                </a:lnTo>
                <a:lnTo>
                  <a:pt x="6587" y="104231"/>
                </a:lnTo>
                <a:lnTo>
                  <a:pt x="24929" y="62396"/>
                </a:lnTo>
                <a:lnTo>
                  <a:pt x="52899" y="29405"/>
                </a:lnTo>
                <a:lnTo>
                  <a:pt x="88369" y="7769"/>
                </a:lnTo>
                <a:lnTo>
                  <a:pt x="129209" y="0"/>
                </a:lnTo>
                <a:lnTo>
                  <a:pt x="948766" y="0"/>
                </a:lnTo>
                <a:lnTo>
                  <a:pt x="989606" y="7769"/>
                </a:lnTo>
                <a:lnTo>
                  <a:pt x="1025076" y="29405"/>
                </a:lnTo>
                <a:lnTo>
                  <a:pt x="1053046" y="62396"/>
                </a:lnTo>
                <a:lnTo>
                  <a:pt x="1071388" y="104231"/>
                </a:lnTo>
                <a:lnTo>
                  <a:pt x="1077976" y="152399"/>
                </a:lnTo>
                <a:lnTo>
                  <a:pt x="1077976" y="286689"/>
                </a:lnTo>
                <a:close/>
              </a:path>
            </a:pathLst>
          </a:custGeom>
          <a:ln w="46774">
            <a:solidFill>
              <a:srgbClr val="2435DA"/>
            </a:solidFill>
          </a:ln>
        </p:spPr>
        <p:txBody>
          <a:bodyPr wrap="square" lIns="0" tIns="0" rIns="0" bIns="0" rtlCol="0"/>
          <a:lstStyle/>
          <a:p>
            <a:endParaRPr/>
          </a:p>
        </p:txBody>
      </p:sp>
      <p:sp>
        <p:nvSpPr>
          <p:cNvPr id="65" name="object 16">
            <a:extLst>
              <a:ext uri="{FF2B5EF4-FFF2-40B4-BE49-F238E27FC236}">
                <a16:creationId xmlns:a16="http://schemas.microsoft.com/office/drawing/2014/main" id="{C2FE296C-C355-D01B-5879-DEA560A51781}"/>
              </a:ext>
            </a:extLst>
          </p:cNvPr>
          <p:cNvSpPr/>
          <p:nvPr/>
        </p:nvSpPr>
        <p:spPr>
          <a:xfrm>
            <a:off x="578553" y="7327367"/>
            <a:ext cx="2427605" cy="1282700"/>
          </a:xfrm>
          <a:custGeom>
            <a:avLst/>
            <a:gdLst/>
            <a:ahLst/>
            <a:cxnLst/>
            <a:rect l="l" t="t" r="r" b="b"/>
            <a:pathLst>
              <a:path w="2427605" h="1282700">
                <a:moveTo>
                  <a:pt x="1981390" y="0"/>
                </a:moveTo>
                <a:lnTo>
                  <a:pt x="152400" y="0"/>
                </a:lnTo>
                <a:lnTo>
                  <a:pt x="104231" y="7769"/>
                </a:lnTo>
                <a:lnTo>
                  <a:pt x="62396" y="29405"/>
                </a:lnTo>
                <a:lnTo>
                  <a:pt x="29405" y="62396"/>
                </a:lnTo>
                <a:lnTo>
                  <a:pt x="7769" y="104231"/>
                </a:lnTo>
                <a:lnTo>
                  <a:pt x="0" y="152400"/>
                </a:lnTo>
                <a:lnTo>
                  <a:pt x="0" y="1129753"/>
                </a:lnTo>
                <a:lnTo>
                  <a:pt x="7769" y="1177931"/>
                </a:lnTo>
                <a:lnTo>
                  <a:pt x="29405" y="1219768"/>
                </a:lnTo>
                <a:lnTo>
                  <a:pt x="62396" y="1252755"/>
                </a:lnTo>
                <a:lnTo>
                  <a:pt x="104231" y="1274386"/>
                </a:lnTo>
                <a:lnTo>
                  <a:pt x="152400" y="1282153"/>
                </a:lnTo>
                <a:lnTo>
                  <a:pt x="1981390" y="1282153"/>
                </a:lnTo>
                <a:lnTo>
                  <a:pt x="2029563" y="1274386"/>
                </a:lnTo>
                <a:lnTo>
                  <a:pt x="2071399" y="1252755"/>
                </a:lnTo>
                <a:lnTo>
                  <a:pt x="2104388" y="1219768"/>
                </a:lnTo>
                <a:lnTo>
                  <a:pt x="2126021" y="1177931"/>
                </a:lnTo>
                <a:lnTo>
                  <a:pt x="2133790" y="1129753"/>
                </a:lnTo>
                <a:lnTo>
                  <a:pt x="2133790" y="794524"/>
                </a:lnTo>
                <a:lnTo>
                  <a:pt x="2427223" y="667524"/>
                </a:lnTo>
                <a:lnTo>
                  <a:pt x="2133790" y="375424"/>
                </a:lnTo>
                <a:lnTo>
                  <a:pt x="2133790" y="152400"/>
                </a:lnTo>
                <a:lnTo>
                  <a:pt x="2126021" y="104231"/>
                </a:lnTo>
                <a:lnTo>
                  <a:pt x="2104388" y="62396"/>
                </a:lnTo>
                <a:lnTo>
                  <a:pt x="2071399" y="29405"/>
                </a:lnTo>
                <a:lnTo>
                  <a:pt x="2029563" y="7769"/>
                </a:lnTo>
                <a:lnTo>
                  <a:pt x="1981390" y="0"/>
                </a:lnTo>
                <a:close/>
              </a:path>
            </a:pathLst>
          </a:custGeom>
          <a:solidFill>
            <a:srgbClr val="F8A484"/>
          </a:solidFill>
        </p:spPr>
        <p:txBody>
          <a:bodyPr wrap="square" lIns="0" tIns="0" rIns="0" bIns="0" rtlCol="0"/>
          <a:lstStyle/>
          <a:p>
            <a:endParaRPr/>
          </a:p>
        </p:txBody>
      </p:sp>
      <p:sp>
        <p:nvSpPr>
          <p:cNvPr id="66" name="object 17">
            <a:extLst>
              <a:ext uri="{FF2B5EF4-FFF2-40B4-BE49-F238E27FC236}">
                <a16:creationId xmlns:a16="http://schemas.microsoft.com/office/drawing/2014/main" id="{CCEBCBA4-69ED-9C1C-79B7-A85A8575DE6A}"/>
              </a:ext>
            </a:extLst>
          </p:cNvPr>
          <p:cNvSpPr/>
          <p:nvPr/>
        </p:nvSpPr>
        <p:spPr>
          <a:xfrm>
            <a:off x="578553" y="7327367"/>
            <a:ext cx="2427605" cy="1282700"/>
          </a:xfrm>
          <a:custGeom>
            <a:avLst/>
            <a:gdLst/>
            <a:ahLst/>
            <a:cxnLst/>
            <a:rect l="l" t="t" r="r" b="b"/>
            <a:pathLst>
              <a:path w="2427605" h="1282700">
                <a:moveTo>
                  <a:pt x="2133790" y="1129753"/>
                </a:moveTo>
                <a:lnTo>
                  <a:pt x="2126021" y="1177931"/>
                </a:lnTo>
                <a:lnTo>
                  <a:pt x="2104388" y="1219768"/>
                </a:lnTo>
                <a:lnTo>
                  <a:pt x="2071399" y="1252755"/>
                </a:lnTo>
                <a:lnTo>
                  <a:pt x="2029563" y="1274386"/>
                </a:lnTo>
                <a:lnTo>
                  <a:pt x="1981390" y="1282153"/>
                </a:lnTo>
                <a:lnTo>
                  <a:pt x="152400" y="1282153"/>
                </a:lnTo>
                <a:lnTo>
                  <a:pt x="104231" y="1274386"/>
                </a:lnTo>
                <a:lnTo>
                  <a:pt x="62396" y="1252755"/>
                </a:lnTo>
                <a:lnTo>
                  <a:pt x="29405" y="1219768"/>
                </a:lnTo>
                <a:lnTo>
                  <a:pt x="7769" y="1177931"/>
                </a:lnTo>
                <a:lnTo>
                  <a:pt x="0" y="1129753"/>
                </a:lnTo>
                <a:lnTo>
                  <a:pt x="0" y="152400"/>
                </a:lnTo>
                <a:lnTo>
                  <a:pt x="7769" y="104231"/>
                </a:lnTo>
                <a:lnTo>
                  <a:pt x="29405" y="62396"/>
                </a:lnTo>
                <a:lnTo>
                  <a:pt x="62396" y="29405"/>
                </a:lnTo>
                <a:lnTo>
                  <a:pt x="104231" y="7769"/>
                </a:lnTo>
                <a:lnTo>
                  <a:pt x="152400" y="0"/>
                </a:lnTo>
                <a:lnTo>
                  <a:pt x="1981390" y="0"/>
                </a:lnTo>
                <a:lnTo>
                  <a:pt x="2029563" y="7769"/>
                </a:lnTo>
                <a:lnTo>
                  <a:pt x="2071399" y="29405"/>
                </a:lnTo>
                <a:lnTo>
                  <a:pt x="2104388" y="62396"/>
                </a:lnTo>
                <a:lnTo>
                  <a:pt x="2126021" y="104231"/>
                </a:lnTo>
                <a:lnTo>
                  <a:pt x="2133790" y="152400"/>
                </a:lnTo>
                <a:lnTo>
                  <a:pt x="2133790" y="375424"/>
                </a:lnTo>
                <a:lnTo>
                  <a:pt x="2427223" y="667524"/>
                </a:lnTo>
                <a:lnTo>
                  <a:pt x="2133790" y="794524"/>
                </a:lnTo>
                <a:lnTo>
                  <a:pt x="2133790" y="1129753"/>
                </a:lnTo>
                <a:close/>
              </a:path>
            </a:pathLst>
          </a:custGeom>
          <a:ln w="25400">
            <a:solidFill>
              <a:srgbClr val="FFFFFF"/>
            </a:solidFill>
          </a:ln>
        </p:spPr>
        <p:txBody>
          <a:bodyPr wrap="square" lIns="0" tIns="0" rIns="0" bIns="0" rtlCol="0"/>
          <a:lstStyle/>
          <a:p>
            <a:endParaRPr/>
          </a:p>
        </p:txBody>
      </p:sp>
      <p:sp>
        <p:nvSpPr>
          <p:cNvPr id="67" name="object 18">
            <a:extLst>
              <a:ext uri="{FF2B5EF4-FFF2-40B4-BE49-F238E27FC236}">
                <a16:creationId xmlns:a16="http://schemas.microsoft.com/office/drawing/2014/main" id="{18EBC552-FACF-3912-CEA2-F2D4E701014F}"/>
              </a:ext>
            </a:extLst>
          </p:cNvPr>
          <p:cNvSpPr txBox="1"/>
          <p:nvPr/>
        </p:nvSpPr>
        <p:spPr>
          <a:xfrm>
            <a:off x="719724" y="7433212"/>
            <a:ext cx="1863725" cy="1036181"/>
          </a:xfrm>
          <a:prstGeom prst="rect">
            <a:avLst/>
          </a:prstGeom>
        </p:spPr>
        <p:txBody>
          <a:bodyPr vert="horz" wrap="square" lIns="0" tIns="12700" rIns="0" bIns="0" rtlCol="0">
            <a:spAutoFit/>
          </a:bodyPr>
          <a:lstStyle/>
          <a:p>
            <a:pPr marL="12700" marR="5080" indent="14604">
              <a:lnSpc>
                <a:spcPct val="100000"/>
              </a:lnSpc>
              <a:spcBef>
                <a:spcPts val="100"/>
              </a:spcBef>
            </a:pPr>
            <a:r>
              <a:rPr sz="1600" b="1" dirty="0" err="1">
                <a:solidFill>
                  <a:srgbClr val="414042"/>
                </a:solidFill>
                <a:latin typeface="Meiryo UI" panose="020B0604030504040204" pitchFamily="50" charset="-128"/>
                <a:ea typeface="Meiryo UI" panose="020B0604030504040204" pitchFamily="50" charset="-128"/>
                <a:cs typeface="游ゴシック"/>
              </a:rPr>
              <a:t>月や日の単位での</a:t>
            </a:r>
            <a:endParaRPr lang="en-US" sz="1600" b="1" dirty="0">
              <a:solidFill>
                <a:srgbClr val="414042"/>
              </a:solidFill>
              <a:latin typeface="Meiryo UI" panose="020B0604030504040204" pitchFamily="50" charset="-128"/>
              <a:ea typeface="Meiryo UI" panose="020B0604030504040204" pitchFamily="50" charset="-128"/>
              <a:cs typeface="游ゴシック"/>
            </a:endParaRPr>
          </a:p>
          <a:p>
            <a:pPr marL="12700" marR="5080" indent="14604">
              <a:lnSpc>
                <a:spcPct val="100000"/>
              </a:lnSpc>
              <a:spcBef>
                <a:spcPts val="100"/>
              </a:spcBef>
            </a:pPr>
            <a:r>
              <a:rPr sz="1600" b="1">
                <a:solidFill>
                  <a:srgbClr val="414042"/>
                </a:solidFill>
                <a:latin typeface="Meiryo UI" panose="020B0604030504040204" pitchFamily="50" charset="-128"/>
                <a:ea typeface="Meiryo UI" panose="020B0604030504040204" pitchFamily="50" charset="-128"/>
                <a:cs typeface="游ゴシック"/>
              </a:rPr>
              <a:t>利用件数や金額の</a:t>
            </a:r>
            <a:endParaRPr lang="en-US" sz="1600" b="1">
              <a:solidFill>
                <a:srgbClr val="414042"/>
              </a:solidFill>
              <a:latin typeface="Meiryo UI" panose="020B0604030504040204" pitchFamily="50" charset="-128"/>
              <a:ea typeface="Meiryo UI" panose="020B0604030504040204" pitchFamily="50" charset="-128"/>
              <a:cs typeface="游ゴシック"/>
            </a:endParaRPr>
          </a:p>
          <a:p>
            <a:pPr marL="12700" marR="5080" indent="14604">
              <a:lnSpc>
                <a:spcPct val="100000"/>
              </a:lnSpc>
              <a:spcBef>
                <a:spcPts val="100"/>
              </a:spcBef>
            </a:pPr>
            <a:r>
              <a:rPr sz="1600" b="1">
                <a:solidFill>
                  <a:srgbClr val="414042"/>
                </a:solidFill>
                <a:latin typeface="Meiryo UI" panose="020B0604030504040204" pitchFamily="50" charset="-128"/>
                <a:ea typeface="Meiryo UI" panose="020B0604030504040204" pitchFamily="50" charset="-128"/>
                <a:cs typeface="游ゴシック"/>
              </a:rPr>
              <a:t>合計を見たい場合は</a:t>
            </a:r>
            <a:endParaRPr lang="en-US" sz="1600" b="1">
              <a:solidFill>
                <a:srgbClr val="414042"/>
              </a:solidFill>
              <a:latin typeface="Meiryo UI" panose="020B0604030504040204" pitchFamily="50" charset="-128"/>
              <a:ea typeface="Meiryo UI" panose="020B0604030504040204" pitchFamily="50" charset="-128"/>
              <a:cs typeface="游ゴシック"/>
            </a:endParaRPr>
          </a:p>
          <a:p>
            <a:pPr marL="12700" marR="5080" indent="14604">
              <a:lnSpc>
                <a:spcPct val="100000"/>
              </a:lnSpc>
              <a:spcBef>
                <a:spcPts val="100"/>
              </a:spcBef>
            </a:pPr>
            <a:r>
              <a:rPr sz="1600" b="1">
                <a:solidFill>
                  <a:srgbClr val="414042"/>
                </a:solidFill>
                <a:latin typeface="Meiryo UI" panose="020B0604030504040204" pitchFamily="50" charset="-128"/>
                <a:ea typeface="Meiryo UI" panose="020B0604030504040204" pitchFamily="50" charset="-128"/>
                <a:cs typeface="游ゴシック"/>
              </a:rPr>
              <a:t>こちらをクリック</a:t>
            </a:r>
            <a:endParaRPr sz="1600" dirty="0">
              <a:latin typeface="Meiryo UI" panose="020B0604030504040204" pitchFamily="50" charset="-128"/>
              <a:ea typeface="Meiryo UI" panose="020B0604030504040204" pitchFamily="50" charset="-128"/>
              <a:cs typeface="游ゴシック"/>
            </a:endParaRPr>
          </a:p>
        </p:txBody>
      </p:sp>
      <p:sp>
        <p:nvSpPr>
          <p:cNvPr id="68" name="object 19">
            <a:extLst>
              <a:ext uri="{FF2B5EF4-FFF2-40B4-BE49-F238E27FC236}">
                <a16:creationId xmlns:a16="http://schemas.microsoft.com/office/drawing/2014/main" id="{0EC25767-B3B1-9D56-480B-0A5D9E1E1A7E}"/>
              </a:ext>
            </a:extLst>
          </p:cNvPr>
          <p:cNvSpPr txBox="1"/>
          <p:nvPr/>
        </p:nvSpPr>
        <p:spPr>
          <a:xfrm>
            <a:off x="2184436" y="3977349"/>
            <a:ext cx="2346960" cy="259045"/>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414042"/>
                </a:solidFill>
                <a:latin typeface="Meiryo UI" panose="020B0604030504040204" pitchFamily="50" charset="-128"/>
                <a:ea typeface="Meiryo UI" panose="020B0604030504040204" pitchFamily="50" charset="-128"/>
                <a:cs typeface="游ゴシック"/>
              </a:rPr>
              <a:t>利用実績が表示されます</a:t>
            </a:r>
            <a:endParaRPr sz="1600" dirty="0">
              <a:latin typeface="Meiryo UI" panose="020B0604030504040204" pitchFamily="50" charset="-128"/>
              <a:ea typeface="Meiryo UI" panose="020B0604030504040204" pitchFamily="50" charset="-128"/>
              <a:cs typeface="游ゴシック"/>
            </a:endParaRPr>
          </a:p>
        </p:txBody>
      </p:sp>
      <p:grpSp>
        <p:nvGrpSpPr>
          <p:cNvPr id="69" name="object 20">
            <a:extLst>
              <a:ext uri="{FF2B5EF4-FFF2-40B4-BE49-F238E27FC236}">
                <a16:creationId xmlns:a16="http://schemas.microsoft.com/office/drawing/2014/main" id="{C1086AEB-07FC-E89C-ED4E-E1F4789E67E3}"/>
              </a:ext>
            </a:extLst>
          </p:cNvPr>
          <p:cNvGrpSpPr/>
          <p:nvPr/>
        </p:nvGrpSpPr>
        <p:grpSpPr>
          <a:xfrm>
            <a:off x="4470791" y="2588963"/>
            <a:ext cx="2660650" cy="781050"/>
            <a:chOff x="4476305" y="2641328"/>
            <a:chExt cx="2660650" cy="781050"/>
          </a:xfrm>
        </p:grpSpPr>
        <p:sp>
          <p:nvSpPr>
            <p:cNvPr id="70" name="object 21">
              <a:extLst>
                <a:ext uri="{FF2B5EF4-FFF2-40B4-BE49-F238E27FC236}">
                  <a16:creationId xmlns:a16="http://schemas.microsoft.com/office/drawing/2014/main" id="{AC31C9B2-9383-754E-11AF-AD303041457D}"/>
                </a:ext>
              </a:extLst>
            </p:cNvPr>
            <p:cNvSpPr/>
            <p:nvPr/>
          </p:nvSpPr>
          <p:spPr>
            <a:xfrm>
              <a:off x="4489005" y="2654028"/>
              <a:ext cx="2635250" cy="755650"/>
            </a:xfrm>
            <a:custGeom>
              <a:avLst/>
              <a:gdLst/>
              <a:ahLst/>
              <a:cxnLst/>
              <a:rect l="l" t="t" r="r" b="b"/>
              <a:pathLst>
                <a:path w="2635250" h="755650">
                  <a:moveTo>
                    <a:pt x="2635148" y="0"/>
                  </a:moveTo>
                  <a:lnTo>
                    <a:pt x="0" y="0"/>
                  </a:lnTo>
                  <a:lnTo>
                    <a:pt x="0" y="623112"/>
                  </a:lnTo>
                  <a:lnTo>
                    <a:pt x="338658" y="623112"/>
                  </a:lnTo>
                  <a:lnTo>
                    <a:pt x="74041" y="755053"/>
                  </a:lnTo>
                  <a:lnTo>
                    <a:pt x="763587" y="623112"/>
                  </a:lnTo>
                  <a:lnTo>
                    <a:pt x="2635148" y="623112"/>
                  </a:lnTo>
                  <a:lnTo>
                    <a:pt x="2635148" y="0"/>
                  </a:lnTo>
                  <a:close/>
                </a:path>
              </a:pathLst>
            </a:custGeom>
            <a:solidFill>
              <a:srgbClr val="F8A484"/>
            </a:solidFill>
          </p:spPr>
          <p:txBody>
            <a:bodyPr wrap="square" lIns="0" tIns="0" rIns="0" bIns="0" rtlCol="0"/>
            <a:lstStyle/>
            <a:p>
              <a:endParaRPr/>
            </a:p>
          </p:txBody>
        </p:sp>
        <p:sp>
          <p:nvSpPr>
            <p:cNvPr id="71" name="object 22">
              <a:extLst>
                <a:ext uri="{FF2B5EF4-FFF2-40B4-BE49-F238E27FC236}">
                  <a16:creationId xmlns:a16="http://schemas.microsoft.com/office/drawing/2014/main" id="{C1E60676-74A4-52C5-4A2D-533415A57DA4}"/>
                </a:ext>
              </a:extLst>
            </p:cNvPr>
            <p:cNvSpPr/>
            <p:nvPr/>
          </p:nvSpPr>
          <p:spPr>
            <a:xfrm>
              <a:off x="4489005" y="2654028"/>
              <a:ext cx="2635250" cy="755650"/>
            </a:xfrm>
            <a:custGeom>
              <a:avLst/>
              <a:gdLst/>
              <a:ahLst/>
              <a:cxnLst/>
              <a:rect l="l" t="t" r="r" b="b"/>
              <a:pathLst>
                <a:path w="2635250" h="755650">
                  <a:moveTo>
                    <a:pt x="0" y="623112"/>
                  </a:moveTo>
                  <a:lnTo>
                    <a:pt x="338658" y="623112"/>
                  </a:lnTo>
                  <a:lnTo>
                    <a:pt x="74041" y="755053"/>
                  </a:lnTo>
                  <a:lnTo>
                    <a:pt x="763587" y="623112"/>
                  </a:lnTo>
                  <a:lnTo>
                    <a:pt x="2635148" y="623112"/>
                  </a:lnTo>
                  <a:lnTo>
                    <a:pt x="2635148" y="0"/>
                  </a:lnTo>
                  <a:lnTo>
                    <a:pt x="0" y="0"/>
                  </a:lnTo>
                  <a:lnTo>
                    <a:pt x="0" y="623112"/>
                  </a:lnTo>
                  <a:close/>
                </a:path>
              </a:pathLst>
            </a:custGeom>
            <a:ln w="25400">
              <a:solidFill>
                <a:srgbClr val="FFFFFF"/>
              </a:solidFill>
            </a:ln>
          </p:spPr>
          <p:txBody>
            <a:bodyPr wrap="square" lIns="0" tIns="0" rIns="0" bIns="0" rtlCol="0"/>
            <a:lstStyle/>
            <a:p>
              <a:endParaRPr/>
            </a:p>
          </p:txBody>
        </p:sp>
      </p:grpSp>
      <p:sp>
        <p:nvSpPr>
          <p:cNvPr id="72" name="object 23">
            <a:extLst>
              <a:ext uri="{FF2B5EF4-FFF2-40B4-BE49-F238E27FC236}">
                <a16:creationId xmlns:a16="http://schemas.microsoft.com/office/drawing/2014/main" id="{83E286E9-FDB6-421E-794D-AA69D83AC316}"/>
              </a:ext>
            </a:extLst>
          </p:cNvPr>
          <p:cNvSpPr txBox="1"/>
          <p:nvPr/>
        </p:nvSpPr>
        <p:spPr>
          <a:xfrm>
            <a:off x="505879" y="1284108"/>
            <a:ext cx="6553796" cy="1338443"/>
          </a:xfrm>
          <a:prstGeom prst="rect">
            <a:avLst/>
          </a:prstGeom>
        </p:spPr>
        <p:txBody>
          <a:bodyPr vert="horz" wrap="square" lIns="0" tIns="143510" rIns="0" bIns="0" rtlCol="0">
            <a:spAutoFit/>
          </a:bodyPr>
          <a:lstStyle/>
          <a:p>
            <a:pPr marL="12700">
              <a:lnSpc>
                <a:spcPct val="100000"/>
              </a:lnSpc>
              <a:spcBef>
                <a:spcPts val="1130"/>
              </a:spcBef>
            </a:pPr>
            <a:r>
              <a:rPr lang="ja-JP" altLang="en-US" sz="2000" b="1">
                <a:ln w="6350">
                  <a:solidFill>
                    <a:schemeClr val="tx1"/>
                  </a:solidFill>
                </a:ln>
                <a:solidFill>
                  <a:srgbClr val="414042"/>
                </a:solidFill>
                <a:latin typeface="BIZ UDPゴシック" panose="020B0400000000000000" pitchFamily="50" charset="-128"/>
                <a:ea typeface="BIZ UDPゴシック" panose="020B0400000000000000" pitchFamily="50" charset="-128"/>
                <a:cs typeface="游ゴシック"/>
              </a:rPr>
              <a:t>◆</a:t>
            </a:r>
            <a:r>
              <a:rPr sz="2000" b="1">
                <a:ln w="6350">
                  <a:solidFill>
                    <a:schemeClr val="tx1"/>
                  </a:solidFill>
                </a:ln>
                <a:solidFill>
                  <a:srgbClr val="414042"/>
                </a:solidFill>
                <a:latin typeface="BIZ UDPゴシック" panose="020B0400000000000000" pitchFamily="50" charset="-128"/>
                <a:ea typeface="BIZ UDPゴシック" panose="020B0400000000000000" pitchFamily="50" charset="-128"/>
                <a:cs typeface="游ゴシック"/>
              </a:rPr>
              <a:t>利用</a:t>
            </a:r>
            <a:r>
              <a:rPr sz="2000" b="1" dirty="0">
                <a:ln w="6350">
                  <a:solidFill>
                    <a:schemeClr val="tx1"/>
                  </a:solidFill>
                </a:ln>
                <a:solidFill>
                  <a:srgbClr val="414042"/>
                </a:solidFill>
                <a:latin typeface="BIZ UDPゴシック" panose="020B0400000000000000" pitchFamily="50" charset="-128"/>
                <a:ea typeface="BIZ UDPゴシック" panose="020B0400000000000000" pitchFamily="50" charset="-128"/>
                <a:cs typeface="游ゴシック"/>
              </a:rPr>
              <a:t>(お支払い)単位での実績確認方法</a:t>
            </a:r>
            <a:endParaRPr sz="2000" dirty="0">
              <a:ln w="6350">
                <a:solidFill>
                  <a:schemeClr val="tx1"/>
                </a:solidFill>
              </a:ln>
              <a:latin typeface="BIZ UDPゴシック" panose="020B0400000000000000" pitchFamily="50" charset="-128"/>
              <a:ea typeface="BIZ UDPゴシック" panose="020B0400000000000000" pitchFamily="50" charset="-128"/>
              <a:cs typeface="游ゴシック"/>
            </a:endParaRPr>
          </a:p>
          <a:p>
            <a:pPr marL="359410" marR="5080" indent="-11430">
              <a:lnSpc>
                <a:spcPct val="111100"/>
              </a:lnSpc>
              <a:spcBef>
                <a:spcPts val="505"/>
              </a:spcBef>
            </a:pPr>
            <a:r>
              <a:rPr sz="1400" b="1" err="1">
                <a:solidFill>
                  <a:srgbClr val="414042"/>
                </a:solidFill>
                <a:latin typeface="Meiryo UI" panose="020B0604030504040204" pitchFamily="50" charset="-128"/>
                <a:ea typeface="Meiryo UI" panose="020B0604030504040204" pitchFamily="50" charset="-128"/>
                <a:cs typeface="游明朝 Demibold"/>
              </a:rPr>
              <a:t>アクセスした当日の実績が表示されます</a:t>
            </a:r>
            <a:r>
              <a:rPr sz="1400" b="1">
                <a:solidFill>
                  <a:srgbClr val="414042"/>
                </a:solidFill>
                <a:latin typeface="Meiryo UI" panose="020B0604030504040204" pitchFamily="50" charset="-128"/>
                <a:ea typeface="Meiryo UI" panose="020B0604030504040204" pitchFamily="50" charset="-128"/>
                <a:cs typeface="游明朝 Demibold"/>
              </a:rPr>
              <a:t>。</a:t>
            </a:r>
            <a:endParaRPr lang="en-US" sz="1400" b="1">
              <a:solidFill>
                <a:srgbClr val="414042"/>
              </a:solidFill>
              <a:latin typeface="Meiryo UI" panose="020B0604030504040204" pitchFamily="50" charset="-128"/>
              <a:ea typeface="Meiryo UI" panose="020B0604030504040204" pitchFamily="50" charset="-128"/>
              <a:cs typeface="游明朝 Demibold"/>
            </a:endParaRPr>
          </a:p>
          <a:p>
            <a:pPr marL="359410" marR="5080" indent="-11430">
              <a:lnSpc>
                <a:spcPct val="111100"/>
              </a:lnSpc>
              <a:spcBef>
                <a:spcPts val="505"/>
              </a:spcBef>
            </a:pPr>
            <a:r>
              <a:rPr sz="1400" b="1">
                <a:solidFill>
                  <a:srgbClr val="414042"/>
                </a:solidFill>
                <a:latin typeface="Meiryo UI" panose="020B0604030504040204" pitchFamily="50" charset="-128"/>
                <a:ea typeface="Meiryo UI" panose="020B0604030504040204" pitchFamily="50" charset="-128"/>
                <a:cs typeface="游明朝 Demibold"/>
              </a:rPr>
              <a:t>当日以外の実績は利用日を指定することで表示できます。</a:t>
            </a:r>
            <a:endParaRPr lang="en-US" sz="1400" b="1">
              <a:solidFill>
                <a:srgbClr val="414042"/>
              </a:solidFill>
              <a:latin typeface="Meiryo UI" panose="020B0604030504040204" pitchFamily="50" charset="-128"/>
              <a:ea typeface="Meiryo UI" panose="020B0604030504040204" pitchFamily="50" charset="-128"/>
              <a:cs typeface="游明朝 Demibold"/>
            </a:endParaRPr>
          </a:p>
          <a:p>
            <a:pPr marL="359410" marR="5080" indent="-11430">
              <a:lnSpc>
                <a:spcPct val="111100"/>
              </a:lnSpc>
              <a:spcBef>
                <a:spcPts val="505"/>
              </a:spcBef>
            </a:pPr>
            <a:r>
              <a:rPr sz="1400" b="1">
                <a:solidFill>
                  <a:srgbClr val="414042"/>
                </a:solidFill>
                <a:latin typeface="Meiryo UI" panose="020B0604030504040204" pitchFamily="50" charset="-128"/>
                <a:ea typeface="Meiryo UI" panose="020B0604030504040204" pitchFamily="50" charset="-128"/>
                <a:cs typeface="游明朝 Demibold"/>
              </a:rPr>
              <a:t>データは決済後に即時反映されます。</a:t>
            </a:r>
            <a:endParaRPr sz="1600" dirty="0">
              <a:latin typeface="Meiryo UI" panose="020B0604030504040204" pitchFamily="50" charset="-128"/>
              <a:ea typeface="Meiryo UI" panose="020B0604030504040204" pitchFamily="50" charset="-128"/>
              <a:cs typeface="游ゴシック"/>
            </a:endParaRPr>
          </a:p>
        </p:txBody>
      </p:sp>
      <p:sp>
        <p:nvSpPr>
          <p:cNvPr id="73" name="object 24">
            <a:extLst>
              <a:ext uri="{FF2B5EF4-FFF2-40B4-BE49-F238E27FC236}">
                <a16:creationId xmlns:a16="http://schemas.microsoft.com/office/drawing/2014/main" id="{01C2D18B-0AA9-907E-3EB2-861A920121BF}"/>
              </a:ext>
            </a:extLst>
          </p:cNvPr>
          <p:cNvSpPr txBox="1"/>
          <p:nvPr/>
        </p:nvSpPr>
        <p:spPr>
          <a:xfrm>
            <a:off x="505879" y="5949679"/>
            <a:ext cx="6291390" cy="702756"/>
          </a:xfrm>
          <a:prstGeom prst="rect">
            <a:avLst/>
          </a:prstGeom>
          <a:ln w="6350">
            <a:noFill/>
          </a:ln>
        </p:spPr>
        <p:txBody>
          <a:bodyPr vert="horz" wrap="square" lIns="0" tIns="114300" rIns="0" bIns="0" rtlCol="0">
            <a:spAutoFit/>
          </a:bodyPr>
          <a:lstStyle/>
          <a:p>
            <a:pPr marL="12700">
              <a:lnSpc>
                <a:spcPct val="100000"/>
              </a:lnSpc>
              <a:spcBef>
                <a:spcPts val="900"/>
              </a:spcBef>
              <a:buSzPct val="95454"/>
              <a:tabLst>
                <a:tab pos="278765" algn="l"/>
              </a:tabLst>
            </a:pPr>
            <a:r>
              <a:rPr lang="ja-JP" altLang="en-US"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a:t>
            </a:r>
            <a:r>
              <a:rPr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月単位や日単位で集計した利用実績の確認方法</a:t>
            </a:r>
            <a:endParaRPr sz="2000" dirty="0">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endParaRPr>
          </a:p>
          <a:p>
            <a:pPr marL="360045">
              <a:lnSpc>
                <a:spcPct val="100000"/>
              </a:lnSpc>
              <a:spcBef>
                <a:spcPts val="540"/>
              </a:spcBef>
            </a:pPr>
            <a:r>
              <a:rPr sz="1400" b="1">
                <a:solidFill>
                  <a:srgbClr val="414042"/>
                </a:solidFill>
                <a:latin typeface="Meiryo UI" panose="020B0604030504040204" pitchFamily="50" charset="-128"/>
                <a:ea typeface="Meiryo UI" panose="020B0604030504040204" pitchFamily="50" charset="-128"/>
                <a:cs typeface="游明朝 Demibold"/>
              </a:rPr>
              <a:t>画面左側のサブメニューの該当する部分を選択してください</a:t>
            </a:r>
            <a:r>
              <a:rPr sz="1400" b="1" dirty="0">
                <a:solidFill>
                  <a:srgbClr val="414042"/>
                </a:solidFill>
                <a:latin typeface="Meiryo UI" panose="020B0604030504040204" pitchFamily="50" charset="-128"/>
                <a:ea typeface="Meiryo UI" panose="020B0604030504040204" pitchFamily="50" charset="-128"/>
                <a:cs typeface="游明朝 Demibold"/>
              </a:rPr>
              <a:t>。</a:t>
            </a:r>
            <a:endParaRPr sz="1400" dirty="0">
              <a:latin typeface="Meiryo UI" panose="020B0604030504040204" pitchFamily="50" charset="-128"/>
              <a:ea typeface="Meiryo UI" panose="020B0604030504040204" pitchFamily="50" charset="-128"/>
              <a:cs typeface="游明朝 Demibold"/>
            </a:endParaRPr>
          </a:p>
        </p:txBody>
      </p:sp>
      <p:sp>
        <p:nvSpPr>
          <p:cNvPr id="2" name="テキスト ボックス 1">
            <a:extLst>
              <a:ext uri="{FF2B5EF4-FFF2-40B4-BE49-F238E27FC236}">
                <a16:creationId xmlns:a16="http://schemas.microsoft.com/office/drawing/2014/main" id="{D699C494-B367-30B8-401A-7F18096FE371}"/>
              </a:ext>
            </a:extLst>
          </p:cNvPr>
          <p:cNvSpPr txBox="1"/>
          <p:nvPr/>
        </p:nvSpPr>
        <p:spPr>
          <a:xfrm>
            <a:off x="5402022" y="3584763"/>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20" name="object 6">
            <a:extLst>
              <a:ext uri="{FF2B5EF4-FFF2-40B4-BE49-F238E27FC236}">
                <a16:creationId xmlns:a16="http://schemas.microsoft.com/office/drawing/2014/main" id="{B2C39538-8F8A-842B-30F0-130DC3EEF912}"/>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endParaRPr kumimoji="0" lang="ja-JP" altLang="en-US" sz="1800" b="0" i="0" u="none" strike="noStrike" kern="0" cap="none" spc="-8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3" name="object 27">
            <a:extLst>
              <a:ext uri="{FF2B5EF4-FFF2-40B4-BE49-F238E27FC236}">
                <a16:creationId xmlns:a16="http://schemas.microsoft.com/office/drawing/2014/main" id="{C0654937-F7E9-A63D-D6FC-83522D6730F0}"/>
              </a:ext>
            </a:extLst>
          </p:cNvPr>
          <p:cNvSpPr txBox="1">
            <a:spLocks/>
          </p:cNvSpPr>
          <p:nvPr/>
        </p:nvSpPr>
        <p:spPr>
          <a:xfrm>
            <a:off x="2770509" y="551346"/>
            <a:ext cx="4375438" cy="369332"/>
          </a:xfrm>
          <a:prstGeom prst="rect">
            <a:avLst/>
          </a:prstGeom>
        </p:spPr>
        <p:txBody>
          <a:bodyPr vert="horz" wrap="square" lIns="0" tIns="0" rIns="36000" bIns="0" rtlCol="0">
            <a:spAutoFit/>
          </a:bodyPr>
          <a:lstStyle>
            <a:lvl1pPr>
              <a:defRPr>
                <a:latin typeface="+mj-lt"/>
                <a:ea typeface="+mj-ea"/>
                <a:cs typeface="+mj-cs"/>
              </a:defRPr>
            </a:lvl1pPr>
          </a:lstStyle>
          <a:p>
            <a:pPr algn="l"/>
            <a:r>
              <a:rPr lang="ja-JP" altLang="en-US" sz="2000" b="1">
                <a:solidFill>
                  <a:schemeClr val="bg1"/>
                </a:solidFill>
                <a:latin typeface="BIZ UDPゴシック" panose="020B0400000000000000" pitchFamily="50" charset="-128"/>
                <a:ea typeface="BIZ UDPゴシック" panose="020B0400000000000000" pitchFamily="50" charset="-128"/>
              </a:rPr>
              <a:t>利用手順：</a:t>
            </a:r>
            <a:r>
              <a:rPr lang="zh-TW" altLang="en-US" sz="2400" b="1">
                <a:solidFill>
                  <a:schemeClr val="bg1"/>
                </a:solidFill>
                <a:latin typeface="BIZ UDPゴシック" panose="020B0400000000000000" pitchFamily="50" charset="-128"/>
                <a:ea typeface="BIZ UDPゴシック" panose="020B0400000000000000" pitchFamily="50" charset="-128"/>
              </a:rPr>
              <a:t>利用実績確認</a:t>
            </a:r>
            <a:endParaRPr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24" name="object 5">
            <a:extLst>
              <a:ext uri="{FF2B5EF4-FFF2-40B4-BE49-F238E27FC236}">
                <a16:creationId xmlns:a16="http://schemas.microsoft.com/office/drawing/2014/main" id="{2A989FFF-9FED-9439-F7EE-488FC4C5B633}"/>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sp>
        <p:nvSpPr>
          <p:cNvPr id="25" name="object 23">
            <a:extLst>
              <a:ext uri="{FF2B5EF4-FFF2-40B4-BE49-F238E27FC236}">
                <a16:creationId xmlns:a16="http://schemas.microsoft.com/office/drawing/2014/main" id="{6055C2D4-AF31-79E0-1CB2-6F9D673978D6}"/>
              </a:ext>
            </a:extLst>
          </p:cNvPr>
          <p:cNvSpPr txBox="1"/>
          <p:nvPr/>
        </p:nvSpPr>
        <p:spPr>
          <a:xfrm>
            <a:off x="4655416" y="2620926"/>
            <a:ext cx="2311778" cy="565146"/>
          </a:xfrm>
          <a:prstGeom prst="rect">
            <a:avLst/>
          </a:prstGeom>
        </p:spPr>
        <p:txBody>
          <a:bodyPr vert="horz" wrap="none" lIns="36000" tIns="36000" rIns="36000" bIns="36000" rtlCol="0">
            <a:spAutoFit/>
          </a:bodyPr>
          <a:lstStyle/>
          <a:p>
            <a:pPr marR="112395" algn="ctr">
              <a:lnSpc>
                <a:spcPct val="100000"/>
              </a:lnSpc>
            </a:pPr>
            <a:r>
              <a:rPr sz="1600" b="1">
                <a:solidFill>
                  <a:srgbClr val="414042"/>
                </a:solidFill>
                <a:latin typeface="Meiryo UI" panose="020B0604030504040204" pitchFamily="50" charset="-128"/>
                <a:ea typeface="Meiryo UI" panose="020B0604030504040204" pitchFamily="50" charset="-128"/>
                <a:cs typeface="游ゴシック"/>
              </a:rPr>
              <a:t>当日以外を見るときは</a:t>
            </a:r>
            <a:endParaRPr lang="en-US" sz="1600" b="1">
              <a:solidFill>
                <a:srgbClr val="414042"/>
              </a:solidFill>
              <a:latin typeface="Meiryo UI" panose="020B0604030504040204" pitchFamily="50" charset="-128"/>
              <a:ea typeface="Meiryo UI" panose="020B0604030504040204" pitchFamily="50" charset="-128"/>
              <a:cs typeface="游ゴシック"/>
            </a:endParaRPr>
          </a:p>
          <a:p>
            <a:pPr marR="112395" algn="ctr">
              <a:lnSpc>
                <a:spcPct val="100000"/>
              </a:lnSpc>
            </a:pPr>
            <a:r>
              <a:rPr sz="1600" b="1">
                <a:solidFill>
                  <a:srgbClr val="414042"/>
                </a:solidFill>
                <a:latin typeface="Meiryo UI" panose="020B0604030504040204" pitchFamily="50" charset="-128"/>
                <a:ea typeface="Meiryo UI" panose="020B0604030504040204" pitchFamily="50" charset="-128"/>
                <a:cs typeface="游ゴシック"/>
              </a:rPr>
              <a:t>対象期間を指定して検索</a:t>
            </a:r>
            <a:endParaRPr sz="1600" dirty="0">
              <a:latin typeface="Meiryo UI" panose="020B0604030504040204" pitchFamily="50" charset="-128"/>
              <a:ea typeface="Meiryo UI" panose="020B0604030504040204" pitchFamily="50" charset="-128"/>
              <a:cs typeface="游ゴシック"/>
            </a:endParaRPr>
          </a:p>
        </p:txBody>
      </p:sp>
      <p:sp>
        <p:nvSpPr>
          <p:cNvPr id="3" name="スライド番号プレースホルダー 5">
            <a:extLst>
              <a:ext uri="{FF2B5EF4-FFF2-40B4-BE49-F238E27FC236}">
                <a16:creationId xmlns:a16="http://schemas.microsoft.com/office/drawing/2014/main" id="{838C03BB-97E2-C987-63EB-5545787670CE}"/>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13</a:t>
            </a:fld>
            <a:endParaRPr/>
          </a:p>
        </p:txBody>
      </p:sp>
      <p:sp>
        <p:nvSpPr>
          <p:cNvPr id="5" name="object 13">
            <a:extLst>
              <a:ext uri="{FF2B5EF4-FFF2-40B4-BE49-F238E27FC236}">
                <a16:creationId xmlns:a16="http://schemas.microsoft.com/office/drawing/2014/main" id="{56314B01-2678-D37B-6EA3-C27AA4FDA3AF}"/>
              </a:ext>
            </a:extLst>
          </p:cNvPr>
          <p:cNvSpPr/>
          <p:nvPr/>
        </p:nvSpPr>
        <p:spPr>
          <a:xfrm>
            <a:off x="352179" y="495764"/>
            <a:ext cx="2367645" cy="468630"/>
          </a:xfrm>
          <a:custGeom>
            <a:avLst/>
            <a:gdLst/>
            <a:ahLst/>
            <a:cxnLst/>
            <a:rect l="l" t="t" r="r" b="b"/>
            <a:pathLst>
              <a:path w="2402205" h="468630">
                <a:moveTo>
                  <a:pt x="2336749" y="0"/>
                </a:moveTo>
                <a:lnTo>
                  <a:pt x="152400" y="0"/>
                </a:lnTo>
                <a:lnTo>
                  <a:pt x="104226" y="7214"/>
                </a:lnTo>
                <a:lnTo>
                  <a:pt x="62391" y="27305"/>
                </a:lnTo>
                <a:lnTo>
                  <a:pt x="29402" y="57941"/>
                </a:lnTo>
                <a:lnTo>
                  <a:pt x="7768" y="96793"/>
                </a:lnTo>
                <a:lnTo>
                  <a:pt x="0" y="141528"/>
                </a:lnTo>
                <a:lnTo>
                  <a:pt x="0" y="326491"/>
                </a:lnTo>
                <a:lnTo>
                  <a:pt x="7768" y="371221"/>
                </a:lnTo>
                <a:lnTo>
                  <a:pt x="29402" y="410068"/>
                </a:lnTo>
                <a:lnTo>
                  <a:pt x="62391" y="440702"/>
                </a:lnTo>
                <a:lnTo>
                  <a:pt x="104226" y="460792"/>
                </a:lnTo>
                <a:lnTo>
                  <a:pt x="152400" y="468007"/>
                </a:lnTo>
                <a:lnTo>
                  <a:pt x="2336749" y="468007"/>
                </a:lnTo>
                <a:lnTo>
                  <a:pt x="2375676" y="460792"/>
                </a:lnTo>
                <a:lnTo>
                  <a:pt x="2395465" y="440702"/>
                </a:lnTo>
                <a:lnTo>
                  <a:pt x="2402139" y="410068"/>
                </a:lnTo>
                <a:lnTo>
                  <a:pt x="2401726" y="371221"/>
                </a:lnTo>
                <a:lnTo>
                  <a:pt x="2400249" y="326491"/>
                </a:lnTo>
                <a:lnTo>
                  <a:pt x="2400249" y="141528"/>
                </a:lnTo>
                <a:lnTo>
                  <a:pt x="2401726" y="96793"/>
                </a:lnTo>
                <a:lnTo>
                  <a:pt x="2402139" y="57941"/>
                </a:lnTo>
                <a:lnTo>
                  <a:pt x="2395465" y="27305"/>
                </a:lnTo>
                <a:lnTo>
                  <a:pt x="2375676" y="7214"/>
                </a:lnTo>
                <a:lnTo>
                  <a:pt x="2336749" y="0"/>
                </a:lnTo>
                <a:close/>
              </a:path>
            </a:pathLst>
          </a:custGeom>
          <a:solidFill>
            <a:srgbClr val="00B050"/>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600" b="1" i="0" u="none" strike="noStrike" kern="0" cap="none" normalizeH="0" noProof="0">
                <a:ln>
                  <a:noFill/>
                </a:ln>
                <a:solidFill>
                  <a:srgbClr val="FFFFFF"/>
                </a:solidFill>
                <a:effectLst/>
                <a:uLnTx/>
                <a:uFillTx/>
                <a:latin typeface="BIZ UDPゴシック" panose="020B0400000000000000" pitchFamily="50" charset="-128"/>
                <a:ea typeface="BIZ UDPゴシック" panose="020B0400000000000000" pitchFamily="50" charset="-128"/>
                <a:cs typeface="游ゴシック"/>
              </a:rPr>
              <a:t>加盟店管理画面</a:t>
            </a:r>
            <a:endParaRPr kumimoji="0" lang="ja-JP" altLang="en-US" sz="1600" b="0" i="0" u="none" strike="noStrike" kern="0" cap="none" normalizeH="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游ゴシック"/>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F454B3B3-F175-BC70-D789-17865854B51F}"/>
              </a:ext>
            </a:extLst>
          </p:cNvPr>
          <p:cNvPicPr/>
          <p:nvPr/>
        </p:nvPicPr>
        <p:blipFill>
          <a:blip r:embed="rId2" cstate="print"/>
          <a:stretch>
            <a:fillRect/>
          </a:stretch>
        </p:blipFill>
        <p:spPr>
          <a:xfrm>
            <a:off x="0" y="0"/>
            <a:ext cx="7559985" cy="10692003"/>
          </a:xfrm>
          <a:prstGeom prst="rect">
            <a:avLst/>
          </a:prstGeom>
        </p:spPr>
      </p:pic>
      <p:pic>
        <p:nvPicPr>
          <p:cNvPr id="52" name="object 4">
            <a:extLst>
              <a:ext uri="{FF2B5EF4-FFF2-40B4-BE49-F238E27FC236}">
                <a16:creationId xmlns:a16="http://schemas.microsoft.com/office/drawing/2014/main" id="{99059F73-FF4F-3862-DDB6-0E285EB6989E}"/>
              </a:ext>
            </a:extLst>
          </p:cNvPr>
          <p:cNvPicPr/>
          <p:nvPr/>
        </p:nvPicPr>
        <p:blipFill>
          <a:blip r:embed="rId3" cstate="print"/>
          <a:stretch>
            <a:fillRect/>
          </a:stretch>
        </p:blipFill>
        <p:spPr>
          <a:xfrm>
            <a:off x="634614" y="2608021"/>
            <a:ext cx="6696922" cy="6779628"/>
          </a:xfrm>
          <a:prstGeom prst="rect">
            <a:avLst/>
          </a:prstGeom>
        </p:spPr>
      </p:pic>
      <p:sp>
        <p:nvSpPr>
          <p:cNvPr id="58" name="object 10">
            <a:extLst>
              <a:ext uri="{FF2B5EF4-FFF2-40B4-BE49-F238E27FC236}">
                <a16:creationId xmlns:a16="http://schemas.microsoft.com/office/drawing/2014/main" id="{72B6B218-F1B2-0ABC-B053-50F6F3D37387}"/>
              </a:ext>
            </a:extLst>
          </p:cNvPr>
          <p:cNvSpPr/>
          <p:nvPr/>
        </p:nvSpPr>
        <p:spPr>
          <a:xfrm>
            <a:off x="987225" y="4142533"/>
            <a:ext cx="6318250" cy="431800"/>
          </a:xfrm>
          <a:custGeom>
            <a:avLst/>
            <a:gdLst/>
            <a:ahLst/>
            <a:cxnLst/>
            <a:rect l="l" t="t" r="r" b="b"/>
            <a:pathLst>
              <a:path w="6318250" h="431800">
                <a:moveTo>
                  <a:pt x="6318250" y="279400"/>
                </a:moveTo>
                <a:lnTo>
                  <a:pt x="6310160" y="327568"/>
                </a:lnTo>
                <a:lnTo>
                  <a:pt x="6287633" y="369403"/>
                </a:lnTo>
                <a:lnTo>
                  <a:pt x="6253282" y="402394"/>
                </a:lnTo>
                <a:lnTo>
                  <a:pt x="6209721" y="424030"/>
                </a:lnTo>
                <a:lnTo>
                  <a:pt x="6159563" y="431800"/>
                </a:lnTo>
                <a:lnTo>
                  <a:pt x="158686" y="431800"/>
                </a:lnTo>
                <a:lnTo>
                  <a:pt x="108533" y="424030"/>
                </a:lnTo>
                <a:lnTo>
                  <a:pt x="64972" y="402394"/>
                </a:lnTo>
                <a:lnTo>
                  <a:pt x="30620" y="369403"/>
                </a:lnTo>
                <a:lnTo>
                  <a:pt x="8090" y="327568"/>
                </a:lnTo>
                <a:lnTo>
                  <a:pt x="0" y="279400"/>
                </a:lnTo>
                <a:lnTo>
                  <a:pt x="0" y="152400"/>
                </a:lnTo>
                <a:lnTo>
                  <a:pt x="8090" y="104226"/>
                </a:lnTo>
                <a:lnTo>
                  <a:pt x="30620" y="62391"/>
                </a:lnTo>
                <a:lnTo>
                  <a:pt x="64972" y="29402"/>
                </a:lnTo>
                <a:lnTo>
                  <a:pt x="108533" y="7768"/>
                </a:lnTo>
                <a:lnTo>
                  <a:pt x="158686" y="0"/>
                </a:lnTo>
                <a:lnTo>
                  <a:pt x="6159563" y="0"/>
                </a:lnTo>
                <a:lnTo>
                  <a:pt x="6209721" y="7768"/>
                </a:lnTo>
                <a:lnTo>
                  <a:pt x="6253282" y="29402"/>
                </a:lnTo>
                <a:lnTo>
                  <a:pt x="6287633" y="62391"/>
                </a:lnTo>
                <a:lnTo>
                  <a:pt x="6310160" y="104226"/>
                </a:lnTo>
                <a:lnTo>
                  <a:pt x="6318250" y="152400"/>
                </a:lnTo>
                <a:lnTo>
                  <a:pt x="6318250" y="279400"/>
                </a:lnTo>
                <a:close/>
              </a:path>
            </a:pathLst>
          </a:custGeom>
          <a:ln w="51841">
            <a:solidFill>
              <a:srgbClr val="2435DA"/>
            </a:solidFill>
          </a:ln>
        </p:spPr>
        <p:txBody>
          <a:bodyPr wrap="square" lIns="0" tIns="0" rIns="0" bIns="0" rtlCol="0"/>
          <a:lstStyle/>
          <a:p>
            <a:endParaRPr/>
          </a:p>
        </p:txBody>
      </p:sp>
      <p:sp>
        <p:nvSpPr>
          <p:cNvPr id="59" name="object 11">
            <a:extLst>
              <a:ext uri="{FF2B5EF4-FFF2-40B4-BE49-F238E27FC236}">
                <a16:creationId xmlns:a16="http://schemas.microsoft.com/office/drawing/2014/main" id="{21336AC5-9A6C-C224-0A08-86FA8AE1F6DB}"/>
              </a:ext>
            </a:extLst>
          </p:cNvPr>
          <p:cNvSpPr/>
          <p:nvPr/>
        </p:nvSpPr>
        <p:spPr>
          <a:xfrm>
            <a:off x="4284324" y="6764496"/>
            <a:ext cx="523981" cy="354142"/>
          </a:xfrm>
          <a:custGeom>
            <a:avLst/>
            <a:gdLst/>
            <a:ahLst/>
            <a:cxnLst/>
            <a:rect l="l" t="t" r="r" b="b"/>
            <a:pathLst>
              <a:path w="474345" h="315595">
                <a:moveTo>
                  <a:pt x="474141" y="163144"/>
                </a:moveTo>
                <a:lnTo>
                  <a:pt x="466371" y="211312"/>
                </a:lnTo>
                <a:lnTo>
                  <a:pt x="444735" y="253147"/>
                </a:lnTo>
                <a:lnTo>
                  <a:pt x="411744" y="286138"/>
                </a:lnTo>
                <a:lnTo>
                  <a:pt x="369909" y="307774"/>
                </a:lnTo>
                <a:lnTo>
                  <a:pt x="321741" y="315544"/>
                </a:lnTo>
                <a:lnTo>
                  <a:pt x="152399" y="315544"/>
                </a:lnTo>
                <a:lnTo>
                  <a:pt x="104231" y="307774"/>
                </a:lnTo>
                <a:lnTo>
                  <a:pt x="62396" y="286138"/>
                </a:lnTo>
                <a:lnTo>
                  <a:pt x="29405" y="253147"/>
                </a:lnTo>
                <a:lnTo>
                  <a:pt x="7769" y="211312"/>
                </a:lnTo>
                <a:lnTo>
                  <a:pt x="0" y="163144"/>
                </a:lnTo>
                <a:lnTo>
                  <a:pt x="0" y="152400"/>
                </a:lnTo>
                <a:lnTo>
                  <a:pt x="7769" y="104231"/>
                </a:lnTo>
                <a:lnTo>
                  <a:pt x="29405" y="62396"/>
                </a:lnTo>
                <a:lnTo>
                  <a:pt x="62396" y="29405"/>
                </a:lnTo>
                <a:lnTo>
                  <a:pt x="104231" y="7769"/>
                </a:lnTo>
                <a:lnTo>
                  <a:pt x="152399" y="0"/>
                </a:lnTo>
                <a:lnTo>
                  <a:pt x="321741" y="0"/>
                </a:lnTo>
                <a:lnTo>
                  <a:pt x="369909" y="7769"/>
                </a:lnTo>
                <a:lnTo>
                  <a:pt x="411744" y="29405"/>
                </a:lnTo>
                <a:lnTo>
                  <a:pt x="444735" y="62396"/>
                </a:lnTo>
                <a:lnTo>
                  <a:pt x="466371" y="104231"/>
                </a:lnTo>
                <a:lnTo>
                  <a:pt x="474141" y="152400"/>
                </a:lnTo>
                <a:lnTo>
                  <a:pt x="474141" y="163144"/>
                </a:lnTo>
                <a:close/>
              </a:path>
            </a:pathLst>
          </a:custGeom>
          <a:ln w="50800">
            <a:solidFill>
              <a:srgbClr val="2435DA"/>
            </a:solidFill>
          </a:ln>
        </p:spPr>
        <p:txBody>
          <a:bodyPr wrap="square" lIns="0" tIns="0" rIns="0" bIns="0" rtlCol="0"/>
          <a:lstStyle/>
          <a:p>
            <a:endParaRPr/>
          </a:p>
        </p:txBody>
      </p:sp>
      <p:sp>
        <p:nvSpPr>
          <p:cNvPr id="60" name="object 12">
            <a:extLst>
              <a:ext uri="{FF2B5EF4-FFF2-40B4-BE49-F238E27FC236}">
                <a16:creationId xmlns:a16="http://schemas.microsoft.com/office/drawing/2014/main" id="{C12D5B84-F02B-A28B-3B89-93AF781C6530}"/>
              </a:ext>
            </a:extLst>
          </p:cNvPr>
          <p:cNvSpPr/>
          <p:nvPr/>
        </p:nvSpPr>
        <p:spPr>
          <a:xfrm>
            <a:off x="1833946" y="7509001"/>
            <a:ext cx="742950" cy="334010"/>
          </a:xfrm>
          <a:custGeom>
            <a:avLst/>
            <a:gdLst/>
            <a:ahLst/>
            <a:cxnLst/>
            <a:rect l="l" t="t" r="r" b="b"/>
            <a:pathLst>
              <a:path w="742950" h="334009">
                <a:moveTo>
                  <a:pt x="742924" y="0"/>
                </a:moveTo>
                <a:lnTo>
                  <a:pt x="0" y="0"/>
                </a:lnTo>
                <a:lnTo>
                  <a:pt x="371462" y="333895"/>
                </a:lnTo>
                <a:lnTo>
                  <a:pt x="742924" y="0"/>
                </a:lnTo>
                <a:close/>
              </a:path>
            </a:pathLst>
          </a:custGeom>
          <a:solidFill>
            <a:srgbClr val="00B0F0"/>
          </a:solidFill>
        </p:spPr>
        <p:txBody>
          <a:bodyPr wrap="square" lIns="0" tIns="0" rIns="0" bIns="0" rtlCol="0"/>
          <a:lstStyle/>
          <a:p>
            <a:endParaRPr/>
          </a:p>
        </p:txBody>
      </p:sp>
      <p:pic>
        <p:nvPicPr>
          <p:cNvPr id="61" name="object 13">
            <a:extLst>
              <a:ext uri="{FF2B5EF4-FFF2-40B4-BE49-F238E27FC236}">
                <a16:creationId xmlns:a16="http://schemas.microsoft.com/office/drawing/2014/main" id="{9F9254CB-38C0-CAD4-86C8-7C6D3E98D3B7}"/>
              </a:ext>
            </a:extLst>
          </p:cNvPr>
          <p:cNvPicPr/>
          <p:nvPr/>
        </p:nvPicPr>
        <p:blipFill>
          <a:blip r:embed="rId4" cstate="print"/>
          <a:stretch>
            <a:fillRect/>
          </a:stretch>
        </p:blipFill>
        <p:spPr>
          <a:xfrm>
            <a:off x="5717676" y="7661065"/>
            <a:ext cx="1589913" cy="2261191"/>
          </a:xfrm>
          <a:prstGeom prst="rect">
            <a:avLst/>
          </a:prstGeom>
        </p:spPr>
      </p:pic>
      <p:sp>
        <p:nvSpPr>
          <p:cNvPr id="62" name="object 14">
            <a:extLst>
              <a:ext uri="{FF2B5EF4-FFF2-40B4-BE49-F238E27FC236}">
                <a16:creationId xmlns:a16="http://schemas.microsoft.com/office/drawing/2014/main" id="{E00C94D7-D395-BE04-7930-A1E933258749}"/>
              </a:ext>
            </a:extLst>
          </p:cNvPr>
          <p:cNvSpPr/>
          <p:nvPr/>
        </p:nvSpPr>
        <p:spPr>
          <a:xfrm>
            <a:off x="4021184" y="2772218"/>
            <a:ext cx="3220085" cy="1268730"/>
          </a:xfrm>
          <a:custGeom>
            <a:avLst/>
            <a:gdLst/>
            <a:ahLst/>
            <a:cxnLst/>
            <a:rect l="l" t="t" r="r" b="b"/>
            <a:pathLst>
              <a:path w="3220084" h="1268729">
                <a:moveTo>
                  <a:pt x="3219602" y="0"/>
                </a:moveTo>
                <a:lnTo>
                  <a:pt x="0" y="0"/>
                </a:lnTo>
                <a:lnTo>
                  <a:pt x="0" y="805827"/>
                </a:lnTo>
                <a:lnTo>
                  <a:pt x="2041093" y="805827"/>
                </a:lnTo>
                <a:lnTo>
                  <a:pt x="2147646" y="1268717"/>
                </a:lnTo>
                <a:lnTo>
                  <a:pt x="2396705" y="805827"/>
                </a:lnTo>
                <a:lnTo>
                  <a:pt x="3219602" y="805827"/>
                </a:lnTo>
                <a:lnTo>
                  <a:pt x="3219602" y="0"/>
                </a:lnTo>
                <a:close/>
              </a:path>
            </a:pathLst>
          </a:custGeom>
          <a:solidFill>
            <a:srgbClr val="F8A484"/>
          </a:solidFill>
        </p:spPr>
        <p:txBody>
          <a:bodyPr wrap="square" lIns="0" tIns="0" rIns="0" bIns="0" rtlCol="0"/>
          <a:lstStyle/>
          <a:p>
            <a:endParaRPr/>
          </a:p>
        </p:txBody>
      </p:sp>
      <p:sp>
        <p:nvSpPr>
          <p:cNvPr id="63" name="object 15">
            <a:extLst>
              <a:ext uri="{FF2B5EF4-FFF2-40B4-BE49-F238E27FC236}">
                <a16:creationId xmlns:a16="http://schemas.microsoft.com/office/drawing/2014/main" id="{C66B65E5-52AC-13BF-A937-57A03FFE7A13}"/>
              </a:ext>
            </a:extLst>
          </p:cNvPr>
          <p:cNvSpPr/>
          <p:nvPr/>
        </p:nvSpPr>
        <p:spPr>
          <a:xfrm>
            <a:off x="4021184" y="2772218"/>
            <a:ext cx="3220085" cy="1268730"/>
          </a:xfrm>
          <a:custGeom>
            <a:avLst/>
            <a:gdLst/>
            <a:ahLst/>
            <a:cxnLst/>
            <a:rect l="l" t="t" r="r" b="b"/>
            <a:pathLst>
              <a:path w="3220084" h="1268729">
                <a:moveTo>
                  <a:pt x="3219602" y="805827"/>
                </a:moveTo>
                <a:lnTo>
                  <a:pt x="2396705" y="805827"/>
                </a:lnTo>
                <a:lnTo>
                  <a:pt x="2147646" y="1268717"/>
                </a:lnTo>
                <a:lnTo>
                  <a:pt x="2041093" y="805827"/>
                </a:lnTo>
                <a:lnTo>
                  <a:pt x="0" y="805827"/>
                </a:lnTo>
                <a:lnTo>
                  <a:pt x="0" y="0"/>
                </a:lnTo>
                <a:lnTo>
                  <a:pt x="3219602" y="0"/>
                </a:lnTo>
                <a:lnTo>
                  <a:pt x="3219602" y="805827"/>
                </a:lnTo>
                <a:close/>
              </a:path>
            </a:pathLst>
          </a:custGeom>
          <a:ln w="25400">
            <a:solidFill>
              <a:srgbClr val="FFFFFF"/>
            </a:solidFill>
          </a:ln>
        </p:spPr>
        <p:txBody>
          <a:bodyPr wrap="square" lIns="0" tIns="0" rIns="0" bIns="0" rtlCol="0"/>
          <a:lstStyle/>
          <a:p>
            <a:endParaRPr/>
          </a:p>
        </p:txBody>
      </p:sp>
      <p:sp>
        <p:nvSpPr>
          <p:cNvPr id="64" name="object 16">
            <a:extLst>
              <a:ext uri="{FF2B5EF4-FFF2-40B4-BE49-F238E27FC236}">
                <a16:creationId xmlns:a16="http://schemas.microsoft.com/office/drawing/2014/main" id="{6639F532-C8EB-4182-42A9-03027C007BA2}"/>
              </a:ext>
            </a:extLst>
          </p:cNvPr>
          <p:cNvSpPr txBox="1"/>
          <p:nvPr/>
        </p:nvSpPr>
        <p:spPr>
          <a:xfrm>
            <a:off x="420204" y="1197928"/>
            <a:ext cx="6712636" cy="844077"/>
          </a:xfrm>
          <a:prstGeom prst="rect">
            <a:avLst/>
          </a:prstGeom>
        </p:spPr>
        <p:txBody>
          <a:bodyPr vert="horz" wrap="square" lIns="0" tIns="12700" rIns="0" bIns="0" rtlCol="0">
            <a:spAutoFit/>
          </a:bodyPr>
          <a:lstStyle/>
          <a:p>
            <a:pPr marL="12700" marR="5080">
              <a:lnSpc>
                <a:spcPct val="111100"/>
              </a:lnSpc>
              <a:spcBef>
                <a:spcPts val="100"/>
              </a:spcBef>
            </a:pPr>
            <a:r>
              <a:rPr sz="1600" b="1">
                <a:solidFill>
                  <a:srgbClr val="414042"/>
                </a:solidFill>
                <a:latin typeface="BIZ UDPゴシック" panose="020B0400000000000000" pitchFamily="50" charset="-128"/>
                <a:ea typeface="BIZ UDPゴシック" panose="020B0400000000000000" pitchFamily="50" charset="-128"/>
                <a:cs typeface="游明朝 Demibold"/>
              </a:rPr>
              <a:t>万が一お客様が支払いを誤ってしまった場合には、</a:t>
            </a:r>
            <a:endParaRPr lang="en-US" sz="1600" b="1">
              <a:solidFill>
                <a:srgbClr val="414042"/>
              </a:solidFill>
              <a:latin typeface="BIZ UDPゴシック" panose="020B0400000000000000" pitchFamily="50" charset="-128"/>
              <a:ea typeface="BIZ UDPゴシック" panose="020B0400000000000000" pitchFamily="50" charset="-128"/>
              <a:cs typeface="游明朝 Demibold"/>
            </a:endParaRPr>
          </a:p>
          <a:p>
            <a:pPr marL="12700" marR="5080">
              <a:lnSpc>
                <a:spcPct val="111100"/>
              </a:lnSpc>
              <a:spcBef>
                <a:spcPts val="100"/>
              </a:spcBef>
            </a:pPr>
            <a:r>
              <a:rPr sz="1600" b="1">
                <a:solidFill>
                  <a:srgbClr val="414042"/>
                </a:solidFill>
                <a:latin typeface="BIZ UDPゴシック" panose="020B0400000000000000" pitchFamily="50" charset="-128"/>
                <a:ea typeface="BIZ UDPゴシック" panose="020B0400000000000000" pitchFamily="50" charset="-128"/>
                <a:cs typeface="游明朝 Demibold"/>
              </a:rPr>
              <a:t>管理画面から支払いの取り消しが可能です</a:t>
            </a:r>
            <a:r>
              <a:rPr lang="ja-JP" altLang="en-US" sz="1600" b="1">
                <a:solidFill>
                  <a:srgbClr val="414042"/>
                </a:solidFill>
                <a:latin typeface="BIZ UDPゴシック" panose="020B0400000000000000" pitchFamily="50" charset="-128"/>
                <a:ea typeface="BIZ UDPゴシック" panose="020B0400000000000000" pitchFamily="50" charset="-128"/>
                <a:cs typeface="游明朝 Demibold"/>
              </a:rPr>
              <a:t>。</a:t>
            </a:r>
            <a:r>
              <a:rPr sz="1600" b="1">
                <a:solidFill>
                  <a:srgbClr val="C00000"/>
                </a:solidFill>
                <a:latin typeface="BIZ UDPゴシック" panose="020B0400000000000000" pitchFamily="50" charset="-128"/>
                <a:ea typeface="BIZ UDPゴシック" panose="020B0400000000000000" pitchFamily="50" charset="-128"/>
                <a:cs typeface="游明朝 Demibold"/>
              </a:rPr>
              <a:t>※</a:t>
            </a:r>
            <a:r>
              <a:rPr sz="1600" b="1" dirty="0">
                <a:solidFill>
                  <a:srgbClr val="C00000"/>
                </a:solidFill>
                <a:latin typeface="BIZ UDPゴシック" panose="020B0400000000000000" pitchFamily="50" charset="-128"/>
                <a:ea typeface="BIZ UDPゴシック" panose="020B0400000000000000" pitchFamily="50" charset="-128"/>
                <a:cs typeface="游明朝 Demibold"/>
              </a:rPr>
              <a:t>決済完了から</a:t>
            </a:r>
            <a:r>
              <a:rPr sz="1600" b="1">
                <a:solidFill>
                  <a:srgbClr val="C00000"/>
                </a:solidFill>
                <a:latin typeface="BIZ UDPゴシック" panose="020B0400000000000000" pitchFamily="50" charset="-128"/>
                <a:ea typeface="BIZ UDPゴシック" panose="020B0400000000000000" pitchFamily="50" charset="-128"/>
                <a:cs typeface="游明朝 Demibold"/>
              </a:rPr>
              <a:t>24時間以内</a:t>
            </a:r>
            <a:endParaRPr sz="1600" dirty="0">
              <a:solidFill>
                <a:srgbClr val="C00000"/>
              </a:solidFill>
              <a:latin typeface="BIZ UDPゴシック" panose="020B0400000000000000" pitchFamily="50" charset="-128"/>
              <a:ea typeface="BIZ UDPゴシック" panose="020B0400000000000000" pitchFamily="50" charset="-128"/>
              <a:cs typeface="游明朝 Demibold"/>
            </a:endParaRPr>
          </a:p>
          <a:p>
            <a:pPr marL="12700">
              <a:lnSpc>
                <a:spcPct val="100000"/>
              </a:lnSpc>
              <a:spcBef>
                <a:spcPts val="200"/>
              </a:spcBef>
            </a:pPr>
            <a:r>
              <a:rPr sz="1600" b="1" dirty="0">
                <a:solidFill>
                  <a:srgbClr val="414042"/>
                </a:solidFill>
                <a:latin typeface="BIZ UDPゴシック" panose="020B0400000000000000" pitchFamily="50" charset="-128"/>
                <a:ea typeface="BIZ UDPゴシック" panose="020B0400000000000000" pitchFamily="50" charset="-128"/>
                <a:cs typeface="游明朝 Demibold"/>
              </a:rPr>
              <a:t>対象の利用実績を確認の上、</a:t>
            </a:r>
            <a:r>
              <a:rPr sz="1600" b="1">
                <a:solidFill>
                  <a:srgbClr val="414042"/>
                </a:solidFill>
                <a:latin typeface="BIZ UDPゴシック" panose="020B0400000000000000" pitchFamily="50" charset="-128"/>
                <a:ea typeface="BIZ UDPゴシック" panose="020B0400000000000000" pitchFamily="50" charset="-128"/>
                <a:cs typeface="游明朝 Demibold"/>
              </a:rPr>
              <a:t>取り消しを実施してください。</a:t>
            </a:r>
            <a:endParaRPr dirty="0">
              <a:latin typeface="BIZ UDPゴシック" panose="020B0400000000000000" pitchFamily="50" charset="-128"/>
              <a:ea typeface="BIZ UDPゴシック" panose="020B0400000000000000" pitchFamily="50" charset="-128"/>
              <a:cs typeface="游ゴシック"/>
            </a:endParaRPr>
          </a:p>
        </p:txBody>
      </p:sp>
      <p:grpSp>
        <p:nvGrpSpPr>
          <p:cNvPr id="65" name="object 17">
            <a:extLst>
              <a:ext uri="{FF2B5EF4-FFF2-40B4-BE49-F238E27FC236}">
                <a16:creationId xmlns:a16="http://schemas.microsoft.com/office/drawing/2014/main" id="{F844CBD3-B322-F407-EF0A-E4E3AB415518}"/>
              </a:ext>
            </a:extLst>
          </p:cNvPr>
          <p:cNvGrpSpPr/>
          <p:nvPr/>
        </p:nvGrpSpPr>
        <p:grpSpPr>
          <a:xfrm>
            <a:off x="3217063" y="5661338"/>
            <a:ext cx="3143885" cy="1270635"/>
            <a:chOff x="3217063" y="5661338"/>
            <a:chExt cx="3143885" cy="1270635"/>
          </a:xfrm>
        </p:grpSpPr>
        <p:sp>
          <p:nvSpPr>
            <p:cNvPr id="66" name="object 18">
              <a:extLst>
                <a:ext uri="{FF2B5EF4-FFF2-40B4-BE49-F238E27FC236}">
                  <a16:creationId xmlns:a16="http://schemas.microsoft.com/office/drawing/2014/main" id="{00DE31B0-5C0A-2FCE-D43D-EF9C07F31713}"/>
                </a:ext>
              </a:extLst>
            </p:cNvPr>
            <p:cNvSpPr/>
            <p:nvPr/>
          </p:nvSpPr>
          <p:spPr>
            <a:xfrm>
              <a:off x="3229763" y="5674038"/>
              <a:ext cx="3118485" cy="1245235"/>
            </a:xfrm>
            <a:custGeom>
              <a:avLst/>
              <a:gdLst/>
              <a:ahLst/>
              <a:cxnLst/>
              <a:rect l="l" t="t" r="r" b="b"/>
              <a:pathLst>
                <a:path w="3118485" h="1245234">
                  <a:moveTo>
                    <a:pt x="3118002" y="0"/>
                  </a:moveTo>
                  <a:lnTo>
                    <a:pt x="0" y="0"/>
                  </a:lnTo>
                  <a:lnTo>
                    <a:pt x="0" y="755027"/>
                  </a:lnTo>
                  <a:lnTo>
                    <a:pt x="1990280" y="755027"/>
                  </a:lnTo>
                  <a:lnTo>
                    <a:pt x="1559001" y="1245146"/>
                  </a:lnTo>
                  <a:lnTo>
                    <a:pt x="2345893" y="755027"/>
                  </a:lnTo>
                  <a:lnTo>
                    <a:pt x="3118002" y="755027"/>
                  </a:lnTo>
                  <a:lnTo>
                    <a:pt x="3118002" y="0"/>
                  </a:lnTo>
                  <a:close/>
                </a:path>
              </a:pathLst>
            </a:custGeom>
            <a:solidFill>
              <a:srgbClr val="F8A484"/>
            </a:solidFill>
          </p:spPr>
          <p:txBody>
            <a:bodyPr wrap="square" lIns="0" tIns="0" rIns="0" bIns="0" rtlCol="0"/>
            <a:lstStyle/>
            <a:p>
              <a:endParaRPr/>
            </a:p>
          </p:txBody>
        </p:sp>
        <p:sp>
          <p:nvSpPr>
            <p:cNvPr id="67" name="object 19">
              <a:extLst>
                <a:ext uri="{FF2B5EF4-FFF2-40B4-BE49-F238E27FC236}">
                  <a16:creationId xmlns:a16="http://schemas.microsoft.com/office/drawing/2014/main" id="{9A27C4D8-4B11-54A0-77E0-F4CEDA9455B7}"/>
                </a:ext>
              </a:extLst>
            </p:cNvPr>
            <p:cNvSpPr/>
            <p:nvPr/>
          </p:nvSpPr>
          <p:spPr>
            <a:xfrm>
              <a:off x="3229763" y="5674038"/>
              <a:ext cx="3118485" cy="1245235"/>
            </a:xfrm>
            <a:custGeom>
              <a:avLst/>
              <a:gdLst/>
              <a:ahLst/>
              <a:cxnLst/>
              <a:rect l="l" t="t" r="r" b="b"/>
              <a:pathLst>
                <a:path w="3118485" h="1245234">
                  <a:moveTo>
                    <a:pt x="3118002" y="755027"/>
                  </a:moveTo>
                  <a:lnTo>
                    <a:pt x="2345893" y="755027"/>
                  </a:lnTo>
                  <a:lnTo>
                    <a:pt x="1559001" y="1245146"/>
                  </a:lnTo>
                  <a:lnTo>
                    <a:pt x="1990280" y="755027"/>
                  </a:lnTo>
                  <a:lnTo>
                    <a:pt x="0" y="755027"/>
                  </a:lnTo>
                  <a:lnTo>
                    <a:pt x="0" y="0"/>
                  </a:lnTo>
                  <a:lnTo>
                    <a:pt x="3118002" y="0"/>
                  </a:lnTo>
                  <a:lnTo>
                    <a:pt x="3118002" y="755027"/>
                  </a:lnTo>
                  <a:close/>
                </a:path>
              </a:pathLst>
            </a:custGeom>
            <a:ln w="25399">
              <a:solidFill>
                <a:srgbClr val="FFFFFF"/>
              </a:solidFill>
            </a:ln>
          </p:spPr>
          <p:txBody>
            <a:bodyPr wrap="square" lIns="0" tIns="0" rIns="0" bIns="0" rtlCol="0"/>
            <a:lstStyle/>
            <a:p>
              <a:endParaRPr/>
            </a:p>
          </p:txBody>
        </p:sp>
      </p:grpSp>
      <p:sp>
        <p:nvSpPr>
          <p:cNvPr id="68" name="object 20">
            <a:extLst>
              <a:ext uri="{FF2B5EF4-FFF2-40B4-BE49-F238E27FC236}">
                <a16:creationId xmlns:a16="http://schemas.microsoft.com/office/drawing/2014/main" id="{DFE2CCB8-55EF-31DE-BC04-51C3029685F1}"/>
              </a:ext>
            </a:extLst>
          </p:cNvPr>
          <p:cNvSpPr txBox="1"/>
          <p:nvPr/>
        </p:nvSpPr>
        <p:spPr>
          <a:xfrm>
            <a:off x="3350527" y="5766201"/>
            <a:ext cx="2857426" cy="518091"/>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414042"/>
                </a:solidFill>
                <a:latin typeface="Meiryo UI" panose="020B0604030504040204" pitchFamily="50" charset="-128"/>
                <a:ea typeface="Meiryo UI" panose="020B0604030504040204" pitchFamily="50" charset="-128"/>
                <a:cs typeface="游ゴシック"/>
              </a:rPr>
              <a:t>取り消し理由を記入（任意）し、</a:t>
            </a:r>
            <a:endParaRPr sz="1600">
              <a:latin typeface="Meiryo UI" panose="020B0604030504040204" pitchFamily="50" charset="-128"/>
              <a:ea typeface="Meiryo UI" panose="020B0604030504040204" pitchFamily="50" charset="-128"/>
              <a:cs typeface="游ゴシック"/>
            </a:endParaRPr>
          </a:p>
          <a:p>
            <a:pPr marL="147955">
              <a:lnSpc>
                <a:spcPct val="100000"/>
              </a:lnSpc>
              <a:spcBef>
                <a:spcPts val="60"/>
              </a:spcBef>
            </a:pPr>
            <a:r>
              <a:rPr sz="1600" b="1" dirty="0">
                <a:solidFill>
                  <a:srgbClr val="414042"/>
                </a:solidFill>
                <a:latin typeface="Meiryo UI" panose="020B0604030504040204" pitchFamily="50" charset="-128"/>
                <a:ea typeface="Meiryo UI" panose="020B0604030504040204" pitchFamily="50" charset="-128"/>
                <a:cs typeface="游ゴシック"/>
              </a:rPr>
              <a:t>【はい】で取り消しを確定</a:t>
            </a:r>
            <a:endParaRPr sz="1600">
              <a:latin typeface="Meiryo UI" panose="020B0604030504040204" pitchFamily="50" charset="-128"/>
              <a:ea typeface="Meiryo UI" panose="020B0604030504040204" pitchFamily="50" charset="-128"/>
              <a:cs typeface="游ゴシック"/>
            </a:endParaRPr>
          </a:p>
        </p:txBody>
      </p:sp>
      <p:grpSp>
        <p:nvGrpSpPr>
          <p:cNvPr id="69" name="object 21">
            <a:extLst>
              <a:ext uri="{FF2B5EF4-FFF2-40B4-BE49-F238E27FC236}">
                <a16:creationId xmlns:a16="http://schemas.microsoft.com/office/drawing/2014/main" id="{E45E4C45-9783-6D0E-73E0-4D1BD634A224}"/>
              </a:ext>
            </a:extLst>
          </p:cNvPr>
          <p:cNvGrpSpPr/>
          <p:nvPr/>
        </p:nvGrpSpPr>
        <p:grpSpPr>
          <a:xfrm>
            <a:off x="3930732" y="7849128"/>
            <a:ext cx="2055252" cy="1702718"/>
            <a:chOff x="4008485" y="7849128"/>
            <a:chExt cx="1805305" cy="1836420"/>
          </a:xfrm>
        </p:grpSpPr>
        <p:sp>
          <p:nvSpPr>
            <p:cNvPr id="70" name="object 22">
              <a:extLst>
                <a:ext uri="{FF2B5EF4-FFF2-40B4-BE49-F238E27FC236}">
                  <a16:creationId xmlns:a16="http://schemas.microsoft.com/office/drawing/2014/main" id="{3D8751B1-B031-D9CD-38D5-203ADD319121}"/>
                </a:ext>
              </a:extLst>
            </p:cNvPr>
            <p:cNvSpPr/>
            <p:nvPr/>
          </p:nvSpPr>
          <p:spPr>
            <a:xfrm>
              <a:off x="4021185" y="7861828"/>
              <a:ext cx="1779905" cy="1811020"/>
            </a:xfrm>
            <a:custGeom>
              <a:avLst/>
              <a:gdLst/>
              <a:ahLst/>
              <a:cxnLst/>
              <a:rect l="l" t="t" r="r" b="b"/>
              <a:pathLst>
                <a:path w="1779904" h="1811020">
                  <a:moveTo>
                    <a:pt x="1333500" y="0"/>
                  </a:moveTo>
                  <a:lnTo>
                    <a:pt x="152400" y="0"/>
                  </a:lnTo>
                  <a:lnTo>
                    <a:pt x="104231" y="7769"/>
                  </a:lnTo>
                  <a:lnTo>
                    <a:pt x="62396" y="29405"/>
                  </a:lnTo>
                  <a:lnTo>
                    <a:pt x="29405" y="62396"/>
                  </a:lnTo>
                  <a:lnTo>
                    <a:pt x="7769" y="104231"/>
                  </a:lnTo>
                  <a:lnTo>
                    <a:pt x="0" y="152400"/>
                  </a:lnTo>
                  <a:lnTo>
                    <a:pt x="0" y="1658124"/>
                  </a:lnTo>
                  <a:lnTo>
                    <a:pt x="7769" y="1706292"/>
                  </a:lnTo>
                  <a:lnTo>
                    <a:pt x="29405" y="1748127"/>
                  </a:lnTo>
                  <a:lnTo>
                    <a:pt x="62396" y="1781118"/>
                  </a:lnTo>
                  <a:lnTo>
                    <a:pt x="104231" y="1802754"/>
                  </a:lnTo>
                  <a:lnTo>
                    <a:pt x="152400" y="1810524"/>
                  </a:lnTo>
                  <a:lnTo>
                    <a:pt x="1333500" y="1810524"/>
                  </a:lnTo>
                  <a:lnTo>
                    <a:pt x="1381668" y="1802754"/>
                  </a:lnTo>
                  <a:lnTo>
                    <a:pt x="1423503" y="1781118"/>
                  </a:lnTo>
                  <a:lnTo>
                    <a:pt x="1456494" y="1748127"/>
                  </a:lnTo>
                  <a:lnTo>
                    <a:pt x="1478130" y="1706292"/>
                  </a:lnTo>
                  <a:lnTo>
                    <a:pt x="1485900" y="1658124"/>
                  </a:lnTo>
                  <a:lnTo>
                    <a:pt x="1485900" y="794524"/>
                  </a:lnTo>
                  <a:lnTo>
                    <a:pt x="1779333" y="667524"/>
                  </a:lnTo>
                  <a:lnTo>
                    <a:pt x="1485900" y="375424"/>
                  </a:lnTo>
                  <a:lnTo>
                    <a:pt x="1485900" y="152400"/>
                  </a:lnTo>
                  <a:lnTo>
                    <a:pt x="1478130" y="104231"/>
                  </a:lnTo>
                  <a:lnTo>
                    <a:pt x="1456494" y="62396"/>
                  </a:lnTo>
                  <a:lnTo>
                    <a:pt x="1423503" y="29405"/>
                  </a:lnTo>
                  <a:lnTo>
                    <a:pt x="1381668" y="7769"/>
                  </a:lnTo>
                  <a:lnTo>
                    <a:pt x="1333500" y="0"/>
                  </a:lnTo>
                  <a:close/>
                </a:path>
              </a:pathLst>
            </a:custGeom>
            <a:solidFill>
              <a:srgbClr val="F8A484"/>
            </a:solidFill>
          </p:spPr>
          <p:txBody>
            <a:bodyPr wrap="square" lIns="0" tIns="0" rIns="0" bIns="0" rtlCol="0"/>
            <a:lstStyle/>
            <a:p>
              <a:endParaRPr/>
            </a:p>
          </p:txBody>
        </p:sp>
        <p:sp>
          <p:nvSpPr>
            <p:cNvPr id="71" name="object 23">
              <a:extLst>
                <a:ext uri="{FF2B5EF4-FFF2-40B4-BE49-F238E27FC236}">
                  <a16:creationId xmlns:a16="http://schemas.microsoft.com/office/drawing/2014/main" id="{BC666066-03B3-4C75-4392-A21F63A645CD}"/>
                </a:ext>
              </a:extLst>
            </p:cNvPr>
            <p:cNvSpPr/>
            <p:nvPr/>
          </p:nvSpPr>
          <p:spPr>
            <a:xfrm>
              <a:off x="4021185" y="7861828"/>
              <a:ext cx="1779905" cy="1811020"/>
            </a:xfrm>
            <a:custGeom>
              <a:avLst/>
              <a:gdLst/>
              <a:ahLst/>
              <a:cxnLst/>
              <a:rect l="l" t="t" r="r" b="b"/>
              <a:pathLst>
                <a:path w="1779904" h="1811020">
                  <a:moveTo>
                    <a:pt x="1485900" y="1658124"/>
                  </a:moveTo>
                  <a:lnTo>
                    <a:pt x="1478130" y="1706292"/>
                  </a:lnTo>
                  <a:lnTo>
                    <a:pt x="1456494" y="1748127"/>
                  </a:lnTo>
                  <a:lnTo>
                    <a:pt x="1423503" y="1781118"/>
                  </a:lnTo>
                  <a:lnTo>
                    <a:pt x="1381668" y="1802754"/>
                  </a:lnTo>
                  <a:lnTo>
                    <a:pt x="1333500" y="1810524"/>
                  </a:lnTo>
                  <a:lnTo>
                    <a:pt x="152400" y="1810524"/>
                  </a:lnTo>
                  <a:lnTo>
                    <a:pt x="104231" y="1802754"/>
                  </a:lnTo>
                  <a:lnTo>
                    <a:pt x="62396" y="1781118"/>
                  </a:lnTo>
                  <a:lnTo>
                    <a:pt x="29405" y="1748127"/>
                  </a:lnTo>
                  <a:lnTo>
                    <a:pt x="7769" y="1706292"/>
                  </a:lnTo>
                  <a:lnTo>
                    <a:pt x="0" y="1658124"/>
                  </a:lnTo>
                  <a:lnTo>
                    <a:pt x="0" y="152400"/>
                  </a:lnTo>
                  <a:lnTo>
                    <a:pt x="7769" y="104231"/>
                  </a:lnTo>
                  <a:lnTo>
                    <a:pt x="29405" y="62396"/>
                  </a:lnTo>
                  <a:lnTo>
                    <a:pt x="62396" y="29405"/>
                  </a:lnTo>
                  <a:lnTo>
                    <a:pt x="104231" y="7769"/>
                  </a:lnTo>
                  <a:lnTo>
                    <a:pt x="152400" y="0"/>
                  </a:lnTo>
                  <a:lnTo>
                    <a:pt x="1333500" y="0"/>
                  </a:lnTo>
                  <a:lnTo>
                    <a:pt x="1381668" y="7769"/>
                  </a:lnTo>
                  <a:lnTo>
                    <a:pt x="1423503" y="29405"/>
                  </a:lnTo>
                  <a:lnTo>
                    <a:pt x="1456494" y="62396"/>
                  </a:lnTo>
                  <a:lnTo>
                    <a:pt x="1478130" y="104231"/>
                  </a:lnTo>
                  <a:lnTo>
                    <a:pt x="1485900" y="152400"/>
                  </a:lnTo>
                  <a:lnTo>
                    <a:pt x="1485900" y="375424"/>
                  </a:lnTo>
                  <a:lnTo>
                    <a:pt x="1779333" y="667524"/>
                  </a:lnTo>
                  <a:lnTo>
                    <a:pt x="1485900" y="794524"/>
                  </a:lnTo>
                  <a:lnTo>
                    <a:pt x="1485900" y="1658124"/>
                  </a:lnTo>
                  <a:close/>
                </a:path>
              </a:pathLst>
            </a:custGeom>
            <a:ln w="25400">
              <a:solidFill>
                <a:srgbClr val="FFFFFF"/>
              </a:solidFill>
            </a:ln>
          </p:spPr>
          <p:txBody>
            <a:bodyPr wrap="square" lIns="0" tIns="0" rIns="0" bIns="0" rtlCol="0"/>
            <a:lstStyle/>
            <a:p>
              <a:endParaRPr/>
            </a:p>
          </p:txBody>
        </p:sp>
      </p:grpSp>
      <p:sp>
        <p:nvSpPr>
          <p:cNvPr id="72" name="object 24">
            <a:extLst>
              <a:ext uri="{FF2B5EF4-FFF2-40B4-BE49-F238E27FC236}">
                <a16:creationId xmlns:a16="http://schemas.microsoft.com/office/drawing/2014/main" id="{449B68E0-2870-149D-5402-EBCA55BD8416}"/>
              </a:ext>
            </a:extLst>
          </p:cNvPr>
          <p:cNvSpPr txBox="1"/>
          <p:nvPr/>
        </p:nvSpPr>
        <p:spPr>
          <a:xfrm>
            <a:off x="4027124" y="8013900"/>
            <a:ext cx="1696492" cy="1250471"/>
          </a:xfrm>
          <a:prstGeom prst="rect">
            <a:avLst/>
          </a:prstGeom>
        </p:spPr>
        <p:txBody>
          <a:bodyPr vert="horz" wrap="square" lIns="0" tIns="5080" rIns="0" bIns="0" rtlCol="0">
            <a:spAutoFit/>
          </a:bodyPr>
          <a:lstStyle/>
          <a:p>
            <a:pPr marL="12700" marR="5080" indent="1270">
              <a:lnSpc>
                <a:spcPct val="102899"/>
              </a:lnSpc>
              <a:spcBef>
                <a:spcPts val="40"/>
              </a:spcBef>
            </a:pPr>
            <a:r>
              <a:rPr sz="1600" b="1" err="1">
                <a:solidFill>
                  <a:srgbClr val="414042"/>
                </a:solidFill>
                <a:latin typeface="Meiryo UI" panose="020B0604030504040204" pitchFamily="50" charset="-128"/>
                <a:ea typeface="Meiryo UI" panose="020B0604030504040204" pitchFamily="50" charset="-128"/>
                <a:cs typeface="游ゴシック"/>
              </a:rPr>
              <a:t>取り消し後は</a:t>
            </a:r>
            <a:r>
              <a:rPr sz="1600" b="1">
                <a:solidFill>
                  <a:srgbClr val="414042"/>
                </a:solidFill>
                <a:latin typeface="Meiryo UI" panose="020B0604030504040204" pitchFamily="50" charset="-128"/>
                <a:ea typeface="Meiryo UI" panose="020B0604030504040204" pitchFamily="50" charset="-128"/>
                <a:cs typeface="游ゴシック"/>
              </a:rPr>
              <a:t>、</a:t>
            </a:r>
            <a:endParaRPr lang="en-US" sz="1600" b="1">
              <a:solidFill>
                <a:srgbClr val="414042"/>
              </a:solidFill>
              <a:latin typeface="Meiryo UI" panose="020B0604030504040204" pitchFamily="50" charset="-128"/>
              <a:ea typeface="Meiryo UI" panose="020B0604030504040204" pitchFamily="50" charset="-128"/>
              <a:cs typeface="游ゴシック"/>
            </a:endParaRPr>
          </a:p>
          <a:p>
            <a:pPr marL="12700" marR="5080" indent="1270">
              <a:lnSpc>
                <a:spcPct val="102899"/>
              </a:lnSpc>
              <a:spcBef>
                <a:spcPts val="40"/>
              </a:spcBef>
            </a:pPr>
            <a:r>
              <a:rPr sz="1600" b="1">
                <a:solidFill>
                  <a:srgbClr val="414042"/>
                </a:solidFill>
                <a:latin typeface="Meiryo UI" panose="020B0604030504040204" pitchFamily="50" charset="-128"/>
                <a:ea typeface="Meiryo UI" panose="020B0604030504040204" pitchFamily="50" charset="-128"/>
                <a:cs typeface="游ゴシック"/>
              </a:rPr>
              <a:t>再度正しい内容でお客様にお支払い</a:t>
            </a:r>
            <a:endParaRPr lang="en-US" sz="1600" b="1">
              <a:solidFill>
                <a:srgbClr val="414042"/>
              </a:solidFill>
              <a:latin typeface="Meiryo UI" panose="020B0604030504040204" pitchFamily="50" charset="-128"/>
              <a:ea typeface="Meiryo UI" panose="020B0604030504040204" pitchFamily="50" charset="-128"/>
              <a:cs typeface="游ゴシック"/>
            </a:endParaRPr>
          </a:p>
          <a:p>
            <a:pPr marL="12700" marR="5080" indent="1270">
              <a:lnSpc>
                <a:spcPct val="102899"/>
              </a:lnSpc>
              <a:spcBef>
                <a:spcPts val="40"/>
              </a:spcBef>
            </a:pPr>
            <a:r>
              <a:rPr lang="ja-JP" altLang="en-US" sz="1600" b="1">
                <a:solidFill>
                  <a:srgbClr val="414042"/>
                </a:solidFill>
                <a:latin typeface="Meiryo UI" panose="020B0604030504040204" pitchFamily="50" charset="-128"/>
                <a:ea typeface="Meiryo UI" panose="020B0604030504040204" pitchFamily="50" charset="-128"/>
                <a:cs typeface="游ゴシック"/>
              </a:rPr>
              <a:t>を</a:t>
            </a:r>
            <a:r>
              <a:rPr sz="1600" b="1">
                <a:solidFill>
                  <a:srgbClr val="414042"/>
                </a:solidFill>
                <a:latin typeface="Meiryo UI" panose="020B0604030504040204" pitchFamily="50" charset="-128"/>
                <a:ea typeface="Meiryo UI" panose="020B0604030504040204" pitchFamily="50" charset="-128"/>
                <a:cs typeface="游ゴシック"/>
              </a:rPr>
              <a:t>していただく</a:t>
            </a:r>
            <a:endParaRPr lang="en-US" sz="1600" b="1">
              <a:solidFill>
                <a:srgbClr val="414042"/>
              </a:solidFill>
              <a:latin typeface="Meiryo UI" panose="020B0604030504040204" pitchFamily="50" charset="-128"/>
              <a:ea typeface="Meiryo UI" panose="020B0604030504040204" pitchFamily="50" charset="-128"/>
              <a:cs typeface="游ゴシック"/>
            </a:endParaRPr>
          </a:p>
          <a:p>
            <a:pPr marL="12700" marR="5080" indent="1270">
              <a:lnSpc>
                <a:spcPct val="102899"/>
              </a:lnSpc>
              <a:spcBef>
                <a:spcPts val="40"/>
              </a:spcBef>
            </a:pPr>
            <a:r>
              <a:rPr sz="1600" b="1">
                <a:solidFill>
                  <a:srgbClr val="414042"/>
                </a:solidFill>
                <a:latin typeface="Meiryo UI" panose="020B0604030504040204" pitchFamily="50" charset="-128"/>
                <a:ea typeface="Meiryo UI" panose="020B0604030504040204" pitchFamily="50" charset="-128"/>
                <a:cs typeface="游ゴシック"/>
              </a:rPr>
              <a:t>必要があります</a:t>
            </a:r>
            <a:r>
              <a:rPr sz="1600" b="1" dirty="0">
                <a:solidFill>
                  <a:srgbClr val="414042"/>
                </a:solidFill>
                <a:latin typeface="Meiryo UI" panose="020B0604030504040204" pitchFamily="50" charset="-128"/>
                <a:ea typeface="Meiryo UI" panose="020B0604030504040204" pitchFamily="50" charset="-128"/>
                <a:cs typeface="游ゴシック"/>
              </a:rPr>
              <a:t>。</a:t>
            </a:r>
            <a:endParaRPr sz="1600" dirty="0">
              <a:latin typeface="Meiryo UI" panose="020B0604030504040204" pitchFamily="50" charset="-128"/>
              <a:ea typeface="Meiryo UI" panose="020B0604030504040204" pitchFamily="50" charset="-128"/>
              <a:cs typeface="游ゴシック"/>
            </a:endParaRPr>
          </a:p>
        </p:txBody>
      </p:sp>
      <p:sp>
        <p:nvSpPr>
          <p:cNvPr id="2" name="テキスト ボックス 1">
            <a:extLst>
              <a:ext uri="{FF2B5EF4-FFF2-40B4-BE49-F238E27FC236}">
                <a16:creationId xmlns:a16="http://schemas.microsoft.com/office/drawing/2014/main" id="{E990AD88-585B-EE02-7BE9-71A617F71EBF}"/>
              </a:ext>
            </a:extLst>
          </p:cNvPr>
          <p:cNvSpPr txBox="1"/>
          <p:nvPr/>
        </p:nvSpPr>
        <p:spPr>
          <a:xfrm>
            <a:off x="464099" y="3021334"/>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20" name="object 6">
            <a:extLst>
              <a:ext uri="{FF2B5EF4-FFF2-40B4-BE49-F238E27FC236}">
                <a16:creationId xmlns:a16="http://schemas.microsoft.com/office/drawing/2014/main" id="{72A58685-C650-C626-A73B-77F35182EC2D}"/>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endParaRPr kumimoji="0" lang="ja-JP" altLang="en-US" sz="1800" b="0" i="0" u="none" strike="noStrike" kern="0" cap="none" spc="-8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3" name="object 27">
            <a:extLst>
              <a:ext uri="{FF2B5EF4-FFF2-40B4-BE49-F238E27FC236}">
                <a16:creationId xmlns:a16="http://schemas.microsoft.com/office/drawing/2014/main" id="{74CAE465-87FB-293C-211A-50C2B47F1F3E}"/>
              </a:ext>
            </a:extLst>
          </p:cNvPr>
          <p:cNvSpPr txBox="1">
            <a:spLocks/>
          </p:cNvSpPr>
          <p:nvPr/>
        </p:nvSpPr>
        <p:spPr>
          <a:xfrm>
            <a:off x="2770509" y="551346"/>
            <a:ext cx="4375438" cy="369332"/>
          </a:xfrm>
          <a:prstGeom prst="rect">
            <a:avLst/>
          </a:prstGeom>
        </p:spPr>
        <p:txBody>
          <a:bodyPr vert="horz" wrap="square" lIns="0" tIns="0" rIns="36000" bIns="0" rtlCol="0">
            <a:spAutoFit/>
          </a:bodyPr>
          <a:lstStyle>
            <a:lvl1pPr>
              <a:defRPr>
                <a:latin typeface="+mj-lt"/>
                <a:ea typeface="+mj-ea"/>
                <a:cs typeface="+mj-cs"/>
              </a:defRPr>
            </a:lvl1pPr>
          </a:lstStyle>
          <a:p>
            <a:pPr algn="l"/>
            <a:r>
              <a:rPr lang="ja-JP" altLang="en-US" sz="2000" b="1">
                <a:solidFill>
                  <a:schemeClr val="bg1"/>
                </a:solidFill>
                <a:latin typeface="BIZ UDPゴシック" panose="020B0400000000000000" pitchFamily="50" charset="-128"/>
                <a:ea typeface="BIZ UDPゴシック" panose="020B0400000000000000" pitchFamily="50" charset="-128"/>
              </a:rPr>
              <a:t>利用手順：</a:t>
            </a:r>
            <a:r>
              <a:rPr lang="ja-JP" altLang="en-US" sz="2400" b="1">
                <a:solidFill>
                  <a:schemeClr val="bg1"/>
                </a:solidFill>
                <a:latin typeface="BIZ UDPゴシック" panose="020B0400000000000000" pitchFamily="50" charset="-128"/>
                <a:ea typeface="BIZ UDPゴシック" panose="020B0400000000000000" pitchFamily="50" charset="-128"/>
              </a:rPr>
              <a:t>支払の取り消し ー</a:t>
            </a:r>
            <a:r>
              <a:rPr lang="en-US" altLang="ja-JP" sz="2400" b="1">
                <a:solidFill>
                  <a:schemeClr val="bg1"/>
                </a:solidFill>
                <a:latin typeface="BIZ UDPゴシック" panose="020B0400000000000000" pitchFamily="50" charset="-128"/>
                <a:ea typeface="BIZ UDPゴシック" panose="020B0400000000000000" pitchFamily="50" charset="-128"/>
              </a:rPr>
              <a:t> 1</a:t>
            </a:r>
            <a:endParaRPr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24" name="object 5">
            <a:extLst>
              <a:ext uri="{FF2B5EF4-FFF2-40B4-BE49-F238E27FC236}">
                <a16:creationId xmlns:a16="http://schemas.microsoft.com/office/drawing/2014/main" id="{BEBD5172-4606-49EE-5678-05555FC3E6B2}"/>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sp>
        <p:nvSpPr>
          <p:cNvPr id="25" name="object 16">
            <a:extLst>
              <a:ext uri="{FF2B5EF4-FFF2-40B4-BE49-F238E27FC236}">
                <a16:creationId xmlns:a16="http://schemas.microsoft.com/office/drawing/2014/main" id="{5F128D88-426C-C9CF-60C9-39CE32581226}"/>
              </a:ext>
            </a:extLst>
          </p:cNvPr>
          <p:cNvSpPr txBox="1"/>
          <p:nvPr/>
        </p:nvSpPr>
        <p:spPr>
          <a:xfrm>
            <a:off x="3199638" y="2330076"/>
            <a:ext cx="1153768" cy="288147"/>
          </a:xfrm>
          <a:prstGeom prst="rect">
            <a:avLst/>
          </a:prstGeom>
        </p:spPr>
        <p:txBody>
          <a:bodyPr vert="horz" wrap="none" lIns="36000" tIns="36000" rIns="36000" bIns="36000" rtlCol="0">
            <a:spAutoFit/>
          </a:bodyPr>
          <a:lstStyle/>
          <a:p>
            <a:pPr marL="3810" algn="ctr">
              <a:lnSpc>
                <a:spcPct val="100000"/>
              </a:lnSpc>
              <a:spcBef>
                <a:spcPts val="775"/>
              </a:spcBef>
            </a:pPr>
            <a:r>
              <a:rPr sz="1400" b="1">
                <a:solidFill>
                  <a:srgbClr val="7030A0"/>
                </a:solidFill>
                <a:latin typeface="Meiryo UI" panose="020B0604030504040204" pitchFamily="50" charset="-128"/>
                <a:ea typeface="Meiryo UI" panose="020B0604030504040204" pitchFamily="50" charset="-128"/>
                <a:cs typeface="游ゴシック"/>
              </a:rPr>
              <a:t>利用実績画面</a:t>
            </a:r>
            <a:endParaRPr sz="1700" dirty="0">
              <a:solidFill>
                <a:srgbClr val="7030A0"/>
              </a:solidFill>
              <a:latin typeface="Meiryo UI" panose="020B0604030504040204" pitchFamily="50" charset="-128"/>
              <a:ea typeface="Meiryo UI" panose="020B0604030504040204" pitchFamily="50" charset="-128"/>
              <a:cs typeface="游ゴシック"/>
            </a:endParaRPr>
          </a:p>
        </p:txBody>
      </p:sp>
      <p:sp>
        <p:nvSpPr>
          <p:cNvPr id="27" name="object 16">
            <a:extLst>
              <a:ext uri="{FF2B5EF4-FFF2-40B4-BE49-F238E27FC236}">
                <a16:creationId xmlns:a16="http://schemas.microsoft.com/office/drawing/2014/main" id="{3F6BFA03-4E80-0716-FD8F-3C96E24F2F37}"/>
              </a:ext>
            </a:extLst>
          </p:cNvPr>
          <p:cNvSpPr txBox="1"/>
          <p:nvPr/>
        </p:nvSpPr>
        <p:spPr>
          <a:xfrm>
            <a:off x="4146350" y="2888747"/>
            <a:ext cx="2958751" cy="565146"/>
          </a:xfrm>
          <a:prstGeom prst="rect">
            <a:avLst/>
          </a:prstGeom>
        </p:spPr>
        <p:txBody>
          <a:bodyPr vert="horz" wrap="none" lIns="36000" tIns="36000" rIns="36000" bIns="36000" rtlCol="0">
            <a:spAutoFit/>
          </a:bodyPr>
          <a:lstStyle/>
          <a:p>
            <a:pPr marL="3810" algn="ctr">
              <a:lnSpc>
                <a:spcPct val="100000"/>
              </a:lnSpc>
            </a:pPr>
            <a:r>
              <a:rPr lang="ja-JP" altLang="en-US" sz="1600" b="1">
                <a:solidFill>
                  <a:srgbClr val="414042"/>
                </a:solidFill>
                <a:latin typeface="Meiryo UI" panose="020B0604030504040204" pitchFamily="50" charset="-128"/>
                <a:ea typeface="Meiryo UI" panose="020B0604030504040204" pitchFamily="50" charset="-128"/>
                <a:cs typeface="游ゴシック"/>
              </a:rPr>
              <a:t>取り消したい決済（利用実績）の</a:t>
            </a:r>
          </a:p>
          <a:p>
            <a:pPr marL="3810" algn="ctr">
              <a:lnSpc>
                <a:spcPct val="100000"/>
              </a:lnSpc>
            </a:pPr>
            <a:r>
              <a:rPr lang="en-US" altLang="ja-JP" sz="1600" b="1">
                <a:solidFill>
                  <a:srgbClr val="414042"/>
                </a:solidFill>
                <a:latin typeface="Meiryo UI" panose="020B0604030504040204" pitchFamily="50" charset="-128"/>
                <a:ea typeface="Meiryo UI" panose="020B0604030504040204" pitchFamily="50" charset="-128"/>
                <a:cs typeface="游ゴシック"/>
              </a:rPr>
              <a:t>【</a:t>
            </a:r>
            <a:r>
              <a:rPr lang="ja-JP" altLang="en-US" sz="1600" b="1">
                <a:solidFill>
                  <a:srgbClr val="414042"/>
                </a:solidFill>
                <a:latin typeface="Meiryo UI" panose="020B0604030504040204" pitchFamily="50" charset="-128"/>
                <a:ea typeface="Meiryo UI" panose="020B0604030504040204" pitchFamily="50" charset="-128"/>
                <a:cs typeface="游ゴシック"/>
              </a:rPr>
              <a:t>取消</a:t>
            </a:r>
            <a:r>
              <a:rPr lang="en-US" altLang="ja-JP" sz="1600" b="1">
                <a:solidFill>
                  <a:srgbClr val="414042"/>
                </a:solidFill>
                <a:latin typeface="Meiryo UI" panose="020B0604030504040204" pitchFamily="50" charset="-128"/>
                <a:ea typeface="Meiryo UI" panose="020B0604030504040204" pitchFamily="50" charset="-128"/>
                <a:cs typeface="游ゴシック"/>
              </a:rPr>
              <a:t>】</a:t>
            </a:r>
            <a:r>
              <a:rPr lang="ja-JP" altLang="en-US" sz="1600" b="1">
                <a:solidFill>
                  <a:srgbClr val="414042"/>
                </a:solidFill>
                <a:latin typeface="Meiryo UI" panose="020B0604030504040204" pitchFamily="50" charset="-128"/>
                <a:ea typeface="Meiryo UI" panose="020B0604030504040204" pitchFamily="50" charset="-128"/>
                <a:cs typeface="游ゴシック"/>
              </a:rPr>
              <a:t>ボタンを選択</a:t>
            </a:r>
          </a:p>
        </p:txBody>
      </p:sp>
      <p:sp>
        <p:nvSpPr>
          <p:cNvPr id="3" name="スライド番号プレースホルダー 5">
            <a:extLst>
              <a:ext uri="{FF2B5EF4-FFF2-40B4-BE49-F238E27FC236}">
                <a16:creationId xmlns:a16="http://schemas.microsoft.com/office/drawing/2014/main" id="{082B31A4-073A-E990-8F31-F03CD1FDDDBF}"/>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14</a:t>
            </a:fld>
            <a:endParaRPr/>
          </a:p>
        </p:txBody>
      </p:sp>
      <p:sp>
        <p:nvSpPr>
          <p:cNvPr id="5" name="object 13">
            <a:extLst>
              <a:ext uri="{FF2B5EF4-FFF2-40B4-BE49-F238E27FC236}">
                <a16:creationId xmlns:a16="http://schemas.microsoft.com/office/drawing/2014/main" id="{BE726B14-3865-23C2-F51C-7DBBD3EB098D}"/>
              </a:ext>
            </a:extLst>
          </p:cNvPr>
          <p:cNvSpPr/>
          <p:nvPr/>
        </p:nvSpPr>
        <p:spPr>
          <a:xfrm>
            <a:off x="352179" y="495764"/>
            <a:ext cx="2367645" cy="468630"/>
          </a:xfrm>
          <a:custGeom>
            <a:avLst/>
            <a:gdLst/>
            <a:ahLst/>
            <a:cxnLst/>
            <a:rect l="l" t="t" r="r" b="b"/>
            <a:pathLst>
              <a:path w="2402205" h="468630">
                <a:moveTo>
                  <a:pt x="2336749" y="0"/>
                </a:moveTo>
                <a:lnTo>
                  <a:pt x="152400" y="0"/>
                </a:lnTo>
                <a:lnTo>
                  <a:pt x="104226" y="7214"/>
                </a:lnTo>
                <a:lnTo>
                  <a:pt x="62391" y="27305"/>
                </a:lnTo>
                <a:lnTo>
                  <a:pt x="29402" y="57941"/>
                </a:lnTo>
                <a:lnTo>
                  <a:pt x="7768" y="96793"/>
                </a:lnTo>
                <a:lnTo>
                  <a:pt x="0" y="141528"/>
                </a:lnTo>
                <a:lnTo>
                  <a:pt x="0" y="326491"/>
                </a:lnTo>
                <a:lnTo>
                  <a:pt x="7768" y="371221"/>
                </a:lnTo>
                <a:lnTo>
                  <a:pt x="29402" y="410068"/>
                </a:lnTo>
                <a:lnTo>
                  <a:pt x="62391" y="440702"/>
                </a:lnTo>
                <a:lnTo>
                  <a:pt x="104226" y="460792"/>
                </a:lnTo>
                <a:lnTo>
                  <a:pt x="152400" y="468007"/>
                </a:lnTo>
                <a:lnTo>
                  <a:pt x="2336749" y="468007"/>
                </a:lnTo>
                <a:lnTo>
                  <a:pt x="2375676" y="460792"/>
                </a:lnTo>
                <a:lnTo>
                  <a:pt x="2395465" y="440702"/>
                </a:lnTo>
                <a:lnTo>
                  <a:pt x="2402139" y="410068"/>
                </a:lnTo>
                <a:lnTo>
                  <a:pt x="2401726" y="371221"/>
                </a:lnTo>
                <a:lnTo>
                  <a:pt x="2400249" y="326491"/>
                </a:lnTo>
                <a:lnTo>
                  <a:pt x="2400249" y="141528"/>
                </a:lnTo>
                <a:lnTo>
                  <a:pt x="2401726" y="96793"/>
                </a:lnTo>
                <a:lnTo>
                  <a:pt x="2402139" y="57941"/>
                </a:lnTo>
                <a:lnTo>
                  <a:pt x="2395465" y="27305"/>
                </a:lnTo>
                <a:lnTo>
                  <a:pt x="2375676" y="7214"/>
                </a:lnTo>
                <a:lnTo>
                  <a:pt x="2336749" y="0"/>
                </a:lnTo>
                <a:close/>
              </a:path>
            </a:pathLst>
          </a:custGeom>
          <a:solidFill>
            <a:srgbClr val="00B050"/>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600" b="1" i="0" u="none" strike="noStrike" kern="0" cap="none" normalizeH="0" noProof="0">
                <a:ln>
                  <a:noFill/>
                </a:ln>
                <a:solidFill>
                  <a:srgbClr val="FFFFFF"/>
                </a:solidFill>
                <a:effectLst/>
                <a:uLnTx/>
                <a:uFillTx/>
                <a:latin typeface="BIZ UDPゴシック" panose="020B0400000000000000" pitchFamily="50" charset="-128"/>
                <a:ea typeface="BIZ UDPゴシック" panose="020B0400000000000000" pitchFamily="50" charset="-128"/>
                <a:cs typeface="游ゴシック"/>
              </a:rPr>
              <a:t>加盟店管理画面</a:t>
            </a:r>
            <a:endParaRPr kumimoji="0" lang="ja-JP" altLang="en-US" sz="1600" b="0" i="0" u="none" strike="noStrike" kern="0" cap="none" normalizeH="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游ゴシック"/>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0F7B2C43-F27D-7748-36D1-6814B5383105}"/>
              </a:ext>
            </a:extLst>
          </p:cNvPr>
          <p:cNvPicPr/>
          <p:nvPr/>
        </p:nvPicPr>
        <p:blipFill>
          <a:blip r:embed="rId2" cstate="print"/>
          <a:stretch>
            <a:fillRect/>
          </a:stretch>
        </p:blipFill>
        <p:spPr>
          <a:xfrm>
            <a:off x="0" y="0"/>
            <a:ext cx="7559985" cy="10692003"/>
          </a:xfrm>
          <a:prstGeom prst="rect">
            <a:avLst/>
          </a:prstGeom>
        </p:spPr>
      </p:pic>
      <p:pic>
        <p:nvPicPr>
          <p:cNvPr id="73" name="object 4">
            <a:extLst>
              <a:ext uri="{FF2B5EF4-FFF2-40B4-BE49-F238E27FC236}">
                <a16:creationId xmlns:a16="http://schemas.microsoft.com/office/drawing/2014/main" id="{E2EADAF8-5490-5FA1-DDB4-1022EB5FF739}"/>
              </a:ext>
            </a:extLst>
          </p:cNvPr>
          <p:cNvPicPr/>
          <p:nvPr/>
        </p:nvPicPr>
        <p:blipFill>
          <a:blip r:embed="rId3" cstate="print"/>
          <a:stretch>
            <a:fillRect/>
          </a:stretch>
        </p:blipFill>
        <p:spPr>
          <a:xfrm>
            <a:off x="583507" y="2618997"/>
            <a:ext cx="6079827" cy="4859130"/>
          </a:xfrm>
          <a:prstGeom prst="rect">
            <a:avLst/>
          </a:prstGeom>
        </p:spPr>
      </p:pic>
      <p:sp>
        <p:nvSpPr>
          <p:cNvPr id="74" name="object 5">
            <a:extLst>
              <a:ext uri="{FF2B5EF4-FFF2-40B4-BE49-F238E27FC236}">
                <a16:creationId xmlns:a16="http://schemas.microsoft.com/office/drawing/2014/main" id="{EF9D1F6B-9EF7-73A9-BD55-07F68D507CC1}"/>
              </a:ext>
            </a:extLst>
          </p:cNvPr>
          <p:cNvSpPr/>
          <p:nvPr/>
        </p:nvSpPr>
        <p:spPr>
          <a:xfrm>
            <a:off x="3781869" y="8616301"/>
            <a:ext cx="2483485" cy="1617345"/>
          </a:xfrm>
          <a:custGeom>
            <a:avLst/>
            <a:gdLst/>
            <a:ahLst/>
            <a:cxnLst/>
            <a:rect l="l" t="t" r="r" b="b"/>
            <a:pathLst>
              <a:path w="2483485" h="1617345">
                <a:moveTo>
                  <a:pt x="2468016" y="0"/>
                </a:moveTo>
                <a:lnTo>
                  <a:pt x="195402" y="0"/>
                </a:lnTo>
                <a:lnTo>
                  <a:pt x="195402" y="172415"/>
                </a:lnTo>
                <a:lnTo>
                  <a:pt x="0" y="352526"/>
                </a:lnTo>
                <a:lnTo>
                  <a:pt x="195402" y="562546"/>
                </a:lnTo>
                <a:lnTo>
                  <a:pt x="210400" y="1617040"/>
                </a:lnTo>
                <a:lnTo>
                  <a:pt x="2483015" y="1617040"/>
                </a:lnTo>
                <a:lnTo>
                  <a:pt x="2468016" y="0"/>
                </a:lnTo>
                <a:close/>
              </a:path>
            </a:pathLst>
          </a:custGeom>
          <a:solidFill>
            <a:srgbClr val="D7D6D7"/>
          </a:solidFill>
        </p:spPr>
        <p:txBody>
          <a:bodyPr wrap="square" lIns="0" tIns="0" rIns="0" bIns="0" rtlCol="0"/>
          <a:lstStyle/>
          <a:p>
            <a:endParaRPr/>
          </a:p>
        </p:txBody>
      </p:sp>
      <p:pic>
        <p:nvPicPr>
          <p:cNvPr id="75" name="object 6">
            <a:extLst>
              <a:ext uri="{FF2B5EF4-FFF2-40B4-BE49-F238E27FC236}">
                <a16:creationId xmlns:a16="http://schemas.microsoft.com/office/drawing/2014/main" id="{953A4ED1-34E4-3298-322F-C5F96B68E312}"/>
              </a:ext>
            </a:extLst>
          </p:cNvPr>
          <p:cNvPicPr/>
          <p:nvPr/>
        </p:nvPicPr>
        <p:blipFill>
          <a:blip r:embed="rId4" cstate="print"/>
          <a:stretch>
            <a:fillRect/>
          </a:stretch>
        </p:blipFill>
        <p:spPr>
          <a:xfrm>
            <a:off x="4100931" y="8698624"/>
            <a:ext cx="2049475" cy="1410017"/>
          </a:xfrm>
          <a:prstGeom prst="rect">
            <a:avLst/>
          </a:prstGeom>
        </p:spPr>
      </p:pic>
      <p:pic>
        <p:nvPicPr>
          <p:cNvPr id="76" name="object 7">
            <a:extLst>
              <a:ext uri="{FF2B5EF4-FFF2-40B4-BE49-F238E27FC236}">
                <a16:creationId xmlns:a16="http://schemas.microsoft.com/office/drawing/2014/main" id="{22FDD221-3B2E-9BA8-ECD3-D763442C3293}"/>
              </a:ext>
            </a:extLst>
          </p:cNvPr>
          <p:cNvPicPr/>
          <p:nvPr/>
        </p:nvPicPr>
        <p:blipFill>
          <a:blip r:embed="rId5" cstate="print"/>
          <a:stretch>
            <a:fillRect/>
          </a:stretch>
        </p:blipFill>
        <p:spPr>
          <a:xfrm>
            <a:off x="1647825" y="7995388"/>
            <a:ext cx="1891715" cy="2253944"/>
          </a:xfrm>
          <a:prstGeom prst="rect">
            <a:avLst/>
          </a:prstGeom>
        </p:spPr>
      </p:pic>
      <p:sp>
        <p:nvSpPr>
          <p:cNvPr id="82" name="object 13">
            <a:extLst>
              <a:ext uri="{FF2B5EF4-FFF2-40B4-BE49-F238E27FC236}">
                <a16:creationId xmlns:a16="http://schemas.microsoft.com/office/drawing/2014/main" id="{9A0176BB-4903-6785-F5DC-DB8A476C74BF}"/>
              </a:ext>
            </a:extLst>
          </p:cNvPr>
          <p:cNvSpPr/>
          <p:nvPr/>
        </p:nvSpPr>
        <p:spPr>
          <a:xfrm>
            <a:off x="1612061" y="4267814"/>
            <a:ext cx="5051425" cy="431800"/>
          </a:xfrm>
          <a:custGeom>
            <a:avLst/>
            <a:gdLst/>
            <a:ahLst/>
            <a:cxnLst/>
            <a:rect l="l" t="t" r="r" b="b"/>
            <a:pathLst>
              <a:path w="5051425" h="431800">
                <a:moveTo>
                  <a:pt x="5051272" y="279400"/>
                </a:moveTo>
                <a:lnTo>
                  <a:pt x="5044643" y="327573"/>
                </a:lnTo>
                <a:lnTo>
                  <a:pt x="5026183" y="369408"/>
                </a:lnTo>
                <a:lnTo>
                  <a:pt x="4998032" y="402397"/>
                </a:lnTo>
                <a:lnTo>
                  <a:pt x="4962332" y="424031"/>
                </a:lnTo>
                <a:lnTo>
                  <a:pt x="4921224" y="431800"/>
                </a:lnTo>
                <a:lnTo>
                  <a:pt x="130048" y="431800"/>
                </a:lnTo>
                <a:lnTo>
                  <a:pt x="88939" y="424031"/>
                </a:lnTo>
                <a:lnTo>
                  <a:pt x="53240" y="402397"/>
                </a:lnTo>
                <a:lnTo>
                  <a:pt x="25089" y="369408"/>
                </a:lnTo>
                <a:lnTo>
                  <a:pt x="6629" y="327573"/>
                </a:lnTo>
                <a:lnTo>
                  <a:pt x="0" y="279400"/>
                </a:lnTo>
                <a:lnTo>
                  <a:pt x="0" y="152400"/>
                </a:lnTo>
                <a:lnTo>
                  <a:pt x="6629" y="104231"/>
                </a:lnTo>
                <a:lnTo>
                  <a:pt x="25089" y="62396"/>
                </a:lnTo>
                <a:lnTo>
                  <a:pt x="53240" y="29405"/>
                </a:lnTo>
                <a:lnTo>
                  <a:pt x="88939" y="7769"/>
                </a:lnTo>
                <a:lnTo>
                  <a:pt x="130048" y="0"/>
                </a:lnTo>
                <a:lnTo>
                  <a:pt x="4921224" y="0"/>
                </a:lnTo>
                <a:lnTo>
                  <a:pt x="4962332" y="7769"/>
                </a:lnTo>
                <a:lnTo>
                  <a:pt x="4998032" y="29405"/>
                </a:lnTo>
                <a:lnTo>
                  <a:pt x="5026183" y="62396"/>
                </a:lnTo>
                <a:lnTo>
                  <a:pt x="5044643" y="104231"/>
                </a:lnTo>
                <a:lnTo>
                  <a:pt x="5051272" y="152400"/>
                </a:lnTo>
                <a:lnTo>
                  <a:pt x="5051272" y="279400"/>
                </a:lnTo>
                <a:close/>
              </a:path>
            </a:pathLst>
          </a:custGeom>
          <a:ln w="50800">
            <a:solidFill>
              <a:srgbClr val="2435DA"/>
            </a:solidFill>
          </a:ln>
        </p:spPr>
        <p:txBody>
          <a:bodyPr wrap="square" lIns="0" tIns="0" rIns="0" bIns="0" rtlCol="0"/>
          <a:lstStyle/>
          <a:p>
            <a:endParaRPr/>
          </a:p>
        </p:txBody>
      </p:sp>
      <p:grpSp>
        <p:nvGrpSpPr>
          <p:cNvPr id="29" name="グループ化 28">
            <a:extLst>
              <a:ext uri="{FF2B5EF4-FFF2-40B4-BE49-F238E27FC236}">
                <a16:creationId xmlns:a16="http://schemas.microsoft.com/office/drawing/2014/main" id="{5CB811BE-5CB0-A9CD-C736-DF3808AB2906}"/>
              </a:ext>
            </a:extLst>
          </p:cNvPr>
          <p:cNvGrpSpPr/>
          <p:nvPr/>
        </p:nvGrpSpPr>
        <p:grpSpPr>
          <a:xfrm>
            <a:off x="3218463" y="5093315"/>
            <a:ext cx="3901440" cy="1433524"/>
            <a:chOff x="3060063" y="5230803"/>
            <a:chExt cx="3901440" cy="1296035"/>
          </a:xfrm>
        </p:grpSpPr>
        <p:sp>
          <p:nvSpPr>
            <p:cNvPr id="83" name="object 14">
              <a:extLst>
                <a:ext uri="{FF2B5EF4-FFF2-40B4-BE49-F238E27FC236}">
                  <a16:creationId xmlns:a16="http://schemas.microsoft.com/office/drawing/2014/main" id="{D9336781-B168-35C1-EE73-B035205E3692}"/>
                </a:ext>
              </a:extLst>
            </p:cNvPr>
            <p:cNvSpPr/>
            <p:nvPr/>
          </p:nvSpPr>
          <p:spPr>
            <a:xfrm>
              <a:off x="3060063" y="5230803"/>
              <a:ext cx="3901440" cy="1296035"/>
            </a:xfrm>
            <a:custGeom>
              <a:avLst/>
              <a:gdLst/>
              <a:ahLst/>
              <a:cxnLst/>
              <a:rect l="l" t="t" r="r" b="b"/>
              <a:pathLst>
                <a:path w="3901440" h="1296034">
                  <a:moveTo>
                    <a:pt x="3901236" y="0"/>
                  </a:moveTo>
                  <a:lnTo>
                    <a:pt x="0" y="0"/>
                  </a:lnTo>
                  <a:lnTo>
                    <a:pt x="0" y="805827"/>
                  </a:lnTo>
                  <a:lnTo>
                    <a:pt x="2722727" y="805827"/>
                  </a:lnTo>
                  <a:lnTo>
                    <a:pt x="2291435" y="1295946"/>
                  </a:lnTo>
                  <a:lnTo>
                    <a:pt x="3078340" y="805827"/>
                  </a:lnTo>
                  <a:lnTo>
                    <a:pt x="3901236" y="805827"/>
                  </a:lnTo>
                  <a:lnTo>
                    <a:pt x="3901236" y="0"/>
                  </a:lnTo>
                  <a:close/>
                </a:path>
              </a:pathLst>
            </a:custGeom>
            <a:solidFill>
              <a:srgbClr val="F8A484"/>
            </a:solidFill>
          </p:spPr>
          <p:txBody>
            <a:bodyPr wrap="square" lIns="0" tIns="0" rIns="0" bIns="0" rtlCol="0"/>
            <a:lstStyle/>
            <a:p>
              <a:endParaRPr/>
            </a:p>
          </p:txBody>
        </p:sp>
        <p:sp>
          <p:nvSpPr>
            <p:cNvPr id="84" name="object 15">
              <a:extLst>
                <a:ext uri="{FF2B5EF4-FFF2-40B4-BE49-F238E27FC236}">
                  <a16:creationId xmlns:a16="http://schemas.microsoft.com/office/drawing/2014/main" id="{C7E0CC57-5C1C-341A-38D1-2D4FBA249848}"/>
                </a:ext>
              </a:extLst>
            </p:cNvPr>
            <p:cNvSpPr/>
            <p:nvPr/>
          </p:nvSpPr>
          <p:spPr>
            <a:xfrm>
              <a:off x="3060063" y="5230803"/>
              <a:ext cx="3901440" cy="1296035"/>
            </a:xfrm>
            <a:custGeom>
              <a:avLst/>
              <a:gdLst/>
              <a:ahLst/>
              <a:cxnLst/>
              <a:rect l="l" t="t" r="r" b="b"/>
              <a:pathLst>
                <a:path w="3901440" h="1296034">
                  <a:moveTo>
                    <a:pt x="3901236" y="805827"/>
                  </a:moveTo>
                  <a:lnTo>
                    <a:pt x="3078340" y="805827"/>
                  </a:lnTo>
                  <a:lnTo>
                    <a:pt x="2291435" y="1295946"/>
                  </a:lnTo>
                  <a:lnTo>
                    <a:pt x="2722727" y="805827"/>
                  </a:lnTo>
                  <a:lnTo>
                    <a:pt x="0" y="805827"/>
                  </a:lnTo>
                  <a:lnTo>
                    <a:pt x="0" y="0"/>
                  </a:lnTo>
                  <a:lnTo>
                    <a:pt x="3901236" y="0"/>
                  </a:lnTo>
                  <a:lnTo>
                    <a:pt x="3901236" y="805827"/>
                  </a:lnTo>
                  <a:close/>
                </a:path>
              </a:pathLst>
            </a:custGeom>
            <a:ln w="25400">
              <a:solidFill>
                <a:srgbClr val="FFFFFF"/>
              </a:solidFill>
            </a:ln>
          </p:spPr>
          <p:txBody>
            <a:bodyPr wrap="square" lIns="0" tIns="0" rIns="0" bIns="0" rtlCol="0"/>
            <a:lstStyle/>
            <a:p>
              <a:endParaRPr/>
            </a:p>
          </p:txBody>
        </p:sp>
      </p:grpSp>
      <p:sp>
        <p:nvSpPr>
          <p:cNvPr id="85" name="object 16">
            <a:extLst>
              <a:ext uri="{FF2B5EF4-FFF2-40B4-BE49-F238E27FC236}">
                <a16:creationId xmlns:a16="http://schemas.microsoft.com/office/drawing/2014/main" id="{31285BC3-421D-B642-97E0-34088C0B2972}"/>
              </a:ext>
            </a:extLst>
          </p:cNvPr>
          <p:cNvSpPr/>
          <p:nvPr/>
        </p:nvSpPr>
        <p:spPr>
          <a:xfrm>
            <a:off x="3834765" y="7821879"/>
            <a:ext cx="2828925" cy="825500"/>
          </a:xfrm>
          <a:custGeom>
            <a:avLst/>
            <a:gdLst/>
            <a:ahLst/>
            <a:cxnLst/>
            <a:rect l="l" t="t" r="r" b="b"/>
            <a:pathLst>
              <a:path w="2828925" h="825500">
                <a:moveTo>
                  <a:pt x="2828569" y="0"/>
                </a:moveTo>
                <a:lnTo>
                  <a:pt x="0" y="0"/>
                </a:lnTo>
                <a:lnTo>
                  <a:pt x="0" y="508520"/>
                </a:lnTo>
                <a:lnTo>
                  <a:pt x="756754" y="508520"/>
                </a:lnTo>
                <a:lnTo>
                  <a:pt x="858354" y="825500"/>
                </a:lnTo>
                <a:lnTo>
                  <a:pt x="1429854" y="508520"/>
                </a:lnTo>
                <a:lnTo>
                  <a:pt x="2828569" y="508520"/>
                </a:lnTo>
                <a:lnTo>
                  <a:pt x="2828569" y="0"/>
                </a:lnTo>
                <a:close/>
              </a:path>
            </a:pathLst>
          </a:custGeom>
          <a:solidFill>
            <a:srgbClr val="F8A484"/>
          </a:solidFill>
        </p:spPr>
        <p:txBody>
          <a:bodyPr wrap="square" lIns="0" tIns="0" rIns="0" bIns="0" rtlCol="0"/>
          <a:lstStyle/>
          <a:p>
            <a:endParaRPr/>
          </a:p>
        </p:txBody>
      </p:sp>
      <p:sp>
        <p:nvSpPr>
          <p:cNvPr id="86" name="object 17">
            <a:extLst>
              <a:ext uri="{FF2B5EF4-FFF2-40B4-BE49-F238E27FC236}">
                <a16:creationId xmlns:a16="http://schemas.microsoft.com/office/drawing/2014/main" id="{BC92DE22-1AC2-C222-866D-2AF57ADDA77A}"/>
              </a:ext>
            </a:extLst>
          </p:cNvPr>
          <p:cNvSpPr/>
          <p:nvPr/>
        </p:nvSpPr>
        <p:spPr>
          <a:xfrm>
            <a:off x="3834765" y="7821879"/>
            <a:ext cx="2828925" cy="825500"/>
          </a:xfrm>
          <a:custGeom>
            <a:avLst/>
            <a:gdLst/>
            <a:ahLst/>
            <a:cxnLst/>
            <a:rect l="l" t="t" r="r" b="b"/>
            <a:pathLst>
              <a:path w="2828925" h="825500">
                <a:moveTo>
                  <a:pt x="2828569" y="508520"/>
                </a:moveTo>
                <a:lnTo>
                  <a:pt x="1429854" y="508520"/>
                </a:lnTo>
                <a:lnTo>
                  <a:pt x="858354" y="825500"/>
                </a:lnTo>
                <a:lnTo>
                  <a:pt x="756754" y="508520"/>
                </a:lnTo>
                <a:lnTo>
                  <a:pt x="0" y="508520"/>
                </a:lnTo>
                <a:lnTo>
                  <a:pt x="0" y="0"/>
                </a:lnTo>
                <a:lnTo>
                  <a:pt x="2828569" y="0"/>
                </a:lnTo>
                <a:lnTo>
                  <a:pt x="2828569" y="508520"/>
                </a:lnTo>
                <a:close/>
              </a:path>
            </a:pathLst>
          </a:custGeom>
          <a:ln w="25400">
            <a:solidFill>
              <a:srgbClr val="FFFFFF"/>
            </a:solidFill>
          </a:ln>
        </p:spPr>
        <p:txBody>
          <a:bodyPr wrap="square" lIns="0" tIns="0" rIns="0" bIns="0" rtlCol="0"/>
          <a:lstStyle/>
          <a:p>
            <a:endParaRPr/>
          </a:p>
        </p:txBody>
      </p:sp>
      <p:sp>
        <p:nvSpPr>
          <p:cNvPr id="88" name="object 19">
            <a:extLst>
              <a:ext uri="{FF2B5EF4-FFF2-40B4-BE49-F238E27FC236}">
                <a16:creationId xmlns:a16="http://schemas.microsoft.com/office/drawing/2014/main" id="{AC280125-0989-89CD-F063-611B7660E34B}"/>
              </a:ext>
            </a:extLst>
          </p:cNvPr>
          <p:cNvSpPr txBox="1"/>
          <p:nvPr/>
        </p:nvSpPr>
        <p:spPr>
          <a:xfrm>
            <a:off x="1678918" y="7566635"/>
            <a:ext cx="1814830" cy="394980"/>
          </a:xfrm>
          <a:prstGeom prst="rect">
            <a:avLst/>
          </a:prstGeom>
        </p:spPr>
        <p:txBody>
          <a:bodyPr vert="horz" wrap="square" lIns="0" tIns="12700" rIns="0" bIns="0" rtlCol="0">
            <a:spAutoFit/>
          </a:bodyPr>
          <a:lstStyle/>
          <a:p>
            <a:pPr marL="12700" algn="ctr">
              <a:lnSpc>
                <a:spcPct val="100000"/>
              </a:lnSpc>
              <a:spcBef>
                <a:spcPts val="100"/>
              </a:spcBef>
            </a:pPr>
            <a:r>
              <a:rPr lang="ja-JP" altLang="en-US" sz="1200" b="1">
                <a:solidFill>
                  <a:srgbClr val="7030A0"/>
                </a:solidFill>
                <a:latin typeface="Meiryo UI" panose="020B0604030504040204" pitchFamily="50" charset="-128"/>
                <a:ea typeface="Meiryo UI" panose="020B0604030504040204" pitchFamily="50" charset="-128"/>
                <a:cs typeface="游ゴシック"/>
              </a:rPr>
              <a:t>取り消し完了後の</a:t>
            </a:r>
            <a:endParaRPr lang="en-US" altLang="ja-JP" sz="1200" b="1">
              <a:solidFill>
                <a:srgbClr val="7030A0"/>
              </a:solidFill>
              <a:latin typeface="Meiryo UI" panose="020B0604030504040204" pitchFamily="50" charset="-128"/>
              <a:ea typeface="Meiryo UI" panose="020B0604030504040204" pitchFamily="50" charset="-128"/>
              <a:cs typeface="游ゴシック"/>
            </a:endParaRPr>
          </a:p>
          <a:p>
            <a:pPr marL="12700" algn="ctr">
              <a:lnSpc>
                <a:spcPct val="100000"/>
              </a:lnSpc>
              <a:spcBef>
                <a:spcPts val="100"/>
              </a:spcBef>
            </a:pPr>
            <a:r>
              <a:rPr sz="1200" b="1">
                <a:solidFill>
                  <a:srgbClr val="7030A0"/>
                </a:solidFill>
                <a:latin typeface="Meiryo UI" panose="020B0604030504040204" pitchFamily="50" charset="-128"/>
                <a:ea typeface="Meiryo UI" panose="020B0604030504040204" pitchFamily="50" charset="-128"/>
                <a:cs typeface="游ゴシック"/>
              </a:rPr>
              <a:t>電子クーポンの利用履歴</a:t>
            </a:r>
            <a:endParaRPr sz="1200">
              <a:solidFill>
                <a:srgbClr val="7030A0"/>
              </a:solidFill>
              <a:latin typeface="Meiryo UI" panose="020B0604030504040204" pitchFamily="50" charset="-128"/>
              <a:ea typeface="Meiryo UI" panose="020B0604030504040204" pitchFamily="50" charset="-128"/>
              <a:cs typeface="游ゴシック"/>
            </a:endParaRPr>
          </a:p>
        </p:txBody>
      </p:sp>
      <p:sp>
        <p:nvSpPr>
          <p:cNvPr id="89" name="object 20">
            <a:extLst>
              <a:ext uri="{FF2B5EF4-FFF2-40B4-BE49-F238E27FC236}">
                <a16:creationId xmlns:a16="http://schemas.microsoft.com/office/drawing/2014/main" id="{8ED2B244-ACF7-08DA-2F59-18C27D5BA6DD}"/>
              </a:ext>
            </a:extLst>
          </p:cNvPr>
          <p:cNvSpPr txBox="1"/>
          <p:nvPr/>
        </p:nvSpPr>
        <p:spPr>
          <a:xfrm>
            <a:off x="4093827" y="7921523"/>
            <a:ext cx="2348230" cy="259045"/>
          </a:xfrm>
          <a:prstGeom prst="rect">
            <a:avLst/>
          </a:prstGeom>
        </p:spPr>
        <p:txBody>
          <a:bodyPr vert="horz" wrap="square" lIns="0" tIns="12700" rIns="0" bIns="0" rtlCol="0">
            <a:spAutoFit/>
          </a:bodyPr>
          <a:lstStyle/>
          <a:p>
            <a:pPr marL="12700">
              <a:lnSpc>
                <a:spcPct val="100000"/>
              </a:lnSpc>
              <a:spcBef>
                <a:spcPts val="100"/>
              </a:spcBef>
            </a:pPr>
            <a:r>
              <a:rPr sz="1600" b="1" dirty="0">
                <a:solidFill>
                  <a:schemeClr val="tx1"/>
                </a:solidFill>
                <a:latin typeface="Meiryo UI" panose="020B0604030504040204" pitchFamily="50" charset="-128"/>
                <a:ea typeface="Meiryo UI" panose="020B0604030504040204" pitchFamily="50" charset="-128"/>
                <a:cs typeface="游ゴシック"/>
              </a:rPr>
              <a:t>⇄【取消済】と表示されます</a:t>
            </a:r>
            <a:endParaRPr sz="1600" b="1">
              <a:solidFill>
                <a:schemeClr val="tx1"/>
              </a:solidFill>
              <a:latin typeface="Meiryo UI" panose="020B0604030504040204" pitchFamily="50" charset="-128"/>
              <a:ea typeface="Meiryo UI" panose="020B0604030504040204" pitchFamily="50" charset="-128"/>
              <a:cs typeface="游ゴシック"/>
            </a:endParaRPr>
          </a:p>
        </p:txBody>
      </p:sp>
      <p:grpSp>
        <p:nvGrpSpPr>
          <p:cNvPr id="90" name="object 21">
            <a:extLst>
              <a:ext uri="{FF2B5EF4-FFF2-40B4-BE49-F238E27FC236}">
                <a16:creationId xmlns:a16="http://schemas.microsoft.com/office/drawing/2014/main" id="{AC198FE1-D16E-D7F4-24A7-234E3672CA22}"/>
              </a:ext>
            </a:extLst>
          </p:cNvPr>
          <p:cNvGrpSpPr/>
          <p:nvPr/>
        </p:nvGrpSpPr>
        <p:grpSpPr>
          <a:xfrm>
            <a:off x="4120031" y="3531860"/>
            <a:ext cx="2854325" cy="850900"/>
            <a:chOff x="4120031" y="3531860"/>
            <a:chExt cx="2854325" cy="850900"/>
          </a:xfrm>
        </p:grpSpPr>
        <p:sp>
          <p:nvSpPr>
            <p:cNvPr id="91" name="object 22">
              <a:extLst>
                <a:ext uri="{FF2B5EF4-FFF2-40B4-BE49-F238E27FC236}">
                  <a16:creationId xmlns:a16="http://schemas.microsoft.com/office/drawing/2014/main" id="{509CD7CE-B4D4-7C4B-5680-A38055BF8508}"/>
                </a:ext>
              </a:extLst>
            </p:cNvPr>
            <p:cNvSpPr/>
            <p:nvPr/>
          </p:nvSpPr>
          <p:spPr>
            <a:xfrm>
              <a:off x="4132731" y="3544560"/>
              <a:ext cx="2828925" cy="825500"/>
            </a:xfrm>
            <a:custGeom>
              <a:avLst/>
              <a:gdLst/>
              <a:ahLst/>
              <a:cxnLst/>
              <a:rect l="l" t="t" r="r" b="b"/>
              <a:pathLst>
                <a:path w="2828925" h="825500">
                  <a:moveTo>
                    <a:pt x="2828569" y="0"/>
                  </a:moveTo>
                  <a:lnTo>
                    <a:pt x="0" y="0"/>
                  </a:lnTo>
                  <a:lnTo>
                    <a:pt x="0" y="508520"/>
                  </a:lnTo>
                  <a:lnTo>
                    <a:pt x="1740382" y="508520"/>
                  </a:lnTo>
                  <a:lnTo>
                    <a:pt x="1988032" y="825499"/>
                  </a:lnTo>
                  <a:lnTo>
                    <a:pt x="2344254" y="508520"/>
                  </a:lnTo>
                  <a:lnTo>
                    <a:pt x="2828569" y="508520"/>
                  </a:lnTo>
                  <a:lnTo>
                    <a:pt x="2828569" y="0"/>
                  </a:lnTo>
                  <a:close/>
                </a:path>
              </a:pathLst>
            </a:custGeom>
            <a:solidFill>
              <a:srgbClr val="F8A484"/>
            </a:solidFill>
          </p:spPr>
          <p:txBody>
            <a:bodyPr wrap="square" lIns="0" tIns="0" rIns="0" bIns="0" rtlCol="0"/>
            <a:lstStyle/>
            <a:p>
              <a:endParaRPr/>
            </a:p>
          </p:txBody>
        </p:sp>
        <p:sp>
          <p:nvSpPr>
            <p:cNvPr id="92" name="object 23">
              <a:extLst>
                <a:ext uri="{FF2B5EF4-FFF2-40B4-BE49-F238E27FC236}">
                  <a16:creationId xmlns:a16="http://schemas.microsoft.com/office/drawing/2014/main" id="{87B10D47-8345-0F06-6EAD-1C3DF2F76A27}"/>
                </a:ext>
              </a:extLst>
            </p:cNvPr>
            <p:cNvSpPr/>
            <p:nvPr/>
          </p:nvSpPr>
          <p:spPr>
            <a:xfrm>
              <a:off x="4132731" y="3544560"/>
              <a:ext cx="2828925" cy="825500"/>
            </a:xfrm>
            <a:custGeom>
              <a:avLst/>
              <a:gdLst/>
              <a:ahLst/>
              <a:cxnLst/>
              <a:rect l="l" t="t" r="r" b="b"/>
              <a:pathLst>
                <a:path w="2828925" h="825500">
                  <a:moveTo>
                    <a:pt x="2828569" y="508520"/>
                  </a:moveTo>
                  <a:lnTo>
                    <a:pt x="2344254" y="508520"/>
                  </a:lnTo>
                  <a:lnTo>
                    <a:pt x="1988032" y="825499"/>
                  </a:lnTo>
                  <a:lnTo>
                    <a:pt x="1740382" y="508520"/>
                  </a:lnTo>
                  <a:lnTo>
                    <a:pt x="0" y="508520"/>
                  </a:lnTo>
                  <a:lnTo>
                    <a:pt x="0" y="0"/>
                  </a:lnTo>
                  <a:lnTo>
                    <a:pt x="2828569" y="0"/>
                  </a:lnTo>
                  <a:lnTo>
                    <a:pt x="2828569" y="508520"/>
                  </a:lnTo>
                  <a:close/>
                </a:path>
              </a:pathLst>
            </a:custGeom>
            <a:ln w="25400">
              <a:solidFill>
                <a:srgbClr val="FFFFFF"/>
              </a:solidFill>
            </a:ln>
          </p:spPr>
          <p:txBody>
            <a:bodyPr wrap="square" lIns="0" tIns="0" rIns="0" bIns="0" rtlCol="0"/>
            <a:lstStyle/>
            <a:p>
              <a:endParaRPr/>
            </a:p>
          </p:txBody>
        </p:sp>
      </p:grpSp>
      <p:sp>
        <p:nvSpPr>
          <p:cNvPr id="93" name="object 24">
            <a:extLst>
              <a:ext uri="{FF2B5EF4-FFF2-40B4-BE49-F238E27FC236}">
                <a16:creationId xmlns:a16="http://schemas.microsoft.com/office/drawing/2014/main" id="{B87338A3-7FFD-B98E-6BA5-92E3DE70FB02}"/>
              </a:ext>
            </a:extLst>
          </p:cNvPr>
          <p:cNvSpPr txBox="1"/>
          <p:nvPr/>
        </p:nvSpPr>
        <p:spPr>
          <a:xfrm>
            <a:off x="4542921" y="3644221"/>
            <a:ext cx="2172206" cy="259045"/>
          </a:xfrm>
          <a:prstGeom prst="rect">
            <a:avLst/>
          </a:prstGeom>
        </p:spPr>
        <p:txBody>
          <a:bodyPr vert="horz" wrap="square" lIns="0" tIns="12700" rIns="0" bIns="0" rtlCol="0">
            <a:spAutoFit/>
          </a:bodyPr>
          <a:lstStyle/>
          <a:p>
            <a:pPr marL="12700">
              <a:lnSpc>
                <a:spcPct val="100000"/>
              </a:lnSpc>
              <a:spcBef>
                <a:spcPts val="100"/>
              </a:spcBef>
            </a:pPr>
            <a:r>
              <a:rPr sz="1600" b="1" dirty="0">
                <a:solidFill>
                  <a:schemeClr val="tx1"/>
                </a:solidFill>
                <a:latin typeface="Meiryo UI" panose="020B0604030504040204" pitchFamily="50" charset="-128"/>
                <a:ea typeface="Meiryo UI" panose="020B0604030504040204" pitchFamily="50" charset="-128"/>
                <a:cs typeface="游ゴシック"/>
              </a:rPr>
              <a:t>該当決済が「取消済」に</a:t>
            </a:r>
          </a:p>
        </p:txBody>
      </p:sp>
      <p:sp>
        <p:nvSpPr>
          <p:cNvPr id="95" name="object 26">
            <a:extLst>
              <a:ext uri="{FF2B5EF4-FFF2-40B4-BE49-F238E27FC236}">
                <a16:creationId xmlns:a16="http://schemas.microsoft.com/office/drawing/2014/main" id="{7E0C1B97-6AF2-89FC-17A6-98F310B88322}"/>
              </a:ext>
            </a:extLst>
          </p:cNvPr>
          <p:cNvSpPr/>
          <p:nvPr/>
        </p:nvSpPr>
        <p:spPr>
          <a:xfrm>
            <a:off x="1231264" y="6526743"/>
            <a:ext cx="5432425" cy="675005"/>
          </a:xfrm>
          <a:custGeom>
            <a:avLst/>
            <a:gdLst/>
            <a:ahLst/>
            <a:cxnLst/>
            <a:rect l="l" t="t" r="r" b="b"/>
            <a:pathLst>
              <a:path w="5432425" h="675004">
                <a:moveTo>
                  <a:pt x="5432069" y="535165"/>
                </a:moveTo>
                <a:lnTo>
                  <a:pt x="5424193" y="579285"/>
                </a:lnTo>
                <a:lnTo>
                  <a:pt x="5402264" y="617606"/>
                </a:lnTo>
                <a:lnTo>
                  <a:pt x="5368827" y="647826"/>
                </a:lnTo>
                <a:lnTo>
                  <a:pt x="5326428" y="667646"/>
                </a:lnTo>
                <a:lnTo>
                  <a:pt x="5277612" y="674763"/>
                </a:lnTo>
                <a:lnTo>
                  <a:pt x="154457" y="674763"/>
                </a:lnTo>
                <a:lnTo>
                  <a:pt x="105641" y="667646"/>
                </a:lnTo>
                <a:lnTo>
                  <a:pt x="63241" y="647826"/>
                </a:lnTo>
                <a:lnTo>
                  <a:pt x="29804" y="617606"/>
                </a:lnTo>
                <a:lnTo>
                  <a:pt x="7875" y="579285"/>
                </a:lnTo>
                <a:lnTo>
                  <a:pt x="0" y="535165"/>
                </a:lnTo>
                <a:lnTo>
                  <a:pt x="0" y="139598"/>
                </a:lnTo>
                <a:lnTo>
                  <a:pt x="7875" y="95477"/>
                </a:lnTo>
                <a:lnTo>
                  <a:pt x="29804" y="57157"/>
                </a:lnTo>
                <a:lnTo>
                  <a:pt x="63241" y="26937"/>
                </a:lnTo>
                <a:lnTo>
                  <a:pt x="105641" y="7117"/>
                </a:lnTo>
                <a:lnTo>
                  <a:pt x="154457" y="0"/>
                </a:lnTo>
                <a:lnTo>
                  <a:pt x="5277612" y="0"/>
                </a:lnTo>
                <a:lnTo>
                  <a:pt x="5326428" y="7117"/>
                </a:lnTo>
                <a:lnTo>
                  <a:pt x="5368827" y="26937"/>
                </a:lnTo>
                <a:lnTo>
                  <a:pt x="5402264" y="57157"/>
                </a:lnTo>
                <a:lnTo>
                  <a:pt x="5424193" y="95477"/>
                </a:lnTo>
                <a:lnTo>
                  <a:pt x="5432069" y="139598"/>
                </a:lnTo>
                <a:lnTo>
                  <a:pt x="5432069" y="535165"/>
                </a:lnTo>
                <a:close/>
              </a:path>
            </a:pathLst>
          </a:custGeom>
          <a:ln w="48615">
            <a:solidFill>
              <a:srgbClr val="2435DA"/>
            </a:solidFill>
          </a:ln>
        </p:spPr>
        <p:txBody>
          <a:bodyPr wrap="square" lIns="0" tIns="0" rIns="0" bIns="0" rtlCol="0"/>
          <a:lstStyle/>
          <a:p>
            <a:endParaRPr/>
          </a:p>
        </p:txBody>
      </p:sp>
      <p:sp>
        <p:nvSpPr>
          <p:cNvPr id="96" name="object 27">
            <a:extLst>
              <a:ext uri="{FF2B5EF4-FFF2-40B4-BE49-F238E27FC236}">
                <a16:creationId xmlns:a16="http://schemas.microsoft.com/office/drawing/2014/main" id="{683D3FB1-4732-5F03-383E-B2BD4D70BE12}"/>
              </a:ext>
            </a:extLst>
          </p:cNvPr>
          <p:cNvSpPr/>
          <p:nvPr/>
        </p:nvSpPr>
        <p:spPr>
          <a:xfrm>
            <a:off x="4040349" y="8641698"/>
            <a:ext cx="2171065" cy="580390"/>
          </a:xfrm>
          <a:custGeom>
            <a:avLst/>
            <a:gdLst/>
            <a:ahLst/>
            <a:cxnLst/>
            <a:rect l="l" t="t" r="r" b="b"/>
            <a:pathLst>
              <a:path w="2171065" h="580390">
                <a:moveTo>
                  <a:pt x="2170633" y="462013"/>
                </a:moveTo>
                <a:lnTo>
                  <a:pt x="2142243" y="531689"/>
                </a:lnTo>
                <a:lnTo>
                  <a:pt x="2110389" y="557225"/>
                </a:lnTo>
                <a:lnTo>
                  <a:pt x="2069993" y="573970"/>
                </a:lnTo>
                <a:lnTo>
                  <a:pt x="2023478" y="579983"/>
                </a:lnTo>
                <a:lnTo>
                  <a:pt x="147154" y="579983"/>
                </a:lnTo>
                <a:lnTo>
                  <a:pt x="100639" y="573970"/>
                </a:lnTo>
                <a:lnTo>
                  <a:pt x="60243" y="557225"/>
                </a:lnTo>
                <a:lnTo>
                  <a:pt x="28389" y="531689"/>
                </a:lnTo>
                <a:lnTo>
                  <a:pt x="7501" y="499305"/>
                </a:lnTo>
                <a:lnTo>
                  <a:pt x="0" y="462013"/>
                </a:lnTo>
                <a:lnTo>
                  <a:pt x="0" y="117970"/>
                </a:lnTo>
                <a:lnTo>
                  <a:pt x="28389" y="48294"/>
                </a:lnTo>
                <a:lnTo>
                  <a:pt x="60243" y="22758"/>
                </a:lnTo>
                <a:lnTo>
                  <a:pt x="100639" y="6013"/>
                </a:lnTo>
                <a:lnTo>
                  <a:pt x="147154" y="0"/>
                </a:lnTo>
                <a:lnTo>
                  <a:pt x="2023478" y="0"/>
                </a:lnTo>
                <a:lnTo>
                  <a:pt x="2069993" y="6013"/>
                </a:lnTo>
                <a:lnTo>
                  <a:pt x="2110389" y="22758"/>
                </a:lnTo>
                <a:lnTo>
                  <a:pt x="2142243" y="48294"/>
                </a:lnTo>
                <a:lnTo>
                  <a:pt x="2163131" y="80678"/>
                </a:lnTo>
                <a:lnTo>
                  <a:pt x="2170633" y="117970"/>
                </a:lnTo>
                <a:lnTo>
                  <a:pt x="2170633" y="462013"/>
                </a:lnTo>
                <a:close/>
              </a:path>
            </a:pathLst>
          </a:custGeom>
          <a:ln w="50800">
            <a:solidFill>
              <a:srgbClr val="2435DA"/>
            </a:solidFill>
          </a:ln>
        </p:spPr>
        <p:txBody>
          <a:bodyPr wrap="square" lIns="0" tIns="0" rIns="0" bIns="0" rtlCol="0"/>
          <a:lstStyle/>
          <a:p>
            <a:endParaRPr/>
          </a:p>
        </p:txBody>
      </p:sp>
      <p:sp>
        <p:nvSpPr>
          <p:cNvPr id="97" name="object 28">
            <a:extLst>
              <a:ext uri="{FF2B5EF4-FFF2-40B4-BE49-F238E27FC236}">
                <a16:creationId xmlns:a16="http://schemas.microsoft.com/office/drawing/2014/main" id="{84D3BE2C-6588-1BB7-A3F3-0626A726DE6B}"/>
              </a:ext>
            </a:extLst>
          </p:cNvPr>
          <p:cNvSpPr/>
          <p:nvPr/>
        </p:nvSpPr>
        <p:spPr>
          <a:xfrm>
            <a:off x="1828168" y="9221558"/>
            <a:ext cx="1600200" cy="457200"/>
          </a:xfrm>
          <a:custGeom>
            <a:avLst/>
            <a:gdLst/>
            <a:ahLst/>
            <a:cxnLst/>
            <a:rect l="l" t="t" r="r" b="b"/>
            <a:pathLst>
              <a:path w="1600200" h="457200">
                <a:moveTo>
                  <a:pt x="1600200" y="304800"/>
                </a:moveTo>
                <a:lnTo>
                  <a:pt x="1592431" y="352977"/>
                </a:lnTo>
                <a:lnTo>
                  <a:pt x="1570797" y="394814"/>
                </a:lnTo>
                <a:lnTo>
                  <a:pt x="1537808" y="427801"/>
                </a:lnTo>
                <a:lnTo>
                  <a:pt x="1495973" y="449432"/>
                </a:lnTo>
                <a:lnTo>
                  <a:pt x="1447800" y="457200"/>
                </a:lnTo>
                <a:lnTo>
                  <a:pt x="152400" y="457200"/>
                </a:lnTo>
                <a:lnTo>
                  <a:pt x="104226" y="449432"/>
                </a:lnTo>
                <a:lnTo>
                  <a:pt x="62391" y="427801"/>
                </a:lnTo>
                <a:lnTo>
                  <a:pt x="29402" y="394814"/>
                </a:lnTo>
                <a:lnTo>
                  <a:pt x="7768" y="352977"/>
                </a:lnTo>
                <a:lnTo>
                  <a:pt x="0" y="304800"/>
                </a:lnTo>
                <a:lnTo>
                  <a:pt x="0" y="152400"/>
                </a:lnTo>
                <a:lnTo>
                  <a:pt x="7768" y="104231"/>
                </a:lnTo>
                <a:lnTo>
                  <a:pt x="29402" y="62396"/>
                </a:lnTo>
                <a:lnTo>
                  <a:pt x="62391" y="29405"/>
                </a:lnTo>
                <a:lnTo>
                  <a:pt x="104226" y="7769"/>
                </a:lnTo>
                <a:lnTo>
                  <a:pt x="152400" y="0"/>
                </a:lnTo>
                <a:lnTo>
                  <a:pt x="1447800" y="0"/>
                </a:lnTo>
                <a:lnTo>
                  <a:pt x="1495973" y="7769"/>
                </a:lnTo>
                <a:lnTo>
                  <a:pt x="1537808" y="29405"/>
                </a:lnTo>
                <a:lnTo>
                  <a:pt x="1570797" y="62396"/>
                </a:lnTo>
                <a:lnTo>
                  <a:pt x="1592431" y="104231"/>
                </a:lnTo>
                <a:lnTo>
                  <a:pt x="1600200" y="152400"/>
                </a:lnTo>
                <a:lnTo>
                  <a:pt x="1600200" y="304800"/>
                </a:lnTo>
                <a:close/>
              </a:path>
            </a:pathLst>
          </a:custGeom>
          <a:ln w="50800">
            <a:solidFill>
              <a:srgbClr val="2435DA"/>
            </a:solidFill>
          </a:ln>
        </p:spPr>
        <p:txBody>
          <a:bodyPr wrap="square" lIns="0" tIns="0" rIns="0" bIns="0" rtlCol="0"/>
          <a:lstStyle/>
          <a:p>
            <a:endParaRPr/>
          </a:p>
        </p:txBody>
      </p:sp>
      <p:sp>
        <p:nvSpPr>
          <p:cNvPr id="99" name="object 30">
            <a:extLst>
              <a:ext uri="{FF2B5EF4-FFF2-40B4-BE49-F238E27FC236}">
                <a16:creationId xmlns:a16="http://schemas.microsoft.com/office/drawing/2014/main" id="{85B00350-D2CE-4575-D48F-CB2E781868F0}"/>
              </a:ext>
            </a:extLst>
          </p:cNvPr>
          <p:cNvSpPr txBox="1"/>
          <p:nvPr/>
        </p:nvSpPr>
        <p:spPr>
          <a:xfrm>
            <a:off x="4040349" y="5163368"/>
            <a:ext cx="3104376" cy="777136"/>
          </a:xfrm>
          <a:prstGeom prst="rect">
            <a:avLst/>
          </a:prstGeom>
        </p:spPr>
        <p:txBody>
          <a:bodyPr vert="horz" wrap="none" lIns="0" tIns="12700" rIns="0" bIns="0" rtlCol="0">
            <a:spAutoFit/>
          </a:bodyPr>
          <a:lstStyle/>
          <a:p>
            <a:pPr marL="12700">
              <a:lnSpc>
                <a:spcPct val="100000"/>
              </a:lnSpc>
              <a:spcBef>
                <a:spcPts val="100"/>
              </a:spcBef>
            </a:pPr>
            <a:r>
              <a:rPr sz="1600" b="1" dirty="0">
                <a:solidFill>
                  <a:schemeClr val="tx1"/>
                </a:solidFill>
                <a:latin typeface="Meiryo UI" panose="020B0604030504040204" pitchFamily="50" charset="-128"/>
                <a:ea typeface="Meiryo UI" panose="020B0604030504040204" pitchFamily="50" charset="-128"/>
                <a:cs typeface="游ゴシック"/>
              </a:rPr>
              <a:t>利用から</a:t>
            </a:r>
            <a:r>
              <a:rPr sz="1600" b="1">
                <a:solidFill>
                  <a:srgbClr val="2435DA"/>
                </a:solidFill>
                <a:latin typeface="Meiryo UI" panose="020B0604030504040204" pitchFamily="50" charset="-128"/>
                <a:ea typeface="Meiryo UI" panose="020B0604030504040204" pitchFamily="50" charset="-128"/>
                <a:cs typeface="游ゴシック"/>
              </a:rPr>
              <a:t>2</a:t>
            </a:r>
            <a:r>
              <a:rPr sz="1600" b="1" u="heavy">
                <a:solidFill>
                  <a:srgbClr val="2435DA"/>
                </a:solidFill>
                <a:uFill>
                  <a:solidFill>
                    <a:srgbClr val="693300"/>
                  </a:solidFill>
                </a:uFill>
                <a:latin typeface="Meiryo UI" panose="020B0604030504040204" pitchFamily="50" charset="-128"/>
                <a:ea typeface="Meiryo UI" panose="020B0604030504040204" pitchFamily="50" charset="-128"/>
                <a:cs typeface="游ゴシック"/>
              </a:rPr>
              <a:t>4時間を過ぎると</a:t>
            </a:r>
            <a:endParaRPr lang="en-US" sz="1600" b="1" u="heavy">
              <a:solidFill>
                <a:srgbClr val="2435DA"/>
              </a:solidFill>
              <a:uFill>
                <a:solidFill>
                  <a:srgbClr val="693300"/>
                </a:solidFill>
              </a:uFill>
              <a:latin typeface="Meiryo UI" panose="020B0604030504040204" pitchFamily="50" charset="-128"/>
              <a:ea typeface="Meiryo UI" panose="020B0604030504040204" pitchFamily="50" charset="-128"/>
              <a:cs typeface="游ゴシック"/>
            </a:endParaRPr>
          </a:p>
          <a:p>
            <a:pPr marL="12700">
              <a:lnSpc>
                <a:spcPct val="100000"/>
              </a:lnSpc>
              <a:spcBef>
                <a:spcPts val="100"/>
              </a:spcBef>
            </a:pPr>
            <a:r>
              <a:rPr sz="1600" b="1" u="heavy">
                <a:solidFill>
                  <a:srgbClr val="2435DA"/>
                </a:solidFill>
                <a:uFill>
                  <a:solidFill>
                    <a:srgbClr val="693300"/>
                  </a:solidFill>
                </a:uFill>
                <a:latin typeface="Meiryo UI" panose="020B0604030504040204" pitchFamily="50" charset="-128"/>
                <a:ea typeface="Meiryo UI" panose="020B0604030504040204" pitchFamily="50" charset="-128"/>
                <a:cs typeface="游ゴシック"/>
              </a:rPr>
              <a:t>「</a:t>
            </a:r>
            <a:r>
              <a:rPr sz="1600" b="1" u="heavy" dirty="0">
                <a:solidFill>
                  <a:srgbClr val="2435DA"/>
                </a:solidFill>
                <a:uFill>
                  <a:solidFill>
                    <a:srgbClr val="693300"/>
                  </a:solidFill>
                </a:uFill>
                <a:latin typeface="Meiryo UI" panose="020B0604030504040204" pitchFamily="50" charset="-128"/>
                <a:ea typeface="Meiryo UI" panose="020B0604030504040204" pitchFamily="50" charset="-128"/>
                <a:cs typeface="游ゴシック"/>
              </a:rPr>
              <a:t>取消</a:t>
            </a:r>
            <a:r>
              <a:rPr sz="1600" b="1" u="heavy">
                <a:solidFill>
                  <a:srgbClr val="2435DA"/>
                </a:solidFill>
                <a:uFill>
                  <a:solidFill>
                    <a:srgbClr val="693300"/>
                  </a:solidFill>
                </a:uFill>
                <a:latin typeface="Meiryo UI" panose="020B0604030504040204" pitchFamily="50" charset="-128"/>
                <a:ea typeface="Meiryo UI" panose="020B0604030504040204" pitchFamily="50" charset="-128"/>
                <a:cs typeface="游ゴシック"/>
              </a:rPr>
              <a:t>」不可</a:t>
            </a:r>
            <a:r>
              <a:rPr lang="ja-JP" altLang="en-US" sz="1600" b="1" u="heavy">
                <a:solidFill>
                  <a:srgbClr val="2435DA"/>
                </a:solidFill>
                <a:uFill>
                  <a:solidFill>
                    <a:srgbClr val="693300"/>
                  </a:solidFill>
                </a:uFill>
                <a:latin typeface="Meiryo UI" panose="020B0604030504040204" pitchFamily="50" charset="-128"/>
                <a:ea typeface="Meiryo UI" panose="020B0604030504040204" pitchFamily="50" charset="-128"/>
                <a:cs typeface="游ゴシック"/>
              </a:rPr>
              <a:t>となります</a:t>
            </a:r>
            <a:endParaRPr sz="1600" b="1" dirty="0">
              <a:solidFill>
                <a:srgbClr val="2435DA"/>
              </a:solidFill>
              <a:latin typeface="Meiryo UI" panose="020B0604030504040204" pitchFamily="50" charset="-128"/>
              <a:ea typeface="Meiryo UI" panose="020B0604030504040204" pitchFamily="50" charset="-128"/>
              <a:cs typeface="游ゴシック"/>
            </a:endParaRPr>
          </a:p>
          <a:p>
            <a:pPr marL="126364">
              <a:lnSpc>
                <a:spcPct val="100000"/>
              </a:lnSpc>
              <a:spcBef>
                <a:spcPts val="60"/>
              </a:spcBef>
            </a:pPr>
            <a:r>
              <a:rPr sz="1600" b="1">
                <a:solidFill>
                  <a:schemeClr val="tx1"/>
                </a:solidFill>
                <a:latin typeface="Meiryo UI" panose="020B0604030504040204" pitchFamily="50" charset="-128"/>
                <a:ea typeface="Meiryo UI" panose="020B0604030504040204" pitchFamily="50" charset="-128"/>
                <a:cs typeface="游ゴシック"/>
              </a:rPr>
              <a:t>（「取消」</a:t>
            </a:r>
            <a:r>
              <a:rPr sz="1600" b="1" dirty="0" err="1">
                <a:solidFill>
                  <a:schemeClr val="tx1"/>
                </a:solidFill>
                <a:latin typeface="Meiryo UI" panose="020B0604030504040204" pitchFamily="50" charset="-128"/>
                <a:ea typeface="Meiryo UI" panose="020B0604030504040204" pitchFamily="50" charset="-128"/>
                <a:cs typeface="游ゴシック"/>
              </a:rPr>
              <a:t>ボタンが表示されません</a:t>
            </a:r>
            <a:r>
              <a:rPr sz="1600" b="1" dirty="0">
                <a:solidFill>
                  <a:schemeClr val="tx1"/>
                </a:solidFill>
                <a:latin typeface="Meiryo UI" panose="020B0604030504040204" pitchFamily="50" charset="-128"/>
                <a:ea typeface="Meiryo UI" panose="020B0604030504040204" pitchFamily="50" charset="-128"/>
                <a:cs typeface="游ゴシック"/>
              </a:rPr>
              <a:t>）</a:t>
            </a:r>
          </a:p>
        </p:txBody>
      </p:sp>
      <p:sp>
        <p:nvSpPr>
          <p:cNvPr id="20" name="object 16">
            <a:extLst>
              <a:ext uri="{FF2B5EF4-FFF2-40B4-BE49-F238E27FC236}">
                <a16:creationId xmlns:a16="http://schemas.microsoft.com/office/drawing/2014/main" id="{153B041A-880E-F6A4-6621-4765D1807C04}"/>
              </a:ext>
            </a:extLst>
          </p:cNvPr>
          <p:cNvSpPr txBox="1"/>
          <p:nvPr/>
        </p:nvSpPr>
        <p:spPr>
          <a:xfrm>
            <a:off x="1142094" y="1197928"/>
            <a:ext cx="5277407" cy="1105687"/>
          </a:xfrm>
          <a:prstGeom prst="rect">
            <a:avLst/>
          </a:prstGeom>
        </p:spPr>
        <p:txBody>
          <a:bodyPr vert="horz" wrap="none" lIns="0" tIns="12700" rIns="0" bIns="0" rtlCol="0">
            <a:spAutoFit/>
          </a:bodyPr>
          <a:lstStyle/>
          <a:p>
            <a:pPr marL="12700" marR="5080">
              <a:lnSpc>
                <a:spcPct val="111100"/>
              </a:lnSpc>
              <a:spcBef>
                <a:spcPts val="100"/>
              </a:spcBef>
            </a:pPr>
            <a:r>
              <a:rPr lang="ja-JP" altLang="en-US" sz="1600" b="1">
                <a:solidFill>
                  <a:srgbClr val="414042"/>
                </a:solidFill>
                <a:latin typeface="BIZ UDPゴシック" panose="020B0400000000000000" pitchFamily="50" charset="-128"/>
                <a:ea typeface="BIZ UDPゴシック" panose="020B0400000000000000" pitchFamily="50" charset="-128"/>
                <a:cs typeface="游明朝 Demibold"/>
              </a:rPr>
              <a:t>取り消し完了後、お客様の電子クーポンの残高・利用履歴や</a:t>
            </a:r>
            <a:endParaRPr lang="en-US" altLang="ja-JP" sz="1600" b="1">
              <a:solidFill>
                <a:srgbClr val="414042"/>
              </a:solidFill>
              <a:latin typeface="BIZ UDPゴシック" panose="020B0400000000000000" pitchFamily="50" charset="-128"/>
              <a:ea typeface="BIZ UDPゴシック" panose="020B0400000000000000" pitchFamily="50" charset="-128"/>
              <a:cs typeface="游明朝 Demibold"/>
            </a:endParaRPr>
          </a:p>
          <a:p>
            <a:pPr marL="12700" marR="5080">
              <a:lnSpc>
                <a:spcPct val="111100"/>
              </a:lnSpc>
              <a:spcBef>
                <a:spcPts val="100"/>
              </a:spcBef>
            </a:pPr>
            <a:r>
              <a:rPr lang="ja-JP" altLang="en-US" sz="1600" b="1">
                <a:solidFill>
                  <a:srgbClr val="414042"/>
                </a:solidFill>
                <a:latin typeface="BIZ UDPゴシック" panose="020B0400000000000000" pitchFamily="50" charset="-128"/>
                <a:ea typeface="BIZ UDPゴシック" panose="020B0400000000000000" pitchFamily="50" charset="-128"/>
                <a:cs typeface="游明朝 Demibold"/>
              </a:rPr>
              <a:t>日別や月別の集計に取り消しが反映されます。</a:t>
            </a:r>
            <a:endParaRPr lang="en-US" altLang="ja-JP" sz="1600" b="1">
              <a:solidFill>
                <a:srgbClr val="414042"/>
              </a:solidFill>
              <a:latin typeface="BIZ UDPゴシック" panose="020B0400000000000000" pitchFamily="50" charset="-128"/>
              <a:ea typeface="BIZ UDPゴシック" panose="020B0400000000000000" pitchFamily="50" charset="-128"/>
              <a:cs typeface="游明朝 Demibold"/>
            </a:endParaRPr>
          </a:p>
          <a:p>
            <a:pPr marL="12700" marR="5080">
              <a:lnSpc>
                <a:spcPct val="111100"/>
              </a:lnSpc>
              <a:spcBef>
                <a:spcPts val="100"/>
              </a:spcBef>
            </a:pPr>
            <a:r>
              <a:rPr lang="ja-JP" altLang="en-US" sz="1600" b="1">
                <a:solidFill>
                  <a:srgbClr val="414042"/>
                </a:solidFill>
                <a:latin typeface="BIZ UDPゴシック" panose="020B0400000000000000" pitchFamily="50" charset="-128"/>
                <a:ea typeface="BIZ UDPゴシック" panose="020B0400000000000000" pitchFamily="50" charset="-128"/>
                <a:cs typeface="游明朝 Demibold"/>
              </a:rPr>
              <a:t>また取消可能期間（決済完了から</a:t>
            </a:r>
            <a:r>
              <a:rPr lang="en-US" altLang="ja-JP" sz="1600" b="1">
                <a:solidFill>
                  <a:srgbClr val="414042"/>
                </a:solidFill>
                <a:latin typeface="BIZ UDPゴシック" panose="020B0400000000000000" pitchFamily="50" charset="-128"/>
                <a:ea typeface="BIZ UDPゴシック" panose="020B0400000000000000" pitchFamily="50" charset="-128"/>
                <a:cs typeface="游明朝 Demibold"/>
              </a:rPr>
              <a:t>24</a:t>
            </a:r>
            <a:r>
              <a:rPr lang="ja-JP" altLang="en-US" sz="1600" b="1">
                <a:solidFill>
                  <a:srgbClr val="414042"/>
                </a:solidFill>
                <a:latin typeface="BIZ UDPゴシック" panose="020B0400000000000000" pitchFamily="50" charset="-128"/>
                <a:ea typeface="BIZ UDPゴシック" panose="020B0400000000000000" pitchFamily="50" charset="-128"/>
                <a:cs typeface="游明朝 Demibold"/>
              </a:rPr>
              <a:t>時間以内）外は</a:t>
            </a:r>
            <a:endParaRPr lang="en-US" altLang="ja-JP" sz="1600" b="1">
              <a:solidFill>
                <a:srgbClr val="414042"/>
              </a:solidFill>
              <a:latin typeface="BIZ UDPゴシック" panose="020B0400000000000000" pitchFamily="50" charset="-128"/>
              <a:ea typeface="BIZ UDPゴシック" panose="020B0400000000000000" pitchFamily="50" charset="-128"/>
              <a:cs typeface="游明朝 Demibold"/>
            </a:endParaRPr>
          </a:p>
          <a:p>
            <a:pPr marL="12700" marR="5080">
              <a:lnSpc>
                <a:spcPct val="111100"/>
              </a:lnSpc>
              <a:spcBef>
                <a:spcPts val="100"/>
              </a:spcBef>
            </a:pPr>
            <a:r>
              <a:rPr lang="ja-JP" altLang="en-US" sz="1600" b="1">
                <a:solidFill>
                  <a:srgbClr val="414042"/>
                </a:solidFill>
                <a:latin typeface="BIZ UDPゴシック" panose="020B0400000000000000" pitchFamily="50" charset="-128"/>
                <a:ea typeface="BIZ UDPゴシック" panose="020B0400000000000000" pitchFamily="50" charset="-128"/>
                <a:cs typeface="游明朝 Demibold"/>
              </a:rPr>
              <a:t>「取消」ボタンが表示されません。</a:t>
            </a:r>
          </a:p>
        </p:txBody>
      </p:sp>
      <p:sp>
        <p:nvSpPr>
          <p:cNvPr id="21" name="object 6">
            <a:extLst>
              <a:ext uri="{FF2B5EF4-FFF2-40B4-BE49-F238E27FC236}">
                <a16:creationId xmlns:a16="http://schemas.microsoft.com/office/drawing/2014/main" id="{ED81EBF0-96BB-8D37-F070-6F6F22A13F90}"/>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endParaRPr kumimoji="0" lang="ja-JP" altLang="en-US" sz="1800" b="0" i="0" u="none" strike="noStrike" kern="0" cap="none" spc="-8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4" name="object 27">
            <a:extLst>
              <a:ext uri="{FF2B5EF4-FFF2-40B4-BE49-F238E27FC236}">
                <a16:creationId xmlns:a16="http://schemas.microsoft.com/office/drawing/2014/main" id="{2E0C0C3D-54AF-5756-DDED-3735FB292FAE}"/>
              </a:ext>
            </a:extLst>
          </p:cNvPr>
          <p:cNvSpPr txBox="1">
            <a:spLocks/>
          </p:cNvSpPr>
          <p:nvPr/>
        </p:nvSpPr>
        <p:spPr>
          <a:xfrm>
            <a:off x="2770509" y="551346"/>
            <a:ext cx="4375438" cy="369332"/>
          </a:xfrm>
          <a:prstGeom prst="rect">
            <a:avLst/>
          </a:prstGeom>
        </p:spPr>
        <p:txBody>
          <a:bodyPr vert="horz" wrap="square" lIns="0" tIns="0" rIns="36000" bIns="0" rtlCol="0">
            <a:spAutoFit/>
          </a:bodyPr>
          <a:lstStyle>
            <a:lvl1pPr>
              <a:defRPr>
                <a:latin typeface="+mj-lt"/>
                <a:ea typeface="+mj-ea"/>
                <a:cs typeface="+mj-cs"/>
              </a:defRPr>
            </a:lvl1pPr>
          </a:lstStyle>
          <a:p>
            <a:pPr algn="l"/>
            <a:r>
              <a:rPr lang="ja-JP" altLang="en-US" sz="2000" b="1">
                <a:solidFill>
                  <a:schemeClr val="bg1"/>
                </a:solidFill>
                <a:latin typeface="BIZ UDPゴシック" panose="020B0400000000000000" pitchFamily="50" charset="-128"/>
                <a:ea typeface="BIZ UDPゴシック" panose="020B0400000000000000" pitchFamily="50" charset="-128"/>
              </a:rPr>
              <a:t>利用手順：</a:t>
            </a:r>
            <a:r>
              <a:rPr lang="ja-JP" altLang="en-US" sz="2400" b="1">
                <a:solidFill>
                  <a:schemeClr val="bg1"/>
                </a:solidFill>
                <a:latin typeface="BIZ UDPゴシック" panose="020B0400000000000000" pitchFamily="50" charset="-128"/>
                <a:ea typeface="BIZ UDPゴシック" panose="020B0400000000000000" pitchFamily="50" charset="-128"/>
              </a:rPr>
              <a:t>支払の取り消し ー</a:t>
            </a:r>
            <a:r>
              <a:rPr lang="en-US" altLang="ja-JP" sz="2400" b="1">
                <a:solidFill>
                  <a:schemeClr val="bg1"/>
                </a:solidFill>
                <a:latin typeface="BIZ UDPゴシック" panose="020B0400000000000000" pitchFamily="50" charset="-128"/>
                <a:ea typeface="BIZ UDPゴシック" panose="020B0400000000000000" pitchFamily="50" charset="-128"/>
              </a:rPr>
              <a:t> </a:t>
            </a:r>
            <a:r>
              <a:rPr lang="ja-JP" altLang="en-US" sz="2400" b="1">
                <a:solidFill>
                  <a:schemeClr val="bg1"/>
                </a:solidFill>
                <a:latin typeface="BIZ UDPゴシック" panose="020B0400000000000000" pitchFamily="50" charset="-128"/>
                <a:ea typeface="BIZ UDPゴシック" panose="020B0400000000000000" pitchFamily="50" charset="-128"/>
              </a:rPr>
              <a:t>２</a:t>
            </a:r>
            <a:endParaRPr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25" name="object 5">
            <a:extLst>
              <a:ext uri="{FF2B5EF4-FFF2-40B4-BE49-F238E27FC236}">
                <a16:creationId xmlns:a16="http://schemas.microsoft.com/office/drawing/2014/main" id="{9F836662-C145-21EB-1F9E-21D53310F238}"/>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sp>
        <p:nvSpPr>
          <p:cNvPr id="26" name="object 16">
            <a:extLst>
              <a:ext uri="{FF2B5EF4-FFF2-40B4-BE49-F238E27FC236}">
                <a16:creationId xmlns:a16="http://schemas.microsoft.com/office/drawing/2014/main" id="{4339FC88-18FA-C36B-32C5-B4EA46630BC1}"/>
              </a:ext>
            </a:extLst>
          </p:cNvPr>
          <p:cNvSpPr txBox="1"/>
          <p:nvPr/>
        </p:nvSpPr>
        <p:spPr>
          <a:xfrm>
            <a:off x="3199638" y="2330076"/>
            <a:ext cx="1153768" cy="288147"/>
          </a:xfrm>
          <a:prstGeom prst="rect">
            <a:avLst/>
          </a:prstGeom>
        </p:spPr>
        <p:txBody>
          <a:bodyPr vert="horz" wrap="none" lIns="36000" tIns="36000" rIns="36000" bIns="36000" rtlCol="0">
            <a:spAutoFit/>
          </a:bodyPr>
          <a:lstStyle/>
          <a:p>
            <a:pPr marL="3810" algn="ctr">
              <a:lnSpc>
                <a:spcPct val="100000"/>
              </a:lnSpc>
              <a:spcBef>
                <a:spcPts val="775"/>
              </a:spcBef>
            </a:pPr>
            <a:r>
              <a:rPr sz="1400" b="1">
                <a:solidFill>
                  <a:srgbClr val="7030A0"/>
                </a:solidFill>
                <a:latin typeface="Meiryo UI" panose="020B0604030504040204" pitchFamily="50" charset="-128"/>
                <a:ea typeface="Meiryo UI" panose="020B0604030504040204" pitchFamily="50" charset="-128"/>
                <a:cs typeface="游ゴシック"/>
              </a:rPr>
              <a:t>利用実績画面</a:t>
            </a:r>
            <a:endParaRPr sz="1700" dirty="0">
              <a:solidFill>
                <a:srgbClr val="7030A0"/>
              </a:solidFill>
              <a:latin typeface="Meiryo UI" panose="020B0604030504040204" pitchFamily="50" charset="-128"/>
              <a:ea typeface="Meiryo UI" panose="020B0604030504040204" pitchFamily="50" charset="-128"/>
              <a:cs typeface="游ゴシック"/>
            </a:endParaRPr>
          </a:p>
        </p:txBody>
      </p:sp>
      <p:pic>
        <p:nvPicPr>
          <p:cNvPr id="28" name="図 27" descr="アイコン&#10;&#10;AI 生成コンテンツは誤りを含む可能性があります。">
            <a:extLst>
              <a:ext uri="{FF2B5EF4-FFF2-40B4-BE49-F238E27FC236}">
                <a16:creationId xmlns:a16="http://schemas.microsoft.com/office/drawing/2014/main" id="{7D52EEB2-4906-8E39-D341-2A67DE1FA2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3731" y="5163368"/>
            <a:ext cx="711350" cy="695470"/>
          </a:xfrm>
          <a:prstGeom prst="rect">
            <a:avLst/>
          </a:prstGeom>
        </p:spPr>
      </p:pic>
      <p:sp>
        <p:nvSpPr>
          <p:cNvPr id="2" name="スライド番号プレースホルダー 5">
            <a:extLst>
              <a:ext uri="{FF2B5EF4-FFF2-40B4-BE49-F238E27FC236}">
                <a16:creationId xmlns:a16="http://schemas.microsoft.com/office/drawing/2014/main" id="{EC6667E5-527F-FD9B-64E6-D160BDE4D695}"/>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15</a:t>
            </a:fld>
            <a:endParaRPr/>
          </a:p>
        </p:txBody>
      </p:sp>
      <p:sp>
        <p:nvSpPr>
          <p:cNvPr id="3" name="object 13">
            <a:extLst>
              <a:ext uri="{FF2B5EF4-FFF2-40B4-BE49-F238E27FC236}">
                <a16:creationId xmlns:a16="http://schemas.microsoft.com/office/drawing/2014/main" id="{130DAA79-0931-447D-1709-F4E6AC445672}"/>
              </a:ext>
            </a:extLst>
          </p:cNvPr>
          <p:cNvSpPr/>
          <p:nvPr/>
        </p:nvSpPr>
        <p:spPr>
          <a:xfrm>
            <a:off x="352179" y="495764"/>
            <a:ext cx="2367645" cy="468630"/>
          </a:xfrm>
          <a:custGeom>
            <a:avLst/>
            <a:gdLst/>
            <a:ahLst/>
            <a:cxnLst/>
            <a:rect l="l" t="t" r="r" b="b"/>
            <a:pathLst>
              <a:path w="2402205" h="468630">
                <a:moveTo>
                  <a:pt x="2336749" y="0"/>
                </a:moveTo>
                <a:lnTo>
                  <a:pt x="152400" y="0"/>
                </a:lnTo>
                <a:lnTo>
                  <a:pt x="104226" y="7214"/>
                </a:lnTo>
                <a:lnTo>
                  <a:pt x="62391" y="27305"/>
                </a:lnTo>
                <a:lnTo>
                  <a:pt x="29402" y="57941"/>
                </a:lnTo>
                <a:lnTo>
                  <a:pt x="7768" y="96793"/>
                </a:lnTo>
                <a:lnTo>
                  <a:pt x="0" y="141528"/>
                </a:lnTo>
                <a:lnTo>
                  <a:pt x="0" y="326491"/>
                </a:lnTo>
                <a:lnTo>
                  <a:pt x="7768" y="371221"/>
                </a:lnTo>
                <a:lnTo>
                  <a:pt x="29402" y="410068"/>
                </a:lnTo>
                <a:lnTo>
                  <a:pt x="62391" y="440702"/>
                </a:lnTo>
                <a:lnTo>
                  <a:pt x="104226" y="460792"/>
                </a:lnTo>
                <a:lnTo>
                  <a:pt x="152400" y="468007"/>
                </a:lnTo>
                <a:lnTo>
                  <a:pt x="2336749" y="468007"/>
                </a:lnTo>
                <a:lnTo>
                  <a:pt x="2375676" y="460792"/>
                </a:lnTo>
                <a:lnTo>
                  <a:pt x="2395465" y="440702"/>
                </a:lnTo>
                <a:lnTo>
                  <a:pt x="2402139" y="410068"/>
                </a:lnTo>
                <a:lnTo>
                  <a:pt x="2401726" y="371221"/>
                </a:lnTo>
                <a:lnTo>
                  <a:pt x="2400249" y="326491"/>
                </a:lnTo>
                <a:lnTo>
                  <a:pt x="2400249" y="141528"/>
                </a:lnTo>
                <a:lnTo>
                  <a:pt x="2401726" y="96793"/>
                </a:lnTo>
                <a:lnTo>
                  <a:pt x="2402139" y="57941"/>
                </a:lnTo>
                <a:lnTo>
                  <a:pt x="2395465" y="27305"/>
                </a:lnTo>
                <a:lnTo>
                  <a:pt x="2375676" y="7214"/>
                </a:lnTo>
                <a:lnTo>
                  <a:pt x="2336749" y="0"/>
                </a:lnTo>
                <a:close/>
              </a:path>
            </a:pathLst>
          </a:custGeom>
          <a:solidFill>
            <a:srgbClr val="00B050"/>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600" b="1" i="0" u="none" strike="noStrike" kern="0" cap="none" normalizeH="0" noProof="0">
                <a:ln>
                  <a:noFill/>
                </a:ln>
                <a:solidFill>
                  <a:srgbClr val="FFFFFF"/>
                </a:solidFill>
                <a:effectLst/>
                <a:uLnTx/>
                <a:uFillTx/>
                <a:latin typeface="BIZ UDPゴシック" panose="020B0400000000000000" pitchFamily="50" charset="-128"/>
                <a:ea typeface="BIZ UDPゴシック" panose="020B0400000000000000" pitchFamily="50" charset="-128"/>
                <a:cs typeface="游ゴシック"/>
              </a:rPr>
              <a:t>加盟店管理画面</a:t>
            </a:r>
            <a:endParaRPr kumimoji="0" lang="ja-JP" altLang="en-US" sz="1600" b="0" i="0" u="none" strike="noStrike" kern="0" cap="none" normalizeH="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游ゴシック"/>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3">
            <a:extLst>
              <a:ext uri="{FF2B5EF4-FFF2-40B4-BE49-F238E27FC236}">
                <a16:creationId xmlns:a16="http://schemas.microsoft.com/office/drawing/2014/main" id="{326E591B-9926-D636-3527-F43E84F2CE90}"/>
              </a:ext>
            </a:extLst>
          </p:cNvPr>
          <p:cNvPicPr/>
          <p:nvPr/>
        </p:nvPicPr>
        <p:blipFill>
          <a:blip r:embed="rId2" cstate="print"/>
          <a:stretch>
            <a:fillRect/>
          </a:stretch>
        </p:blipFill>
        <p:spPr>
          <a:xfrm>
            <a:off x="0" y="0"/>
            <a:ext cx="7559985" cy="10692003"/>
          </a:xfrm>
          <a:prstGeom prst="rect">
            <a:avLst/>
          </a:prstGeom>
        </p:spPr>
      </p:pic>
      <p:sp>
        <p:nvSpPr>
          <p:cNvPr id="53" name="object 9">
            <a:extLst>
              <a:ext uri="{FF2B5EF4-FFF2-40B4-BE49-F238E27FC236}">
                <a16:creationId xmlns:a16="http://schemas.microsoft.com/office/drawing/2014/main" id="{1165576C-09E7-374E-5FAC-C29D5AF904BC}"/>
              </a:ext>
            </a:extLst>
          </p:cNvPr>
          <p:cNvSpPr/>
          <p:nvPr/>
        </p:nvSpPr>
        <p:spPr>
          <a:xfrm>
            <a:off x="713356" y="2981725"/>
            <a:ext cx="0" cy="6985"/>
          </a:xfrm>
          <a:custGeom>
            <a:avLst/>
            <a:gdLst/>
            <a:ahLst/>
            <a:cxnLst/>
            <a:rect l="l" t="t" r="r" b="b"/>
            <a:pathLst>
              <a:path h="6985">
                <a:moveTo>
                  <a:pt x="0" y="6769"/>
                </a:moveTo>
                <a:lnTo>
                  <a:pt x="0" y="0"/>
                </a:lnTo>
              </a:path>
            </a:pathLst>
          </a:custGeom>
          <a:ln w="3175">
            <a:solidFill>
              <a:srgbClr val="CBCCCD"/>
            </a:solidFill>
          </a:ln>
        </p:spPr>
        <p:txBody>
          <a:bodyPr wrap="square" lIns="0" tIns="0" rIns="0" bIns="0" rtlCol="0"/>
          <a:lstStyle/>
          <a:p>
            <a:endParaRPr/>
          </a:p>
        </p:txBody>
      </p:sp>
      <p:sp>
        <p:nvSpPr>
          <p:cNvPr id="54" name="object 10">
            <a:extLst>
              <a:ext uri="{FF2B5EF4-FFF2-40B4-BE49-F238E27FC236}">
                <a16:creationId xmlns:a16="http://schemas.microsoft.com/office/drawing/2014/main" id="{2A6A8C03-B39E-9EC9-35A1-9ACBF72745E8}"/>
              </a:ext>
            </a:extLst>
          </p:cNvPr>
          <p:cNvSpPr/>
          <p:nvPr/>
        </p:nvSpPr>
        <p:spPr>
          <a:xfrm>
            <a:off x="713350" y="2981731"/>
            <a:ext cx="6985" cy="6985"/>
          </a:xfrm>
          <a:custGeom>
            <a:avLst/>
            <a:gdLst/>
            <a:ahLst/>
            <a:cxnLst/>
            <a:rect l="l" t="t" r="r" b="b"/>
            <a:pathLst>
              <a:path w="6984" h="6985">
                <a:moveTo>
                  <a:pt x="6781" y="0"/>
                </a:moveTo>
                <a:lnTo>
                  <a:pt x="0" y="0"/>
                </a:lnTo>
                <a:lnTo>
                  <a:pt x="0" y="6769"/>
                </a:lnTo>
                <a:lnTo>
                  <a:pt x="6781" y="6769"/>
                </a:lnTo>
                <a:lnTo>
                  <a:pt x="6781" y="0"/>
                </a:lnTo>
                <a:close/>
              </a:path>
            </a:pathLst>
          </a:custGeom>
          <a:solidFill>
            <a:srgbClr val="CBCCCD"/>
          </a:solidFill>
        </p:spPr>
        <p:txBody>
          <a:bodyPr wrap="square" lIns="0" tIns="0" rIns="0" bIns="0" rtlCol="0"/>
          <a:lstStyle/>
          <a:p>
            <a:endParaRPr/>
          </a:p>
        </p:txBody>
      </p:sp>
      <p:sp>
        <p:nvSpPr>
          <p:cNvPr id="55" name="object 11">
            <a:extLst>
              <a:ext uri="{FF2B5EF4-FFF2-40B4-BE49-F238E27FC236}">
                <a16:creationId xmlns:a16="http://schemas.microsoft.com/office/drawing/2014/main" id="{C7C48149-29BC-1F70-3BF3-1D09D3AC3965}"/>
              </a:ext>
            </a:extLst>
          </p:cNvPr>
          <p:cNvSpPr/>
          <p:nvPr/>
        </p:nvSpPr>
        <p:spPr>
          <a:xfrm>
            <a:off x="2265100" y="2981725"/>
            <a:ext cx="0" cy="6985"/>
          </a:xfrm>
          <a:custGeom>
            <a:avLst/>
            <a:gdLst/>
            <a:ahLst/>
            <a:cxnLst/>
            <a:rect l="l" t="t" r="r" b="b"/>
            <a:pathLst>
              <a:path h="6985">
                <a:moveTo>
                  <a:pt x="0" y="6769"/>
                </a:moveTo>
                <a:lnTo>
                  <a:pt x="0" y="0"/>
                </a:lnTo>
              </a:path>
            </a:pathLst>
          </a:custGeom>
          <a:ln w="3175">
            <a:solidFill>
              <a:srgbClr val="CBCCCD"/>
            </a:solidFill>
          </a:ln>
        </p:spPr>
        <p:txBody>
          <a:bodyPr wrap="square" lIns="0" tIns="0" rIns="0" bIns="0" rtlCol="0"/>
          <a:lstStyle/>
          <a:p>
            <a:endParaRPr/>
          </a:p>
        </p:txBody>
      </p:sp>
      <p:sp>
        <p:nvSpPr>
          <p:cNvPr id="56" name="object 12">
            <a:extLst>
              <a:ext uri="{FF2B5EF4-FFF2-40B4-BE49-F238E27FC236}">
                <a16:creationId xmlns:a16="http://schemas.microsoft.com/office/drawing/2014/main" id="{AE152D08-8324-EBBD-F93B-121B49702D30}"/>
              </a:ext>
            </a:extLst>
          </p:cNvPr>
          <p:cNvSpPr/>
          <p:nvPr/>
        </p:nvSpPr>
        <p:spPr>
          <a:xfrm>
            <a:off x="2265100" y="2981731"/>
            <a:ext cx="6985" cy="6985"/>
          </a:xfrm>
          <a:custGeom>
            <a:avLst/>
            <a:gdLst/>
            <a:ahLst/>
            <a:cxnLst/>
            <a:rect l="l" t="t" r="r" b="b"/>
            <a:pathLst>
              <a:path w="6985" h="6985">
                <a:moveTo>
                  <a:pt x="6769" y="0"/>
                </a:moveTo>
                <a:lnTo>
                  <a:pt x="0" y="0"/>
                </a:lnTo>
                <a:lnTo>
                  <a:pt x="0" y="6769"/>
                </a:lnTo>
                <a:lnTo>
                  <a:pt x="6769" y="6769"/>
                </a:lnTo>
                <a:lnTo>
                  <a:pt x="6769" y="0"/>
                </a:lnTo>
                <a:close/>
              </a:path>
            </a:pathLst>
          </a:custGeom>
          <a:solidFill>
            <a:srgbClr val="CBCCCD"/>
          </a:solidFill>
        </p:spPr>
        <p:txBody>
          <a:bodyPr wrap="square" lIns="0" tIns="0" rIns="0" bIns="0" rtlCol="0"/>
          <a:lstStyle/>
          <a:p>
            <a:endParaRPr/>
          </a:p>
        </p:txBody>
      </p:sp>
      <p:sp>
        <p:nvSpPr>
          <p:cNvPr id="57" name="object 13">
            <a:extLst>
              <a:ext uri="{FF2B5EF4-FFF2-40B4-BE49-F238E27FC236}">
                <a16:creationId xmlns:a16="http://schemas.microsoft.com/office/drawing/2014/main" id="{8E515FAD-BB18-7D24-3248-E9D0C1CD8991}"/>
              </a:ext>
            </a:extLst>
          </p:cNvPr>
          <p:cNvSpPr/>
          <p:nvPr/>
        </p:nvSpPr>
        <p:spPr>
          <a:xfrm>
            <a:off x="4819723" y="2981725"/>
            <a:ext cx="0" cy="6985"/>
          </a:xfrm>
          <a:custGeom>
            <a:avLst/>
            <a:gdLst/>
            <a:ahLst/>
            <a:cxnLst/>
            <a:rect l="l" t="t" r="r" b="b"/>
            <a:pathLst>
              <a:path h="6985">
                <a:moveTo>
                  <a:pt x="0" y="6769"/>
                </a:moveTo>
                <a:lnTo>
                  <a:pt x="0" y="0"/>
                </a:lnTo>
              </a:path>
            </a:pathLst>
          </a:custGeom>
          <a:ln w="3175">
            <a:solidFill>
              <a:srgbClr val="CBCCCD"/>
            </a:solidFill>
          </a:ln>
        </p:spPr>
        <p:txBody>
          <a:bodyPr wrap="square" lIns="0" tIns="0" rIns="0" bIns="0" rtlCol="0"/>
          <a:lstStyle/>
          <a:p>
            <a:endParaRPr/>
          </a:p>
        </p:txBody>
      </p:sp>
      <p:sp>
        <p:nvSpPr>
          <p:cNvPr id="58" name="object 14">
            <a:extLst>
              <a:ext uri="{FF2B5EF4-FFF2-40B4-BE49-F238E27FC236}">
                <a16:creationId xmlns:a16="http://schemas.microsoft.com/office/drawing/2014/main" id="{C3CF531D-1320-C5BD-5135-7E08731FCE03}"/>
              </a:ext>
            </a:extLst>
          </p:cNvPr>
          <p:cNvSpPr/>
          <p:nvPr/>
        </p:nvSpPr>
        <p:spPr>
          <a:xfrm>
            <a:off x="4819718" y="2981731"/>
            <a:ext cx="6985" cy="6985"/>
          </a:xfrm>
          <a:custGeom>
            <a:avLst/>
            <a:gdLst/>
            <a:ahLst/>
            <a:cxnLst/>
            <a:rect l="l" t="t" r="r" b="b"/>
            <a:pathLst>
              <a:path w="6985" h="6985">
                <a:moveTo>
                  <a:pt x="6769" y="0"/>
                </a:moveTo>
                <a:lnTo>
                  <a:pt x="0" y="0"/>
                </a:lnTo>
                <a:lnTo>
                  <a:pt x="0" y="6769"/>
                </a:lnTo>
                <a:lnTo>
                  <a:pt x="6769" y="6769"/>
                </a:lnTo>
                <a:lnTo>
                  <a:pt x="6769" y="0"/>
                </a:lnTo>
                <a:close/>
              </a:path>
            </a:pathLst>
          </a:custGeom>
          <a:solidFill>
            <a:srgbClr val="CBCCCD"/>
          </a:solidFill>
        </p:spPr>
        <p:txBody>
          <a:bodyPr wrap="square" lIns="0" tIns="0" rIns="0" bIns="0" rtlCol="0"/>
          <a:lstStyle/>
          <a:p>
            <a:endParaRPr/>
          </a:p>
        </p:txBody>
      </p:sp>
      <p:sp>
        <p:nvSpPr>
          <p:cNvPr id="59" name="object 15">
            <a:extLst>
              <a:ext uri="{FF2B5EF4-FFF2-40B4-BE49-F238E27FC236}">
                <a16:creationId xmlns:a16="http://schemas.microsoft.com/office/drawing/2014/main" id="{DF2AF91C-FCE9-3105-3DF3-14CED69B320A}"/>
              </a:ext>
            </a:extLst>
          </p:cNvPr>
          <p:cNvSpPr/>
          <p:nvPr/>
        </p:nvSpPr>
        <p:spPr>
          <a:xfrm>
            <a:off x="6967773" y="2981725"/>
            <a:ext cx="0" cy="6985"/>
          </a:xfrm>
          <a:custGeom>
            <a:avLst/>
            <a:gdLst/>
            <a:ahLst/>
            <a:cxnLst/>
            <a:rect l="l" t="t" r="r" b="b"/>
            <a:pathLst>
              <a:path h="6985">
                <a:moveTo>
                  <a:pt x="0" y="6769"/>
                </a:moveTo>
                <a:lnTo>
                  <a:pt x="0" y="0"/>
                </a:lnTo>
              </a:path>
            </a:pathLst>
          </a:custGeom>
          <a:ln w="3175">
            <a:solidFill>
              <a:srgbClr val="CBCCCD"/>
            </a:solidFill>
          </a:ln>
        </p:spPr>
        <p:txBody>
          <a:bodyPr wrap="square" lIns="0" tIns="0" rIns="0" bIns="0" rtlCol="0"/>
          <a:lstStyle/>
          <a:p>
            <a:endParaRPr/>
          </a:p>
        </p:txBody>
      </p:sp>
      <p:sp>
        <p:nvSpPr>
          <p:cNvPr id="60" name="object 16">
            <a:extLst>
              <a:ext uri="{FF2B5EF4-FFF2-40B4-BE49-F238E27FC236}">
                <a16:creationId xmlns:a16="http://schemas.microsoft.com/office/drawing/2014/main" id="{CDF60B17-EC0F-44CD-F816-57EED1D59A91}"/>
              </a:ext>
            </a:extLst>
          </p:cNvPr>
          <p:cNvSpPr/>
          <p:nvPr/>
        </p:nvSpPr>
        <p:spPr>
          <a:xfrm>
            <a:off x="6967770" y="2981731"/>
            <a:ext cx="6985" cy="6985"/>
          </a:xfrm>
          <a:custGeom>
            <a:avLst/>
            <a:gdLst/>
            <a:ahLst/>
            <a:cxnLst/>
            <a:rect l="l" t="t" r="r" b="b"/>
            <a:pathLst>
              <a:path w="6984" h="6985">
                <a:moveTo>
                  <a:pt x="6769" y="0"/>
                </a:moveTo>
                <a:lnTo>
                  <a:pt x="0" y="0"/>
                </a:lnTo>
                <a:lnTo>
                  <a:pt x="0" y="6769"/>
                </a:lnTo>
                <a:lnTo>
                  <a:pt x="6769" y="6769"/>
                </a:lnTo>
                <a:lnTo>
                  <a:pt x="6769" y="0"/>
                </a:lnTo>
                <a:close/>
              </a:path>
            </a:pathLst>
          </a:custGeom>
          <a:solidFill>
            <a:srgbClr val="CBCCCD"/>
          </a:solidFill>
        </p:spPr>
        <p:txBody>
          <a:bodyPr wrap="square" lIns="0" tIns="0" rIns="0" bIns="0" rtlCol="0"/>
          <a:lstStyle/>
          <a:p>
            <a:endParaRPr/>
          </a:p>
        </p:txBody>
      </p:sp>
      <p:sp>
        <p:nvSpPr>
          <p:cNvPr id="62" name="object 18">
            <a:extLst>
              <a:ext uri="{FF2B5EF4-FFF2-40B4-BE49-F238E27FC236}">
                <a16:creationId xmlns:a16="http://schemas.microsoft.com/office/drawing/2014/main" id="{6842A27D-089A-AF3A-A1B4-9A607D8DF666}"/>
              </a:ext>
            </a:extLst>
          </p:cNvPr>
          <p:cNvSpPr txBox="1"/>
          <p:nvPr/>
        </p:nvSpPr>
        <p:spPr>
          <a:xfrm>
            <a:off x="863315" y="1472024"/>
            <a:ext cx="5842565" cy="533479"/>
          </a:xfrm>
          <a:prstGeom prst="rect">
            <a:avLst/>
          </a:prstGeom>
        </p:spPr>
        <p:txBody>
          <a:bodyPr vert="horz" wrap="square" lIns="0" tIns="12700" rIns="0" bIns="0" rtlCol="0">
            <a:spAutoFit/>
          </a:bodyPr>
          <a:lstStyle/>
          <a:p>
            <a:pPr marL="12700" marR="5080">
              <a:lnSpc>
                <a:spcPct val="111100"/>
              </a:lnSpc>
              <a:spcBef>
                <a:spcPts val="100"/>
              </a:spcBef>
            </a:pPr>
            <a:r>
              <a:rPr sz="1600" b="1" dirty="0" err="1">
                <a:solidFill>
                  <a:srgbClr val="414042"/>
                </a:solidFill>
                <a:latin typeface="BIZ UDPゴシック" panose="020B0400000000000000" pitchFamily="50" charset="-128"/>
                <a:ea typeface="BIZ UDPゴシック" panose="020B0400000000000000" pitchFamily="50" charset="-128"/>
                <a:cs typeface="游明朝 Demibold"/>
              </a:rPr>
              <a:t>電子クーポンの利用期間に応じて、振込日が決まっています</a:t>
            </a:r>
            <a:r>
              <a:rPr sz="1600" b="1" dirty="0">
                <a:solidFill>
                  <a:srgbClr val="414042"/>
                </a:solidFill>
                <a:latin typeface="BIZ UDPゴシック" panose="020B0400000000000000" pitchFamily="50" charset="-128"/>
                <a:ea typeface="BIZ UDPゴシック" panose="020B0400000000000000" pitchFamily="50" charset="-128"/>
                <a:cs typeface="游明朝 Demibold"/>
              </a:rPr>
              <a:t>。</a:t>
            </a:r>
            <a:endParaRPr lang="en-US" sz="1600" b="1" dirty="0">
              <a:solidFill>
                <a:srgbClr val="414042"/>
              </a:solidFill>
              <a:latin typeface="BIZ UDPゴシック" panose="020B0400000000000000" pitchFamily="50" charset="-128"/>
              <a:ea typeface="BIZ UDPゴシック" panose="020B0400000000000000" pitchFamily="50" charset="-128"/>
              <a:cs typeface="游明朝 Demibold"/>
            </a:endParaRPr>
          </a:p>
          <a:p>
            <a:pPr marL="12700" marR="5080">
              <a:lnSpc>
                <a:spcPct val="111100"/>
              </a:lnSpc>
              <a:spcBef>
                <a:spcPts val="100"/>
              </a:spcBef>
            </a:pPr>
            <a:r>
              <a:rPr sz="1600" b="1" dirty="0" err="1">
                <a:solidFill>
                  <a:srgbClr val="414042"/>
                </a:solidFill>
                <a:latin typeface="BIZ UDPゴシック" panose="020B0400000000000000" pitchFamily="50" charset="-128"/>
                <a:ea typeface="BIZ UDPゴシック" panose="020B0400000000000000" pitchFamily="50" charset="-128"/>
                <a:cs typeface="游明朝 Demibold"/>
              </a:rPr>
              <a:t>対象期間分の利用実績をもとに換金</a:t>
            </a:r>
            <a:r>
              <a:rPr sz="1600" b="1" err="1">
                <a:solidFill>
                  <a:srgbClr val="414042"/>
                </a:solidFill>
                <a:latin typeface="BIZ UDPゴシック" panose="020B0400000000000000" pitchFamily="50" charset="-128"/>
                <a:ea typeface="BIZ UDPゴシック" panose="020B0400000000000000" pitchFamily="50" charset="-128"/>
                <a:cs typeface="游明朝 Demibold"/>
              </a:rPr>
              <a:t>（</a:t>
            </a:r>
            <a:r>
              <a:rPr sz="1600" b="1">
                <a:solidFill>
                  <a:srgbClr val="414042"/>
                </a:solidFill>
                <a:latin typeface="BIZ UDPゴシック" panose="020B0400000000000000" pitchFamily="50" charset="-128"/>
                <a:ea typeface="BIZ UDPゴシック" panose="020B0400000000000000" pitchFamily="50" charset="-128"/>
                <a:cs typeface="游明朝 Demibold"/>
              </a:rPr>
              <a:t>振込）</a:t>
            </a:r>
            <a:r>
              <a:rPr sz="1600" b="1" dirty="0" err="1">
                <a:solidFill>
                  <a:srgbClr val="414042"/>
                </a:solidFill>
                <a:latin typeface="BIZ UDPゴシック" panose="020B0400000000000000" pitchFamily="50" charset="-128"/>
                <a:ea typeface="BIZ UDPゴシック" panose="020B0400000000000000" pitchFamily="50" charset="-128"/>
                <a:cs typeface="游明朝 Demibold"/>
              </a:rPr>
              <a:t>いたします</a:t>
            </a:r>
            <a:r>
              <a:rPr sz="1600" b="1" dirty="0">
                <a:solidFill>
                  <a:srgbClr val="414042"/>
                </a:solidFill>
                <a:latin typeface="BIZ UDPゴシック" panose="020B0400000000000000" pitchFamily="50" charset="-128"/>
                <a:ea typeface="BIZ UDPゴシック" panose="020B0400000000000000" pitchFamily="50" charset="-128"/>
                <a:cs typeface="游明朝 Demibold"/>
              </a:rPr>
              <a:t>。</a:t>
            </a:r>
            <a:endParaRPr sz="1600" dirty="0">
              <a:latin typeface="BIZ UDPゴシック" panose="020B0400000000000000" pitchFamily="50" charset="-128"/>
              <a:ea typeface="BIZ UDPゴシック" panose="020B0400000000000000" pitchFamily="50" charset="-128"/>
              <a:cs typeface="游明朝 Demibold"/>
            </a:endParaRPr>
          </a:p>
        </p:txBody>
      </p:sp>
      <p:sp>
        <p:nvSpPr>
          <p:cNvPr id="63" name="object 19">
            <a:extLst>
              <a:ext uri="{FF2B5EF4-FFF2-40B4-BE49-F238E27FC236}">
                <a16:creationId xmlns:a16="http://schemas.microsoft.com/office/drawing/2014/main" id="{BAA2AAF6-0FA0-D877-CAF4-797DCD8D8B05}"/>
              </a:ext>
            </a:extLst>
          </p:cNvPr>
          <p:cNvSpPr txBox="1"/>
          <p:nvPr/>
        </p:nvSpPr>
        <p:spPr>
          <a:xfrm>
            <a:off x="532507" y="2759212"/>
            <a:ext cx="2006600" cy="284480"/>
          </a:xfrm>
          <a:prstGeom prst="rect">
            <a:avLst/>
          </a:prstGeom>
        </p:spPr>
        <p:txBody>
          <a:bodyPr vert="horz" wrap="square" lIns="0" tIns="12700" rIns="0" bIns="0" rtlCol="0">
            <a:spAutoFit/>
          </a:bodyPr>
          <a:lstStyle/>
          <a:p>
            <a:pPr marL="12700">
              <a:lnSpc>
                <a:spcPct val="100000"/>
              </a:lnSpc>
              <a:spcBef>
                <a:spcPts val="100"/>
              </a:spcBef>
            </a:pPr>
            <a:r>
              <a:rPr sz="1700" b="1" spc="-240" dirty="0">
                <a:solidFill>
                  <a:srgbClr val="820000"/>
                </a:solidFill>
                <a:latin typeface="游ゴシック"/>
                <a:cs typeface="游ゴシック"/>
              </a:rPr>
              <a:t>●換金ターム</a:t>
            </a:r>
            <a:r>
              <a:rPr sz="1700" b="1" dirty="0">
                <a:solidFill>
                  <a:srgbClr val="820000"/>
                </a:solidFill>
                <a:latin typeface="游ゴシック"/>
                <a:cs typeface="游ゴシック"/>
              </a:rPr>
              <a:t>（予定</a:t>
            </a:r>
            <a:r>
              <a:rPr sz="1700" b="1" spc="-50" dirty="0">
                <a:solidFill>
                  <a:srgbClr val="820000"/>
                </a:solidFill>
                <a:latin typeface="游ゴシック"/>
                <a:cs typeface="游ゴシック"/>
              </a:rPr>
              <a:t>）</a:t>
            </a:r>
            <a:endParaRPr sz="1700" dirty="0">
              <a:solidFill>
                <a:srgbClr val="820000"/>
              </a:solidFill>
              <a:latin typeface="游ゴシック"/>
              <a:cs typeface="游ゴシック"/>
            </a:endParaRPr>
          </a:p>
        </p:txBody>
      </p:sp>
      <p:sp>
        <p:nvSpPr>
          <p:cNvPr id="64" name="object 20">
            <a:extLst>
              <a:ext uri="{FF2B5EF4-FFF2-40B4-BE49-F238E27FC236}">
                <a16:creationId xmlns:a16="http://schemas.microsoft.com/office/drawing/2014/main" id="{475DABF0-BE9B-C224-96EB-EC6D50DE1058}"/>
              </a:ext>
            </a:extLst>
          </p:cNvPr>
          <p:cNvSpPr txBox="1"/>
          <p:nvPr/>
        </p:nvSpPr>
        <p:spPr>
          <a:xfrm>
            <a:off x="833985" y="8837920"/>
            <a:ext cx="5847715" cy="889635"/>
          </a:xfrm>
          <a:prstGeom prst="rect">
            <a:avLst/>
          </a:prstGeom>
        </p:spPr>
        <p:txBody>
          <a:bodyPr vert="horz" wrap="square" lIns="0" tIns="45720" rIns="0" bIns="0" rtlCol="0">
            <a:spAutoFit/>
          </a:bodyPr>
          <a:lstStyle/>
          <a:p>
            <a:pPr marL="12700">
              <a:lnSpc>
                <a:spcPct val="100000"/>
              </a:lnSpc>
              <a:spcBef>
                <a:spcPts val="360"/>
              </a:spcBef>
            </a:pPr>
            <a:r>
              <a:rPr sz="1200" b="1" dirty="0">
                <a:solidFill>
                  <a:srgbClr val="414042"/>
                </a:solidFill>
                <a:latin typeface="Meiryo UI" panose="020B0604030504040204" pitchFamily="50" charset="-128"/>
                <a:ea typeface="Meiryo UI" panose="020B0604030504040204" pitchFamily="50" charset="-128"/>
                <a:cs typeface="游明朝 Demibold"/>
              </a:rPr>
              <a:t>※審査の状況により、入金予定日から前後する場合がございます。</a:t>
            </a:r>
            <a:endParaRPr sz="1200" dirty="0">
              <a:latin typeface="Meiryo UI" panose="020B0604030504040204" pitchFamily="50" charset="-128"/>
              <a:ea typeface="Meiryo UI" panose="020B0604030504040204" pitchFamily="50" charset="-128"/>
              <a:cs typeface="游明朝 Demibold"/>
            </a:endParaRPr>
          </a:p>
          <a:p>
            <a:pPr marL="12700">
              <a:lnSpc>
                <a:spcPct val="100000"/>
              </a:lnSpc>
              <a:spcBef>
                <a:spcPts val="260"/>
              </a:spcBef>
            </a:pPr>
            <a:r>
              <a:rPr sz="1200" b="1" dirty="0">
                <a:solidFill>
                  <a:srgbClr val="414042"/>
                </a:solidFill>
                <a:latin typeface="Meiryo UI" panose="020B0604030504040204" pitchFamily="50" charset="-128"/>
                <a:ea typeface="Meiryo UI" panose="020B0604030504040204" pitchFamily="50" charset="-128"/>
                <a:cs typeface="游明朝 Demibold"/>
              </a:rPr>
              <a:t>※利用日（決済完了日）を基準に精算いたします。</a:t>
            </a:r>
            <a:endParaRPr sz="1200" dirty="0">
              <a:latin typeface="Meiryo UI" panose="020B0604030504040204" pitchFamily="50" charset="-128"/>
              <a:ea typeface="Meiryo UI" panose="020B0604030504040204" pitchFamily="50" charset="-128"/>
              <a:cs typeface="游明朝 Demibold"/>
            </a:endParaRPr>
          </a:p>
          <a:p>
            <a:pPr marL="172720" marR="5080" indent="-160655">
              <a:lnSpc>
                <a:spcPct val="118100"/>
              </a:lnSpc>
            </a:pPr>
            <a:r>
              <a:rPr sz="1200" b="1" dirty="0">
                <a:solidFill>
                  <a:srgbClr val="414042"/>
                </a:solidFill>
                <a:latin typeface="Meiryo UI" panose="020B0604030504040204" pitchFamily="50" charset="-128"/>
                <a:ea typeface="Meiryo UI" panose="020B0604030504040204" pitchFamily="50" charset="-128"/>
                <a:cs typeface="游明朝 Demibold"/>
              </a:rPr>
              <a:t>※上記、スケジュールは、</a:t>
            </a:r>
            <a:r>
              <a:rPr sz="1200" b="1">
                <a:solidFill>
                  <a:srgbClr val="414042"/>
                </a:solidFill>
                <a:latin typeface="Meiryo UI" panose="020B0604030504040204" pitchFamily="50" charset="-128"/>
                <a:ea typeface="Meiryo UI" panose="020B0604030504040204" pitchFamily="50" charset="-128"/>
                <a:cs typeface="游明朝 Demibold"/>
              </a:rPr>
              <a:t>変更になる場合がございます。</a:t>
            </a:r>
            <a:endParaRPr lang="en-US" sz="1200" b="1">
              <a:solidFill>
                <a:srgbClr val="414042"/>
              </a:solidFill>
              <a:latin typeface="Meiryo UI" panose="020B0604030504040204" pitchFamily="50" charset="-128"/>
              <a:ea typeface="Meiryo UI" panose="020B0604030504040204" pitchFamily="50" charset="-128"/>
              <a:cs typeface="游明朝 Demibold"/>
            </a:endParaRPr>
          </a:p>
          <a:p>
            <a:pPr marL="172720" marR="5080" indent="-160655">
              <a:lnSpc>
                <a:spcPct val="118100"/>
              </a:lnSpc>
            </a:pPr>
            <a:r>
              <a:rPr lang="ja-JP" altLang="en-US" sz="1200" b="1">
                <a:solidFill>
                  <a:srgbClr val="414042"/>
                </a:solidFill>
                <a:latin typeface="Meiryo UI" panose="020B0604030504040204" pitchFamily="50" charset="-128"/>
                <a:ea typeface="Meiryo UI" panose="020B0604030504040204" pitchFamily="50" charset="-128"/>
                <a:cs typeface="游明朝 Demibold"/>
              </a:rPr>
              <a:t>　 </a:t>
            </a:r>
            <a:r>
              <a:rPr sz="1200" b="1">
                <a:solidFill>
                  <a:srgbClr val="414042"/>
                </a:solidFill>
                <a:latin typeface="Meiryo UI" panose="020B0604030504040204" pitchFamily="50" charset="-128"/>
                <a:ea typeface="Meiryo UI" panose="020B0604030504040204" pitchFamily="50" charset="-128"/>
                <a:cs typeface="游明朝 Demibold"/>
              </a:rPr>
              <a:t>その場合は</a:t>
            </a:r>
            <a:r>
              <a:rPr sz="1200" b="1" dirty="0">
                <a:solidFill>
                  <a:srgbClr val="414042"/>
                </a:solidFill>
                <a:latin typeface="Meiryo UI" panose="020B0604030504040204" pitchFamily="50" charset="-128"/>
                <a:ea typeface="Meiryo UI" panose="020B0604030504040204" pitchFamily="50" charset="-128"/>
                <a:cs typeface="游明朝 Demibold"/>
              </a:rPr>
              <a:t>、ホームページ等でお知らせいたします。</a:t>
            </a:r>
            <a:endParaRPr sz="1200" dirty="0">
              <a:latin typeface="Meiryo UI" panose="020B0604030504040204" pitchFamily="50" charset="-128"/>
              <a:ea typeface="Meiryo UI" panose="020B0604030504040204" pitchFamily="50" charset="-128"/>
              <a:cs typeface="游明朝 Demibold"/>
            </a:endParaRPr>
          </a:p>
        </p:txBody>
      </p:sp>
      <p:grpSp>
        <p:nvGrpSpPr>
          <p:cNvPr id="28" name="object 28"/>
          <p:cNvGrpSpPr/>
          <p:nvPr/>
        </p:nvGrpSpPr>
        <p:grpSpPr>
          <a:xfrm>
            <a:off x="483036" y="2742576"/>
            <a:ext cx="6985" cy="6985"/>
            <a:chOff x="675373" y="2734919"/>
            <a:chExt cx="6985" cy="6985"/>
          </a:xfrm>
        </p:grpSpPr>
        <p:sp>
          <p:nvSpPr>
            <p:cNvPr id="29" name="object 29"/>
            <p:cNvSpPr/>
            <p:nvPr/>
          </p:nvSpPr>
          <p:spPr>
            <a:xfrm>
              <a:off x="675373" y="2734919"/>
              <a:ext cx="0" cy="6985"/>
            </a:xfrm>
            <a:custGeom>
              <a:avLst/>
              <a:gdLst/>
              <a:ahLst/>
              <a:cxnLst/>
              <a:rect l="l" t="t" r="r" b="b"/>
              <a:pathLst>
                <a:path h="6985">
                  <a:moveTo>
                    <a:pt x="0" y="6769"/>
                  </a:moveTo>
                  <a:lnTo>
                    <a:pt x="0" y="0"/>
                  </a:lnTo>
                </a:path>
              </a:pathLst>
            </a:custGeom>
            <a:ln w="3175">
              <a:solidFill>
                <a:srgbClr val="CBCCCD"/>
              </a:solidFill>
            </a:ln>
          </p:spPr>
          <p:txBody>
            <a:bodyPr wrap="square" lIns="0" tIns="0" rIns="0" bIns="0" rtlCol="0"/>
            <a:lstStyle/>
            <a:p>
              <a:endParaRPr/>
            </a:p>
          </p:txBody>
        </p:sp>
        <p:sp>
          <p:nvSpPr>
            <p:cNvPr id="30" name="object 30"/>
            <p:cNvSpPr/>
            <p:nvPr/>
          </p:nvSpPr>
          <p:spPr>
            <a:xfrm>
              <a:off x="675373" y="2734932"/>
              <a:ext cx="6985" cy="6985"/>
            </a:xfrm>
            <a:custGeom>
              <a:avLst/>
              <a:gdLst/>
              <a:ahLst/>
              <a:cxnLst/>
              <a:rect l="l" t="t" r="r" b="b"/>
              <a:pathLst>
                <a:path w="6984" h="6985">
                  <a:moveTo>
                    <a:pt x="6781" y="6769"/>
                  </a:moveTo>
                  <a:lnTo>
                    <a:pt x="6781" y="0"/>
                  </a:lnTo>
                  <a:lnTo>
                    <a:pt x="0" y="0"/>
                  </a:lnTo>
                  <a:lnTo>
                    <a:pt x="0" y="6769"/>
                  </a:lnTo>
                  <a:lnTo>
                    <a:pt x="6781" y="6769"/>
                  </a:lnTo>
                  <a:close/>
                </a:path>
              </a:pathLst>
            </a:custGeom>
            <a:solidFill>
              <a:srgbClr val="CBCCCD"/>
            </a:solidFill>
          </p:spPr>
          <p:txBody>
            <a:bodyPr wrap="square" lIns="0" tIns="0" rIns="0" bIns="0" rtlCol="0"/>
            <a:lstStyle/>
            <a:p>
              <a:endParaRPr/>
            </a:p>
          </p:txBody>
        </p:sp>
      </p:grpSp>
      <p:grpSp>
        <p:nvGrpSpPr>
          <p:cNvPr id="31" name="object 31"/>
          <p:cNvGrpSpPr/>
          <p:nvPr/>
        </p:nvGrpSpPr>
        <p:grpSpPr>
          <a:xfrm>
            <a:off x="2034773" y="2742576"/>
            <a:ext cx="6985" cy="6985"/>
            <a:chOff x="2227110" y="2734919"/>
            <a:chExt cx="6985" cy="6985"/>
          </a:xfrm>
        </p:grpSpPr>
        <p:sp>
          <p:nvSpPr>
            <p:cNvPr id="32" name="object 32"/>
            <p:cNvSpPr/>
            <p:nvPr/>
          </p:nvSpPr>
          <p:spPr>
            <a:xfrm>
              <a:off x="2227110" y="2734919"/>
              <a:ext cx="0" cy="6985"/>
            </a:xfrm>
            <a:custGeom>
              <a:avLst/>
              <a:gdLst/>
              <a:ahLst/>
              <a:cxnLst/>
              <a:rect l="l" t="t" r="r" b="b"/>
              <a:pathLst>
                <a:path h="6985">
                  <a:moveTo>
                    <a:pt x="0" y="6769"/>
                  </a:moveTo>
                  <a:lnTo>
                    <a:pt x="0" y="0"/>
                  </a:lnTo>
                </a:path>
              </a:pathLst>
            </a:custGeom>
            <a:ln w="3175">
              <a:solidFill>
                <a:srgbClr val="CBCCCD"/>
              </a:solidFill>
            </a:ln>
          </p:spPr>
          <p:txBody>
            <a:bodyPr wrap="square" lIns="0" tIns="0" rIns="0" bIns="0" rtlCol="0"/>
            <a:lstStyle/>
            <a:p>
              <a:endParaRPr/>
            </a:p>
          </p:txBody>
        </p:sp>
        <p:sp>
          <p:nvSpPr>
            <p:cNvPr id="33" name="object 33"/>
            <p:cNvSpPr/>
            <p:nvPr/>
          </p:nvSpPr>
          <p:spPr>
            <a:xfrm>
              <a:off x="2227110" y="2734932"/>
              <a:ext cx="6985" cy="6985"/>
            </a:xfrm>
            <a:custGeom>
              <a:avLst/>
              <a:gdLst/>
              <a:ahLst/>
              <a:cxnLst/>
              <a:rect l="l" t="t" r="r" b="b"/>
              <a:pathLst>
                <a:path w="6985" h="6985">
                  <a:moveTo>
                    <a:pt x="6768" y="6769"/>
                  </a:moveTo>
                  <a:lnTo>
                    <a:pt x="6768" y="0"/>
                  </a:lnTo>
                  <a:lnTo>
                    <a:pt x="0" y="0"/>
                  </a:lnTo>
                  <a:lnTo>
                    <a:pt x="0" y="6769"/>
                  </a:lnTo>
                  <a:lnTo>
                    <a:pt x="6768" y="6769"/>
                  </a:lnTo>
                  <a:close/>
                </a:path>
              </a:pathLst>
            </a:custGeom>
            <a:solidFill>
              <a:srgbClr val="CBCCCD"/>
            </a:solidFill>
          </p:spPr>
          <p:txBody>
            <a:bodyPr wrap="square" lIns="0" tIns="0" rIns="0" bIns="0" rtlCol="0"/>
            <a:lstStyle/>
            <a:p>
              <a:endParaRPr/>
            </a:p>
          </p:txBody>
        </p:sp>
      </p:grpSp>
      <p:grpSp>
        <p:nvGrpSpPr>
          <p:cNvPr id="34" name="object 34"/>
          <p:cNvGrpSpPr/>
          <p:nvPr/>
        </p:nvGrpSpPr>
        <p:grpSpPr>
          <a:xfrm>
            <a:off x="4589416" y="2742576"/>
            <a:ext cx="6985" cy="6985"/>
            <a:chOff x="4781753" y="2734919"/>
            <a:chExt cx="6985" cy="6985"/>
          </a:xfrm>
        </p:grpSpPr>
        <p:sp>
          <p:nvSpPr>
            <p:cNvPr id="35" name="object 35"/>
            <p:cNvSpPr/>
            <p:nvPr/>
          </p:nvSpPr>
          <p:spPr>
            <a:xfrm>
              <a:off x="4781753" y="2734919"/>
              <a:ext cx="0" cy="6985"/>
            </a:xfrm>
            <a:custGeom>
              <a:avLst/>
              <a:gdLst/>
              <a:ahLst/>
              <a:cxnLst/>
              <a:rect l="l" t="t" r="r" b="b"/>
              <a:pathLst>
                <a:path h="6985">
                  <a:moveTo>
                    <a:pt x="0" y="6769"/>
                  </a:moveTo>
                  <a:lnTo>
                    <a:pt x="0" y="0"/>
                  </a:lnTo>
                </a:path>
              </a:pathLst>
            </a:custGeom>
            <a:ln w="3175">
              <a:solidFill>
                <a:srgbClr val="CBCCCD"/>
              </a:solidFill>
            </a:ln>
          </p:spPr>
          <p:txBody>
            <a:bodyPr wrap="square" lIns="0" tIns="0" rIns="0" bIns="0" rtlCol="0"/>
            <a:lstStyle/>
            <a:p>
              <a:endParaRPr/>
            </a:p>
          </p:txBody>
        </p:sp>
        <p:sp>
          <p:nvSpPr>
            <p:cNvPr id="36" name="object 36"/>
            <p:cNvSpPr/>
            <p:nvPr/>
          </p:nvSpPr>
          <p:spPr>
            <a:xfrm>
              <a:off x="4781753" y="2734932"/>
              <a:ext cx="6985" cy="6985"/>
            </a:xfrm>
            <a:custGeom>
              <a:avLst/>
              <a:gdLst/>
              <a:ahLst/>
              <a:cxnLst/>
              <a:rect l="l" t="t" r="r" b="b"/>
              <a:pathLst>
                <a:path w="6985" h="6985">
                  <a:moveTo>
                    <a:pt x="6769" y="6769"/>
                  </a:moveTo>
                  <a:lnTo>
                    <a:pt x="6769" y="0"/>
                  </a:lnTo>
                  <a:lnTo>
                    <a:pt x="0" y="0"/>
                  </a:lnTo>
                  <a:lnTo>
                    <a:pt x="0" y="6769"/>
                  </a:lnTo>
                  <a:lnTo>
                    <a:pt x="6769" y="6769"/>
                  </a:lnTo>
                  <a:close/>
                </a:path>
              </a:pathLst>
            </a:custGeom>
            <a:solidFill>
              <a:srgbClr val="CBCCCD"/>
            </a:solidFill>
          </p:spPr>
          <p:txBody>
            <a:bodyPr wrap="square" lIns="0" tIns="0" rIns="0" bIns="0" rtlCol="0"/>
            <a:lstStyle/>
            <a:p>
              <a:endParaRPr/>
            </a:p>
          </p:txBody>
        </p:sp>
      </p:grpSp>
      <p:graphicFrame>
        <p:nvGraphicFramePr>
          <p:cNvPr id="66" name="表 68">
            <a:extLst>
              <a:ext uri="{FF2B5EF4-FFF2-40B4-BE49-F238E27FC236}">
                <a16:creationId xmlns:a16="http://schemas.microsoft.com/office/drawing/2014/main" id="{0AA89D29-0908-4FD1-668B-0C55936C3BD3}"/>
              </a:ext>
            </a:extLst>
          </p:cNvPr>
          <p:cNvGraphicFramePr>
            <a:graphicFrameLocks noGrp="1"/>
          </p:cNvGraphicFramePr>
          <p:nvPr>
            <p:extLst>
              <p:ext uri="{D42A27DB-BD31-4B8C-83A1-F6EECF244321}">
                <p14:modId xmlns:p14="http://schemas.microsoft.com/office/powerpoint/2010/main" val="2909144284"/>
              </p:ext>
            </p:extLst>
          </p:nvPr>
        </p:nvGraphicFramePr>
        <p:xfrm>
          <a:off x="490021" y="3069526"/>
          <a:ext cx="6788505" cy="5637987"/>
        </p:xfrm>
        <a:graphic>
          <a:graphicData uri="http://schemas.openxmlformats.org/drawingml/2006/table">
            <a:tbl>
              <a:tblPr firstRow="1" bandRow="1">
                <a:tableStyleId>{5C22544A-7EE6-4342-B048-85BDC9FD1C3A}</a:tableStyleId>
              </a:tblPr>
              <a:tblGrid>
                <a:gridCol w="1381058">
                  <a:extLst>
                    <a:ext uri="{9D8B030D-6E8A-4147-A177-3AD203B41FA5}">
                      <a16:colId xmlns:a16="http://schemas.microsoft.com/office/drawing/2014/main" val="1062470221"/>
                    </a:ext>
                  </a:extLst>
                </a:gridCol>
                <a:gridCol w="3492482">
                  <a:extLst>
                    <a:ext uri="{9D8B030D-6E8A-4147-A177-3AD203B41FA5}">
                      <a16:colId xmlns:a16="http://schemas.microsoft.com/office/drawing/2014/main" val="383419206"/>
                    </a:ext>
                  </a:extLst>
                </a:gridCol>
                <a:gridCol w="1914965">
                  <a:extLst>
                    <a:ext uri="{9D8B030D-6E8A-4147-A177-3AD203B41FA5}">
                      <a16:colId xmlns:a16="http://schemas.microsoft.com/office/drawing/2014/main" val="3704554632"/>
                    </a:ext>
                  </a:extLst>
                </a:gridCol>
              </a:tblGrid>
              <a:tr h="372174">
                <a:tc>
                  <a:txBody>
                    <a:bodyPr/>
                    <a:lstStyle/>
                    <a:p>
                      <a:pPr algn="ctr"/>
                      <a:endParaRPr kumimoji="1" lang="ja-JP" altLang="en-US" sz="1400" baseline="0"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aseline="0" dirty="0">
                          <a:solidFill>
                            <a:schemeClr val="tx1">
                              <a:lumMod val="85000"/>
                              <a:lumOff val="15000"/>
                            </a:schemeClr>
                          </a:solidFill>
                          <a:latin typeface="Meiryo UI" panose="020B0604030504040204" pitchFamily="50" charset="-128"/>
                          <a:ea typeface="Meiryo UI" panose="020B0604030504040204" pitchFamily="50" charset="-128"/>
                        </a:rPr>
                        <a:t>対象期間</a:t>
                      </a:r>
                      <a:endParaRPr kumimoji="1" lang="en-US" altLang="ja-JP" sz="1200" baseline="0"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kumimoji="1" lang="en-US" altLang="ja-JP" sz="1200" baseline="0"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sz="1200" baseline="0" dirty="0">
                          <a:solidFill>
                            <a:schemeClr val="tx1">
                              <a:lumMod val="85000"/>
                              <a:lumOff val="15000"/>
                            </a:schemeClr>
                          </a:solidFill>
                          <a:latin typeface="Meiryo UI" panose="020B0604030504040204" pitchFamily="50" charset="-128"/>
                          <a:ea typeface="Meiryo UI" panose="020B0604030504040204" pitchFamily="50" charset="-128"/>
                        </a:rPr>
                        <a:t>決済完了日を</a:t>
                      </a:r>
                      <a:r>
                        <a:rPr kumimoji="1" lang="ja-JP" altLang="en-US" sz="1200" baseline="0">
                          <a:solidFill>
                            <a:schemeClr val="tx1">
                              <a:lumMod val="85000"/>
                              <a:lumOff val="15000"/>
                            </a:schemeClr>
                          </a:solidFill>
                          <a:latin typeface="Meiryo UI" panose="020B0604030504040204" pitchFamily="50" charset="-128"/>
                          <a:ea typeface="Meiryo UI" panose="020B0604030504040204" pitchFamily="50" charset="-128"/>
                        </a:rPr>
                        <a:t>基準に精算</a:t>
                      </a:r>
                      <a:endParaRPr kumimoji="1" lang="ja-JP" altLang="en-US" sz="1200" baseline="0"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kumimoji="1" lang="ja-JP" altLang="en-US" sz="1200" baseline="0" dirty="0">
                          <a:solidFill>
                            <a:schemeClr val="tx1">
                              <a:lumMod val="85000"/>
                              <a:lumOff val="15000"/>
                            </a:schemeClr>
                          </a:solidFill>
                          <a:latin typeface="Meiryo UI" panose="020B0604030504040204" pitchFamily="50" charset="-128"/>
                          <a:ea typeface="Meiryo UI" panose="020B0604030504040204" pitchFamily="50" charset="-128"/>
                        </a:rPr>
                        <a:t>入金予定日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699169186"/>
                  </a:ext>
                </a:extLst>
              </a:tr>
              <a:tr h="575643">
                <a:tc>
                  <a:txBody>
                    <a:bodyPr/>
                    <a:lstStyle/>
                    <a:p>
                      <a:pPr algn="ct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令和</a:t>
                      </a:r>
                      <a:r>
                        <a:rPr kumimoji="1" lang="en-US" altLang="ja-JP" sz="1200" b="1" baseline="0">
                          <a:solidFill>
                            <a:schemeClr val="tx1">
                              <a:lumMod val="85000"/>
                              <a:lumOff val="15000"/>
                            </a:schemeClr>
                          </a:solidFill>
                          <a:latin typeface="Meiryo UI" panose="020B0604030504040204" pitchFamily="50" charset="-128"/>
                          <a:ea typeface="Meiryo UI" panose="020B0604030504040204" pitchFamily="50" charset="-128"/>
                        </a:rPr>
                        <a:t>8</a:t>
                      </a: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年 </a:t>
                      </a:r>
                      <a:r>
                        <a:rPr kumimoji="1" lang="en-US" altLang="ja-JP" sz="1200" b="1" baseline="0" dirty="0">
                          <a:solidFill>
                            <a:schemeClr val="tx1">
                              <a:lumMod val="85000"/>
                              <a:lumOff val="15000"/>
                            </a:schemeClr>
                          </a:solidFill>
                          <a:latin typeface="Meiryo UI" panose="020B0604030504040204" pitchFamily="50" charset="-128"/>
                          <a:ea typeface="Meiryo UI" panose="020B0604030504040204" pitchFamily="50" charset="-128"/>
                        </a:rPr>
                        <a:t>1 </a:t>
                      </a:r>
                      <a:r>
                        <a:rPr kumimoji="1" lang="ja-JP" altLang="en-US" sz="1200" b="1" baseline="0" dirty="0">
                          <a:solidFill>
                            <a:schemeClr val="tx1">
                              <a:lumMod val="85000"/>
                              <a:lumOff val="15000"/>
                            </a:schemeClr>
                          </a:solidFill>
                          <a:latin typeface="Meiryo UI" panose="020B0604030504040204" pitchFamily="50" charset="-128"/>
                          <a:ea typeface="Meiryo UI" panose="020B0604030504040204" pitchFamily="50" charset="-128"/>
                        </a:rPr>
                        <a:t>回目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7</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21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金</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 </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4</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金</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6308550"/>
                  </a:ext>
                </a:extLst>
              </a:tr>
              <a:tr h="575643">
                <a:tc>
                  <a:txBody>
                    <a:bodyPr/>
                    <a:lstStyle/>
                    <a:p>
                      <a:pPr algn="ct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令和</a:t>
                      </a:r>
                      <a:r>
                        <a:rPr kumimoji="1" lang="en-US" altLang="ja-JP" sz="1200" b="1" baseline="0">
                          <a:solidFill>
                            <a:schemeClr val="tx1">
                              <a:lumMod val="85000"/>
                              <a:lumOff val="15000"/>
                            </a:schemeClr>
                          </a:solidFill>
                          <a:latin typeface="Meiryo UI" panose="020B0604030504040204" pitchFamily="50" charset="-128"/>
                          <a:ea typeface="Meiryo UI" panose="020B0604030504040204" pitchFamily="50" charset="-128"/>
                        </a:rPr>
                        <a:t>8</a:t>
                      </a: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年 </a:t>
                      </a:r>
                      <a:r>
                        <a:rPr kumimoji="1" lang="en-US" altLang="ja-JP" sz="1200" b="1" baseline="0" dirty="0">
                          <a:solidFill>
                            <a:schemeClr val="tx1">
                              <a:lumMod val="85000"/>
                              <a:lumOff val="15000"/>
                            </a:schemeClr>
                          </a:solidFill>
                          <a:latin typeface="Meiryo UI" panose="020B0604030504040204" pitchFamily="50" charset="-128"/>
                          <a:ea typeface="Meiryo UI" panose="020B0604030504040204" pitchFamily="50" charset="-128"/>
                        </a:rPr>
                        <a:t>2 </a:t>
                      </a:r>
                      <a:r>
                        <a:rPr kumimoji="1" lang="ja-JP" altLang="en-US" sz="1200" b="1" baseline="0" dirty="0">
                          <a:solidFill>
                            <a:schemeClr val="tx1">
                              <a:lumMod val="85000"/>
                              <a:lumOff val="15000"/>
                            </a:schemeClr>
                          </a:solidFill>
                          <a:latin typeface="Meiryo UI" panose="020B0604030504040204" pitchFamily="50" charset="-128"/>
                          <a:ea typeface="Meiryo UI" panose="020B0604030504040204" pitchFamily="50" charset="-128"/>
                        </a:rPr>
                        <a:t>回目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7</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22</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土</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15</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火</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30</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水</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665521"/>
                  </a:ext>
                </a:extLst>
              </a:tr>
              <a:tr h="575643">
                <a:tc>
                  <a:txBody>
                    <a:bodyPr/>
                    <a:lstStyle/>
                    <a:p>
                      <a:pPr algn="ct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令和</a:t>
                      </a:r>
                      <a:r>
                        <a:rPr kumimoji="1" lang="en-US" altLang="ja-JP" sz="1200" b="1" baseline="0">
                          <a:solidFill>
                            <a:schemeClr val="tx1">
                              <a:lumMod val="85000"/>
                              <a:lumOff val="15000"/>
                            </a:schemeClr>
                          </a:solidFill>
                          <a:latin typeface="Meiryo UI" panose="020B0604030504040204" pitchFamily="50" charset="-128"/>
                          <a:ea typeface="Meiryo UI" panose="020B0604030504040204" pitchFamily="50" charset="-128"/>
                        </a:rPr>
                        <a:t>8</a:t>
                      </a: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年 </a:t>
                      </a:r>
                      <a:r>
                        <a:rPr kumimoji="1" lang="en-US" altLang="ja-JP" sz="1200" b="1" baseline="0" dirty="0">
                          <a:solidFill>
                            <a:schemeClr val="tx1">
                              <a:lumMod val="85000"/>
                              <a:lumOff val="15000"/>
                            </a:schemeClr>
                          </a:solidFill>
                          <a:latin typeface="Meiryo UI" panose="020B0604030504040204" pitchFamily="50" charset="-128"/>
                          <a:ea typeface="Meiryo UI" panose="020B0604030504040204" pitchFamily="50" charset="-128"/>
                        </a:rPr>
                        <a:t>3 </a:t>
                      </a:r>
                      <a:r>
                        <a:rPr kumimoji="1" lang="ja-JP" altLang="en-US" sz="1200" b="1" baseline="0" dirty="0">
                          <a:solidFill>
                            <a:schemeClr val="tx1">
                              <a:lumMod val="85000"/>
                              <a:lumOff val="15000"/>
                            </a:schemeClr>
                          </a:solidFill>
                          <a:latin typeface="Meiryo UI" panose="020B0604030504040204" pitchFamily="50" charset="-128"/>
                          <a:ea typeface="Meiryo UI" panose="020B0604030504040204" pitchFamily="50" charset="-128"/>
                        </a:rPr>
                        <a:t>回目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16</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31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木</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9</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15</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金</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3957635"/>
                  </a:ext>
                </a:extLst>
              </a:tr>
              <a:tr h="575643">
                <a:tc>
                  <a:txBody>
                    <a:bodyPr/>
                    <a:lstStyle/>
                    <a:p>
                      <a:pPr algn="ct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令和</a:t>
                      </a:r>
                      <a:r>
                        <a:rPr kumimoji="1" lang="en-US" altLang="ja-JP" sz="1200" b="1" baseline="0">
                          <a:solidFill>
                            <a:schemeClr val="tx1">
                              <a:lumMod val="85000"/>
                              <a:lumOff val="15000"/>
                            </a:schemeClr>
                          </a:solidFill>
                          <a:latin typeface="Meiryo UI" panose="020B0604030504040204" pitchFamily="50" charset="-128"/>
                          <a:ea typeface="Meiryo UI" panose="020B0604030504040204" pitchFamily="50" charset="-128"/>
                        </a:rPr>
                        <a:t>8</a:t>
                      </a: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年 </a:t>
                      </a:r>
                      <a:r>
                        <a:rPr kumimoji="1" lang="en-US" altLang="ja-JP" sz="1200" b="1" baseline="0" dirty="0">
                          <a:solidFill>
                            <a:schemeClr val="tx1">
                              <a:lumMod val="85000"/>
                              <a:lumOff val="15000"/>
                            </a:schemeClr>
                          </a:solidFill>
                          <a:latin typeface="Meiryo UI" panose="020B0604030504040204" pitchFamily="50" charset="-128"/>
                          <a:ea typeface="Meiryo UI" panose="020B0604030504040204" pitchFamily="50" charset="-128"/>
                        </a:rPr>
                        <a:t>4 </a:t>
                      </a:r>
                      <a:r>
                        <a:rPr kumimoji="1" lang="ja-JP" altLang="en-US" sz="1200" b="1" baseline="0" dirty="0">
                          <a:solidFill>
                            <a:schemeClr val="tx1">
                              <a:lumMod val="85000"/>
                              <a:lumOff val="15000"/>
                            </a:schemeClr>
                          </a:solidFill>
                          <a:latin typeface="Meiryo UI" panose="020B0604030504040204" pitchFamily="50" charset="-128"/>
                          <a:ea typeface="Meiryo UI" panose="020B0604030504040204" pitchFamily="50" charset="-128"/>
                        </a:rPr>
                        <a:t>回目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金</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9</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15</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金</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9</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28</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木</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265899"/>
                  </a:ext>
                </a:extLst>
              </a:tr>
              <a:tr h="575643">
                <a:tc>
                  <a:txBody>
                    <a:bodyPr/>
                    <a:lstStyle/>
                    <a:p>
                      <a:pPr algn="ct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令和</a:t>
                      </a:r>
                      <a:r>
                        <a:rPr kumimoji="1" lang="en-US" altLang="ja-JP" sz="1200" b="1" baseline="0">
                          <a:solidFill>
                            <a:schemeClr val="tx1">
                              <a:lumMod val="85000"/>
                              <a:lumOff val="15000"/>
                            </a:schemeClr>
                          </a:solidFill>
                          <a:latin typeface="Meiryo UI" panose="020B0604030504040204" pitchFamily="50" charset="-128"/>
                          <a:ea typeface="Meiryo UI" panose="020B0604030504040204" pitchFamily="50" charset="-128"/>
                        </a:rPr>
                        <a:t>8</a:t>
                      </a: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年 </a:t>
                      </a:r>
                      <a:r>
                        <a:rPr kumimoji="1" lang="en-US" altLang="ja-JP" sz="1200" b="1" baseline="0" dirty="0">
                          <a:solidFill>
                            <a:schemeClr val="tx1">
                              <a:lumMod val="85000"/>
                              <a:lumOff val="15000"/>
                            </a:schemeClr>
                          </a:solidFill>
                          <a:latin typeface="Meiryo UI" panose="020B0604030504040204" pitchFamily="50" charset="-128"/>
                          <a:ea typeface="Meiryo UI" panose="020B0604030504040204" pitchFamily="50" charset="-128"/>
                        </a:rPr>
                        <a:t>5 </a:t>
                      </a:r>
                      <a:r>
                        <a:rPr kumimoji="1" lang="ja-JP" altLang="en-US" sz="1200" b="1" baseline="0" dirty="0">
                          <a:solidFill>
                            <a:schemeClr val="tx1">
                              <a:lumMod val="85000"/>
                              <a:lumOff val="15000"/>
                            </a:schemeClr>
                          </a:solidFill>
                          <a:latin typeface="Meiryo UI" panose="020B0604030504040204" pitchFamily="50" charset="-128"/>
                          <a:ea typeface="Meiryo UI" panose="020B0604030504040204" pitchFamily="50" charset="-128"/>
                        </a:rPr>
                        <a:t>回目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9</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16</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土</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9</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30</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土</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10</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12</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木</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1818619"/>
                  </a:ext>
                </a:extLst>
              </a:tr>
              <a:tr h="575643">
                <a:tc>
                  <a:txBody>
                    <a:bodyPr/>
                    <a:lstStyle/>
                    <a:p>
                      <a:pPr algn="ct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令和</a:t>
                      </a:r>
                      <a:r>
                        <a:rPr kumimoji="1" lang="en-US" altLang="ja-JP" sz="1200" b="1" baseline="0">
                          <a:solidFill>
                            <a:schemeClr val="tx1">
                              <a:lumMod val="85000"/>
                              <a:lumOff val="15000"/>
                            </a:schemeClr>
                          </a:solidFill>
                          <a:latin typeface="Meiryo UI" panose="020B0604030504040204" pitchFamily="50" charset="-128"/>
                          <a:ea typeface="Meiryo UI" panose="020B0604030504040204" pitchFamily="50" charset="-128"/>
                        </a:rPr>
                        <a:t>8</a:t>
                      </a: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年 </a:t>
                      </a:r>
                      <a:r>
                        <a:rPr kumimoji="1" lang="en-US" altLang="ja-JP" sz="1200" b="1" baseline="0" dirty="0">
                          <a:solidFill>
                            <a:schemeClr val="tx1">
                              <a:lumMod val="85000"/>
                              <a:lumOff val="15000"/>
                            </a:schemeClr>
                          </a:solidFill>
                          <a:latin typeface="Meiryo UI" panose="020B0604030504040204" pitchFamily="50" charset="-128"/>
                          <a:ea typeface="Meiryo UI" panose="020B0604030504040204" pitchFamily="50" charset="-128"/>
                        </a:rPr>
                        <a:t>6 </a:t>
                      </a:r>
                      <a:r>
                        <a:rPr kumimoji="1" lang="ja-JP" altLang="en-US" sz="1200" b="1" baseline="0" dirty="0">
                          <a:solidFill>
                            <a:schemeClr val="tx1">
                              <a:lumMod val="85000"/>
                              <a:lumOff val="15000"/>
                            </a:schemeClr>
                          </a:solidFill>
                          <a:latin typeface="Meiryo UI" panose="020B0604030504040204" pitchFamily="50" charset="-128"/>
                          <a:ea typeface="Meiryo UI" panose="020B0604030504040204" pitchFamily="50" charset="-128"/>
                        </a:rPr>
                        <a:t>回目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10</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10</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15</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10</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30</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6621647"/>
                  </a:ext>
                </a:extLst>
              </a:tr>
              <a:tr h="575643">
                <a:tc>
                  <a:txBody>
                    <a:bodyPr/>
                    <a:lstStyle/>
                    <a:p>
                      <a:pPr algn="ct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令和</a:t>
                      </a:r>
                      <a:r>
                        <a:rPr kumimoji="1" lang="en-US" altLang="ja-JP" sz="1200" b="1" baseline="0">
                          <a:solidFill>
                            <a:schemeClr val="tx1">
                              <a:lumMod val="85000"/>
                              <a:lumOff val="15000"/>
                            </a:schemeClr>
                          </a:solidFill>
                          <a:latin typeface="Meiryo UI" panose="020B0604030504040204" pitchFamily="50" charset="-128"/>
                          <a:ea typeface="Meiryo UI" panose="020B0604030504040204" pitchFamily="50" charset="-128"/>
                        </a:rPr>
                        <a:t>8</a:t>
                      </a: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年 </a:t>
                      </a:r>
                      <a:r>
                        <a:rPr kumimoji="1" lang="en-US" altLang="ja-JP" sz="1200" b="1" baseline="0" dirty="0">
                          <a:solidFill>
                            <a:schemeClr val="tx1">
                              <a:lumMod val="85000"/>
                              <a:lumOff val="15000"/>
                            </a:schemeClr>
                          </a:solidFill>
                          <a:latin typeface="Meiryo UI" panose="020B0604030504040204" pitchFamily="50" charset="-128"/>
                          <a:ea typeface="Meiryo UI" panose="020B0604030504040204" pitchFamily="50" charset="-128"/>
                        </a:rPr>
                        <a:t>7 </a:t>
                      </a:r>
                      <a:r>
                        <a:rPr kumimoji="1" lang="ja-JP" altLang="en-US" sz="1200" b="1" baseline="0" dirty="0">
                          <a:solidFill>
                            <a:schemeClr val="tx1">
                              <a:lumMod val="85000"/>
                              <a:lumOff val="15000"/>
                            </a:schemeClr>
                          </a:solidFill>
                          <a:latin typeface="Meiryo UI" panose="020B0604030504040204" pitchFamily="50" charset="-128"/>
                          <a:ea typeface="Meiryo UI" panose="020B0604030504040204" pitchFamily="50" charset="-128"/>
                        </a:rPr>
                        <a:t>回目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10</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16</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10</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31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火</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11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15</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2236642"/>
                  </a:ext>
                </a:extLst>
              </a:tr>
              <a:tr h="575643">
                <a:tc>
                  <a:txBody>
                    <a:bodyPr/>
                    <a:lstStyle/>
                    <a:p>
                      <a:pPr algn="ct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令和</a:t>
                      </a:r>
                      <a:r>
                        <a:rPr kumimoji="1" lang="en-US" altLang="ja-JP" sz="1200" b="1" baseline="0">
                          <a:solidFill>
                            <a:schemeClr val="tx1">
                              <a:lumMod val="85000"/>
                              <a:lumOff val="15000"/>
                            </a:schemeClr>
                          </a:solidFill>
                          <a:latin typeface="Meiryo UI" panose="020B0604030504040204" pitchFamily="50" charset="-128"/>
                          <a:ea typeface="Meiryo UI" panose="020B0604030504040204" pitchFamily="50" charset="-128"/>
                        </a:rPr>
                        <a:t>8</a:t>
                      </a: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年 </a:t>
                      </a:r>
                      <a:r>
                        <a:rPr kumimoji="1" lang="en-US" altLang="ja-JP" sz="1200" b="1" baseline="0" dirty="0">
                          <a:solidFill>
                            <a:schemeClr val="tx1">
                              <a:lumMod val="85000"/>
                              <a:lumOff val="15000"/>
                            </a:schemeClr>
                          </a:solidFill>
                          <a:latin typeface="Meiryo UI" panose="020B0604030504040204" pitchFamily="50" charset="-128"/>
                          <a:ea typeface="Meiryo UI" panose="020B0604030504040204" pitchFamily="50" charset="-128"/>
                        </a:rPr>
                        <a:t>8 </a:t>
                      </a:r>
                      <a:r>
                        <a:rPr kumimoji="1" lang="ja-JP" altLang="en-US" sz="1200" b="1" baseline="0" dirty="0">
                          <a:solidFill>
                            <a:schemeClr val="tx1">
                              <a:lumMod val="85000"/>
                              <a:lumOff val="15000"/>
                            </a:schemeClr>
                          </a:solidFill>
                          <a:latin typeface="Meiryo UI" panose="020B0604030504040204" pitchFamily="50" charset="-128"/>
                          <a:ea typeface="Meiryo UI" panose="020B0604030504040204" pitchFamily="50" charset="-128"/>
                        </a:rPr>
                        <a:t>回目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15</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11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29</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2860947"/>
                  </a:ext>
                </a:extLst>
              </a:tr>
              <a:tr h="575643">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令和</a:t>
                      </a:r>
                      <a:r>
                        <a:rPr kumimoji="1" lang="en-US" altLang="ja-JP" sz="1200" b="1" baseline="0">
                          <a:solidFill>
                            <a:schemeClr val="tx1">
                              <a:lumMod val="85000"/>
                              <a:lumOff val="15000"/>
                            </a:schemeClr>
                          </a:solidFill>
                          <a:latin typeface="Meiryo UI" panose="020B0604030504040204" pitchFamily="50" charset="-128"/>
                          <a:ea typeface="Meiryo UI" panose="020B0604030504040204" pitchFamily="50" charset="-128"/>
                        </a:rPr>
                        <a:t>8</a:t>
                      </a:r>
                      <a:r>
                        <a:rPr kumimoji="1" lang="ja-JP" altLang="en-US" sz="1200" b="1" baseline="0">
                          <a:solidFill>
                            <a:schemeClr val="tx1">
                              <a:lumMod val="85000"/>
                              <a:lumOff val="15000"/>
                            </a:schemeClr>
                          </a:solidFill>
                          <a:latin typeface="Meiryo UI" panose="020B0604030504040204" pitchFamily="50" charset="-128"/>
                          <a:ea typeface="Meiryo UI" panose="020B0604030504040204" pitchFamily="50" charset="-128"/>
                        </a:rPr>
                        <a:t>年 </a:t>
                      </a:r>
                      <a:r>
                        <a:rPr kumimoji="1" lang="en-US" altLang="ja-JP" sz="1200" b="1" baseline="0" dirty="0">
                          <a:solidFill>
                            <a:schemeClr val="tx1">
                              <a:lumMod val="85000"/>
                              <a:lumOff val="15000"/>
                            </a:schemeClr>
                          </a:solidFill>
                          <a:latin typeface="Meiryo UI" panose="020B0604030504040204" pitchFamily="50" charset="-128"/>
                          <a:ea typeface="Meiryo UI" panose="020B0604030504040204" pitchFamily="50" charset="-128"/>
                        </a:rPr>
                        <a:t>9 </a:t>
                      </a:r>
                      <a:r>
                        <a:rPr kumimoji="1" lang="ja-JP" altLang="en-US" sz="1200" b="1" baseline="0" dirty="0">
                          <a:solidFill>
                            <a:schemeClr val="tx1">
                              <a:lumMod val="85000"/>
                              <a:lumOff val="15000"/>
                            </a:schemeClr>
                          </a:solidFill>
                          <a:latin typeface="Meiryo UI" panose="020B0604030504040204" pitchFamily="50" charset="-128"/>
                          <a:ea typeface="Meiryo UI" panose="020B0604030504040204" pitchFamily="50" charset="-128"/>
                        </a:rPr>
                        <a:t>回目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16</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木</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12</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金</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令和</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8</a:t>
                      </a: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年</a:t>
                      </a:r>
                      <a:r>
                        <a:rPr lang="en-US" altLang="ja-JP" sz="1200" b="0" i="0" u="none" strike="noStrike" baseline="0">
                          <a:solidFill>
                            <a:srgbClr val="000000"/>
                          </a:solidFill>
                          <a:effectLst/>
                          <a:latin typeface="Meiryo UI" panose="020B0604030504040204" pitchFamily="50" charset="-128"/>
                          <a:ea typeface="Meiryo UI" panose="020B0604030504040204" pitchFamily="50" charset="-128"/>
                        </a:rPr>
                        <a:t>12</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月</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14</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日</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木</a:t>
                      </a:r>
                      <a:r>
                        <a:rPr lang="en-US" altLang="ja-JP" sz="1200" b="0" i="0" u="none" strike="noStrike" baseline="0" dirty="0">
                          <a:solidFill>
                            <a:srgbClr val="000000"/>
                          </a:solidFill>
                          <a:effectLst/>
                          <a:latin typeface="Meiryo UI" panose="020B0604030504040204" pitchFamily="50" charset="-128"/>
                          <a:ea typeface="Meiryo UI" panose="020B0604030504040204" pitchFamily="50" charset="-128"/>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5705507"/>
                  </a:ext>
                </a:extLst>
              </a:tr>
            </a:tbl>
          </a:graphicData>
        </a:graphic>
      </p:graphicFrame>
      <p:sp>
        <p:nvSpPr>
          <p:cNvPr id="2" name="テキスト ボックス 1">
            <a:extLst>
              <a:ext uri="{FF2B5EF4-FFF2-40B4-BE49-F238E27FC236}">
                <a16:creationId xmlns:a16="http://schemas.microsoft.com/office/drawing/2014/main" id="{EBB50556-8D15-C54E-3F38-183A1E2E2B9C}"/>
              </a:ext>
            </a:extLst>
          </p:cNvPr>
          <p:cNvSpPr txBox="1"/>
          <p:nvPr/>
        </p:nvSpPr>
        <p:spPr>
          <a:xfrm>
            <a:off x="4067323" y="2361640"/>
            <a:ext cx="2711164" cy="523220"/>
          </a:xfrm>
          <a:prstGeom prst="rect">
            <a:avLst/>
          </a:prstGeom>
          <a:solidFill>
            <a:srgbClr val="7030A0"/>
          </a:solidFill>
        </p:spPr>
        <p:txBody>
          <a:bodyPr wrap="square" rtlCol="0">
            <a:spAutoFit/>
          </a:bodyPr>
          <a:lstStyle/>
          <a:p>
            <a:pPr algn="ctr"/>
            <a:r>
              <a:rPr kumimoji="1" lang="en-US" altLang="ja-JP" sz="2800" b="1">
                <a:solidFill>
                  <a:schemeClr val="bg1"/>
                </a:solidFill>
                <a:latin typeface="BIZ UDPゴシック" panose="020B0400000000000000" pitchFamily="50" charset="-128"/>
                <a:ea typeface="BIZ UDPゴシック" panose="020B0400000000000000" pitchFamily="50" charset="-128"/>
              </a:rPr>
              <a:t>※</a:t>
            </a:r>
            <a:r>
              <a:rPr kumimoji="1" lang="ja-JP" altLang="en-US" sz="2800" b="1">
                <a:solidFill>
                  <a:schemeClr val="bg1"/>
                </a:solidFill>
                <a:latin typeface="BIZ UDPゴシック" panose="020B0400000000000000" pitchFamily="50" charset="-128"/>
                <a:ea typeface="BIZ UDPゴシック" panose="020B0400000000000000" pitchFamily="50" charset="-128"/>
              </a:rPr>
              <a:t>日程要変更</a:t>
            </a:r>
            <a:endParaRPr kumimoji="1" lang="en-US" altLang="ja-JP" sz="2800" b="1">
              <a:solidFill>
                <a:schemeClr val="bg1"/>
              </a:solidFill>
              <a:latin typeface="BIZ UDPゴシック" panose="020B0400000000000000" pitchFamily="50" charset="-128"/>
              <a:ea typeface="BIZ UDPゴシック" panose="020B0400000000000000" pitchFamily="50" charset="-128"/>
            </a:endParaRPr>
          </a:p>
        </p:txBody>
      </p:sp>
      <p:sp>
        <p:nvSpPr>
          <p:cNvPr id="21" name="object 6">
            <a:extLst>
              <a:ext uri="{FF2B5EF4-FFF2-40B4-BE49-F238E27FC236}">
                <a16:creationId xmlns:a16="http://schemas.microsoft.com/office/drawing/2014/main" id="{5137577B-0DFF-D258-D573-5CEF16C3D8AB}"/>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endParaRPr kumimoji="0" lang="ja-JP" altLang="en-US" sz="1800" b="0" i="0" u="none" strike="noStrike" kern="0" cap="none" spc="-8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4" name="object 27">
            <a:extLst>
              <a:ext uri="{FF2B5EF4-FFF2-40B4-BE49-F238E27FC236}">
                <a16:creationId xmlns:a16="http://schemas.microsoft.com/office/drawing/2014/main" id="{A6BF38AB-E22D-B3F2-F784-A99F6A9720F5}"/>
              </a:ext>
            </a:extLst>
          </p:cNvPr>
          <p:cNvSpPr txBox="1">
            <a:spLocks/>
          </p:cNvSpPr>
          <p:nvPr/>
        </p:nvSpPr>
        <p:spPr>
          <a:xfrm>
            <a:off x="2770509" y="551346"/>
            <a:ext cx="4375438" cy="369332"/>
          </a:xfrm>
          <a:prstGeom prst="rect">
            <a:avLst/>
          </a:prstGeom>
        </p:spPr>
        <p:txBody>
          <a:bodyPr vert="horz" wrap="square" lIns="0" tIns="0" rIns="36000" bIns="0" rtlCol="0">
            <a:spAutoFit/>
          </a:bodyPr>
          <a:lstStyle>
            <a:lvl1pPr>
              <a:defRPr>
                <a:latin typeface="+mj-lt"/>
                <a:ea typeface="+mj-ea"/>
                <a:cs typeface="+mj-cs"/>
              </a:defRPr>
            </a:lvl1pPr>
          </a:lstStyle>
          <a:p>
            <a:pPr algn="l"/>
            <a:r>
              <a:rPr lang="ja-JP" altLang="en-US" sz="2000" b="1">
                <a:solidFill>
                  <a:schemeClr val="bg1"/>
                </a:solidFill>
                <a:latin typeface="BIZ UDPゴシック" panose="020B0400000000000000" pitchFamily="50" charset="-128"/>
                <a:ea typeface="BIZ UDPゴシック" panose="020B0400000000000000" pitchFamily="50" charset="-128"/>
              </a:rPr>
              <a:t>利用手順：</a:t>
            </a:r>
            <a:r>
              <a:rPr lang="ja-JP" altLang="en-US" sz="2400" b="1">
                <a:solidFill>
                  <a:schemeClr val="bg1"/>
                </a:solidFill>
                <a:latin typeface="BIZ UDPゴシック" panose="020B0400000000000000" pitchFamily="50" charset="-128"/>
                <a:ea typeface="BIZ UDPゴシック" panose="020B0400000000000000" pitchFamily="50" charset="-128"/>
              </a:rPr>
              <a:t>精算・入金について</a:t>
            </a:r>
            <a:endParaRPr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25" name="object 5">
            <a:extLst>
              <a:ext uri="{FF2B5EF4-FFF2-40B4-BE49-F238E27FC236}">
                <a16:creationId xmlns:a16="http://schemas.microsoft.com/office/drawing/2014/main" id="{652CD69F-89CB-A9CA-87CD-0A991D70351A}"/>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sp>
        <p:nvSpPr>
          <p:cNvPr id="3" name="スライド番号プレースホルダー 5">
            <a:extLst>
              <a:ext uri="{FF2B5EF4-FFF2-40B4-BE49-F238E27FC236}">
                <a16:creationId xmlns:a16="http://schemas.microsoft.com/office/drawing/2014/main" id="{A47C013D-6B82-2971-001A-9BAB49693660}"/>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16</a:t>
            </a:fld>
            <a:endParaRPr/>
          </a:p>
        </p:txBody>
      </p:sp>
      <p:sp>
        <p:nvSpPr>
          <p:cNvPr id="4" name="object 13">
            <a:extLst>
              <a:ext uri="{FF2B5EF4-FFF2-40B4-BE49-F238E27FC236}">
                <a16:creationId xmlns:a16="http://schemas.microsoft.com/office/drawing/2014/main" id="{0A1B1837-F4E8-7093-2B20-13C41F9AF252}"/>
              </a:ext>
            </a:extLst>
          </p:cNvPr>
          <p:cNvSpPr/>
          <p:nvPr/>
        </p:nvSpPr>
        <p:spPr>
          <a:xfrm>
            <a:off x="352179" y="495764"/>
            <a:ext cx="2367645" cy="468630"/>
          </a:xfrm>
          <a:custGeom>
            <a:avLst/>
            <a:gdLst/>
            <a:ahLst/>
            <a:cxnLst/>
            <a:rect l="l" t="t" r="r" b="b"/>
            <a:pathLst>
              <a:path w="2402205" h="468630">
                <a:moveTo>
                  <a:pt x="2336749" y="0"/>
                </a:moveTo>
                <a:lnTo>
                  <a:pt x="152400" y="0"/>
                </a:lnTo>
                <a:lnTo>
                  <a:pt x="104226" y="7214"/>
                </a:lnTo>
                <a:lnTo>
                  <a:pt x="62391" y="27305"/>
                </a:lnTo>
                <a:lnTo>
                  <a:pt x="29402" y="57941"/>
                </a:lnTo>
                <a:lnTo>
                  <a:pt x="7768" y="96793"/>
                </a:lnTo>
                <a:lnTo>
                  <a:pt x="0" y="141528"/>
                </a:lnTo>
                <a:lnTo>
                  <a:pt x="0" y="326491"/>
                </a:lnTo>
                <a:lnTo>
                  <a:pt x="7768" y="371221"/>
                </a:lnTo>
                <a:lnTo>
                  <a:pt x="29402" y="410068"/>
                </a:lnTo>
                <a:lnTo>
                  <a:pt x="62391" y="440702"/>
                </a:lnTo>
                <a:lnTo>
                  <a:pt x="104226" y="460792"/>
                </a:lnTo>
                <a:lnTo>
                  <a:pt x="152400" y="468007"/>
                </a:lnTo>
                <a:lnTo>
                  <a:pt x="2336749" y="468007"/>
                </a:lnTo>
                <a:lnTo>
                  <a:pt x="2375676" y="460792"/>
                </a:lnTo>
                <a:lnTo>
                  <a:pt x="2395465" y="440702"/>
                </a:lnTo>
                <a:lnTo>
                  <a:pt x="2402139" y="410068"/>
                </a:lnTo>
                <a:lnTo>
                  <a:pt x="2401726" y="371221"/>
                </a:lnTo>
                <a:lnTo>
                  <a:pt x="2400249" y="326491"/>
                </a:lnTo>
                <a:lnTo>
                  <a:pt x="2400249" y="141528"/>
                </a:lnTo>
                <a:lnTo>
                  <a:pt x="2401726" y="96793"/>
                </a:lnTo>
                <a:lnTo>
                  <a:pt x="2402139" y="57941"/>
                </a:lnTo>
                <a:lnTo>
                  <a:pt x="2395465" y="27305"/>
                </a:lnTo>
                <a:lnTo>
                  <a:pt x="2375676" y="7214"/>
                </a:lnTo>
                <a:lnTo>
                  <a:pt x="2336749" y="0"/>
                </a:lnTo>
                <a:close/>
              </a:path>
            </a:pathLst>
          </a:custGeom>
          <a:solidFill>
            <a:srgbClr val="00B050"/>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600" b="1" i="0" u="none" strike="noStrike" kern="0" cap="none" normalizeH="0" noProof="0">
                <a:ln>
                  <a:noFill/>
                </a:ln>
                <a:solidFill>
                  <a:srgbClr val="FFFFFF"/>
                </a:solidFill>
                <a:effectLst/>
                <a:uLnTx/>
                <a:uFillTx/>
                <a:latin typeface="BIZ UDPゴシック" panose="020B0400000000000000" pitchFamily="50" charset="-128"/>
                <a:ea typeface="BIZ UDPゴシック" panose="020B0400000000000000" pitchFamily="50" charset="-128"/>
                <a:cs typeface="游ゴシック"/>
              </a:rPr>
              <a:t>加盟店管理画面</a:t>
            </a:r>
            <a:endParaRPr kumimoji="0" lang="ja-JP" altLang="en-US" sz="1600" b="0" i="0" u="none" strike="noStrike" kern="0" cap="none" normalizeH="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游ゴシック"/>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C55FA50-44D5-BFF5-B17F-3236E3C5E0B5}"/>
              </a:ext>
            </a:extLst>
          </p:cNvPr>
          <p:cNvSpPr/>
          <p:nvPr/>
        </p:nvSpPr>
        <p:spPr>
          <a:xfrm>
            <a:off x="660064" y="623085"/>
            <a:ext cx="6261196" cy="502284"/>
          </a:xfrm>
          <a:custGeom>
            <a:avLst/>
            <a:gdLst/>
            <a:ahLst/>
            <a:cxnLst/>
            <a:rect l="l" t="t" r="r" b="b"/>
            <a:pathLst>
              <a:path w="5896609" h="502284">
                <a:moveTo>
                  <a:pt x="5769470" y="0"/>
                </a:moveTo>
                <a:lnTo>
                  <a:pt x="125717" y="0"/>
                </a:lnTo>
                <a:lnTo>
                  <a:pt x="76734" y="10071"/>
                </a:lnTo>
                <a:lnTo>
                  <a:pt x="36779" y="37445"/>
                </a:lnTo>
                <a:lnTo>
                  <a:pt x="9863" y="77859"/>
                </a:lnTo>
                <a:lnTo>
                  <a:pt x="0" y="127050"/>
                </a:lnTo>
                <a:lnTo>
                  <a:pt x="0" y="375945"/>
                </a:lnTo>
                <a:lnTo>
                  <a:pt x="9863" y="424928"/>
                </a:lnTo>
                <a:lnTo>
                  <a:pt x="36779" y="464883"/>
                </a:lnTo>
                <a:lnTo>
                  <a:pt x="76734" y="491799"/>
                </a:lnTo>
                <a:lnTo>
                  <a:pt x="125717" y="501662"/>
                </a:lnTo>
                <a:lnTo>
                  <a:pt x="5769470" y="501662"/>
                </a:lnTo>
                <a:lnTo>
                  <a:pt x="5818661" y="491799"/>
                </a:lnTo>
                <a:lnTo>
                  <a:pt x="5859075" y="464883"/>
                </a:lnTo>
                <a:lnTo>
                  <a:pt x="5886449" y="424928"/>
                </a:lnTo>
                <a:lnTo>
                  <a:pt x="5896521" y="375945"/>
                </a:lnTo>
                <a:lnTo>
                  <a:pt x="5896521" y="127050"/>
                </a:lnTo>
                <a:lnTo>
                  <a:pt x="5886449" y="77859"/>
                </a:lnTo>
                <a:lnTo>
                  <a:pt x="5859075" y="37445"/>
                </a:lnTo>
                <a:lnTo>
                  <a:pt x="5818661" y="10071"/>
                </a:lnTo>
                <a:lnTo>
                  <a:pt x="5769470" y="0"/>
                </a:lnTo>
                <a:close/>
              </a:path>
            </a:pathLst>
          </a:custGeom>
          <a:solidFill>
            <a:srgbClr val="840A13"/>
          </a:solidFill>
        </p:spPr>
        <p:txBody>
          <a:bodyPr wrap="square" lIns="0" tIns="0" rIns="0" bIns="0" rtlCol="0" anchor="ctr"/>
          <a:lstStyle/>
          <a:p>
            <a:pPr algn="ctr"/>
            <a:r>
              <a:rPr lang="ja-JP" altLang="en-US" b="1">
                <a:solidFill>
                  <a:schemeClr val="bg1"/>
                </a:solidFill>
                <a:latin typeface="BIZ UDPゴシック" panose="020B0400000000000000" pitchFamily="50" charset="-128"/>
                <a:ea typeface="BIZ UDPゴシック" panose="020B0400000000000000" pitchFamily="50" charset="-128"/>
              </a:rPr>
              <a:t>必ずお読みください</a:t>
            </a:r>
          </a:p>
        </p:txBody>
      </p:sp>
      <p:sp>
        <p:nvSpPr>
          <p:cNvPr id="76" name="object 9">
            <a:extLst>
              <a:ext uri="{FF2B5EF4-FFF2-40B4-BE49-F238E27FC236}">
                <a16:creationId xmlns:a16="http://schemas.microsoft.com/office/drawing/2014/main" id="{33560985-6579-EC5E-40AA-392D6158B62D}"/>
              </a:ext>
            </a:extLst>
          </p:cNvPr>
          <p:cNvSpPr/>
          <p:nvPr/>
        </p:nvSpPr>
        <p:spPr>
          <a:xfrm>
            <a:off x="848761" y="3478486"/>
            <a:ext cx="5894814" cy="7006496"/>
          </a:xfrm>
          <a:custGeom>
            <a:avLst/>
            <a:gdLst/>
            <a:ahLst/>
            <a:cxnLst/>
            <a:rect l="l" t="t" r="r" b="b"/>
            <a:pathLst>
              <a:path w="5778500" h="4150995">
                <a:moveTo>
                  <a:pt x="125717" y="0"/>
                </a:moveTo>
                <a:lnTo>
                  <a:pt x="76734" y="9884"/>
                </a:lnTo>
                <a:lnTo>
                  <a:pt x="36779" y="36945"/>
                </a:lnTo>
                <a:lnTo>
                  <a:pt x="9863" y="77297"/>
                </a:lnTo>
                <a:lnTo>
                  <a:pt x="0" y="127050"/>
                </a:lnTo>
                <a:lnTo>
                  <a:pt x="0" y="4023906"/>
                </a:lnTo>
                <a:lnTo>
                  <a:pt x="9863" y="4073659"/>
                </a:lnTo>
                <a:lnTo>
                  <a:pt x="36779" y="4114011"/>
                </a:lnTo>
                <a:lnTo>
                  <a:pt x="76734" y="4141072"/>
                </a:lnTo>
                <a:lnTo>
                  <a:pt x="125717" y="4150956"/>
                </a:lnTo>
                <a:lnTo>
                  <a:pt x="5652668" y="4150956"/>
                </a:lnTo>
                <a:lnTo>
                  <a:pt x="5701651" y="4141072"/>
                </a:lnTo>
                <a:lnTo>
                  <a:pt x="5741606" y="4114011"/>
                </a:lnTo>
                <a:lnTo>
                  <a:pt x="5768522" y="4073659"/>
                </a:lnTo>
                <a:lnTo>
                  <a:pt x="5778385" y="4023906"/>
                </a:lnTo>
                <a:lnTo>
                  <a:pt x="5778385" y="127050"/>
                </a:lnTo>
                <a:lnTo>
                  <a:pt x="5768522" y="77297"/>
                </a:lnTo>
                <a:lnTo>
                  <a:pt x="5741606" y="36945"/>
                </a:lnTo>
                <a:lnTo>
                  <a:pt x="5701651" y="9884"/>
                </a:lnTo>
                <a:lnTo>
                  <a:pt x="5652668" y="0"/>
                </a:lnTo>
                <a:lnTo>
                  <a:pt x="125717" y="0"/>
                </a:lnTo>
                <a:close/>
              </a:path>
            </a:pathLst>
          </a:custGeom>
          <a:ln w="12700">
            <a:solidFill>
              <a:srgbClr val="C10F1A"/>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6" name="object 8">
            <a:extLst>
              <a:ext uri="{FF2B5EF4-FFF2-40B4-BE49-F238E27FC236}">
                <a16:creationId xmlns:a16="http://schemas.microsoft.com/office/drawing/2014/main" id="{B371F97F-7C70-5475-B31D-8C1E25226A50}"/>
              </a:ext>
            </a:extLst>
          </p:cNvPr>
          <p:cNvSpPr/>
          <p:nvPr/>
        </p:nvSpPr>
        <p:spPr>
          <a:xfrm>
            <a:off x="1106640" y="3333611"/>
            <a:ext cx="5375275" cy="270510"/>
          </a:xfrm>
          <a:custGeom>
            <a:avLst/>
            <a:gdLst/>
            <a:ahLst/>
            <a:cxnLst/>
            <a:rect l="l" t="t" r="r" b="b"/>
            <a:pathLst>
              <a:path w="5375275" h="270510">
                <a:moveTo>
                  <a:pt x="5239816" y="0"/>
                </a:moveTo>
                <a:lnTo>
                  <a:pt x="134988" y="0"/>
                </a:lnTo>
                <a:lnTo>
                  <a:pt x="92439" y="6912"/>
                </a:lnTo>
                <a:lnTo>
                  <a:pt x="55398" y="26138"/>
                </a:lnTo>
                <a:lnTo>
                  <a:pt x="26133" y="55407"/>
                </a:lnTo>
                <a:lnTo>
                  <a:pt x="6911" y="92451"/>
                </a:lnTo>
                <a:lnTo>
                  <a:pt x="0" y="135000"/>
                </a:lnTo>
                <a:lnTo>
                  <a:pt x="6911" y="177550"/>
                </a:lnTo>
                <a:lnTo>
                  <a:pt x="26133" y="214594"/>
                </a:lnTo>
                <a:lnTo>
                  <a:pt x="55398" y="243863"/>
                </a:lnTo>
                <a:lnTo>
                  <a:pt x="92439" y="263089"/>
                </a:lnTo>
                <a:lnTo>
                  <a:pt x="134988" y="270002"/>
                </a:lnTo>
                <a:lnTo>
                  <a:pt x="5239816" y="270002"/>
                </a:lnTo>
                <a:lnTo>
                  <a:pt x="5282371" y="263089"/>
                </a:lnTo>
                <a:lnTo>
                  <a:pt x="5319416" y="243863"/>
                </a:lnTo>
                <a:lnTo>
                  <a:pt x="5348683" y="214594"/>
                </a:lnTo>
                <a:lnTo>
                  <a:pt x="5367906" y="177550"/>
                </a:lnTo>
                <a:lnTo>
                  <a:pt x="5374817" y="135000"/>
                </a:lnTo>
                <a:lnTo>
                  <a:pt x="5367906" y="92451"/>
                </a:lnTo>
                <a:lnTo>
                  <a:pt x="5348683" y="55407"/>
                </a:lnTo>
                <a:lnTo>
                  <a:pt x="5319416" y="26138"/>
                </a:lnTo>
                <a:lnTo>
                  <a:pt x="5282371" y="6912"/>
                </a:lnTo>
                <a:lnTo>
                  <a:pt x="5239816" y="0"/>
                </a:lnTo>
                <a:close/>
              </a:path>
            </a:pathLst>
          </a:custGeom>
          <a:solidFill>
            <a:srgbClr val="AF3436"/>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3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メイリオ"/>
              </a:rPr>
              <a:t>電子クーポンの利用対象外となるもの</a:t>
            </a:r>
            <a:endParaRPr kumimoji="0" lang="ja-JP" altLang="en-US" sz="13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メイリオ"/>
            </a:endParaRPr>
          </a:p>
        </p:txBody>
      </p:sp>
      <p:sp>
        <p:nvSpPr>
          <p:cNvPr id="80" name="object 12">
            <a:extLst>
              <a:ext uri="{FF2B5EF4-FFF2-40B4-BE49-F238E27FC236}">
                <a16:creationId xmlns:a16="http://schemas.microsoft.com/office/drawing/2014/main" id="{E2EEA3F0-1332-30DF-EA5E-D42E2BF97C68}"/>
              </a:ext>
            </a:extLst>
          </p:cNvPr>
          <p:cNvSpPr txBox="1"/>
          <p:nvPr/>
        </p:nvSpPr>
        <p:spPr>
          <a:xfrm>
            <a:off x="1072377" y="3643744"/>
            <a:ext cx="5445125" cy="197490"/>
          </a:xfrm>
          <a:prstGeom prst="rect">
            <a:avLst/>
          </a:prstGeom>
        </p:spPr>
        <p:txBody>
          <a:bodyPr vert="horz" wrap="square" lIns="0" tIns="12700" rIns="0" bIns="0" rtlCol="0">
            <a:spAutoFit/>
          </a:bodyPr>
          <a:lstStyle/>
          <a:p>
            <a:pPr marL="53975" algn="ctr">
              <a:lnSpc>
                <a:spcPct val="100000"/>
              </a:lnSpc>
              <a:spcBef>
                <a:spcPts val="100"/>
              </a:spcBef>
            </a:pPr>
            <a:r>
              <a:rPr lang="ja-JP" altLang="en-US" sz="1200" b="1">
                <a:solidFill>
                  <a:srgbClr val="231F20"/>
                </a:solidFill>
                <a:latin typeface="Meiryo UI" panose="020B0604030504040204" pitchFamily="50" charset="-128"/>
                <a:ea typeface="Meiryo UI" panose="020B0604030504040204" pitchFamily="50" charset="-128"/>
                <a:cs typeface="SimSun"/>
              </a:rPr>
              <a:t>～ 電子クーポン</a:t>
            </a:r>
            <a:r>
              <a:rPr sz="1200" b="1">
                <a:solidFill>
                  <a:srgbClr val="231F20"/>
                </a:solidFill>
                <a:latin typeface="Meiryo UI" panose="020B0604030504040204" pitchFamily="50" charset="-128"/>
                <a:ea typeface="Meiryo UI" panose="020B0604030504040204" pitchFamily="50" charset="-128"/>
                <a:cs typeface="SimSun"/>
              </a:rPr>
              <a:t>をご利用いただけない商品等</a:t>
            </a:r>
            <a:r>
              <a:rPr lang="en-US" sz="1200" b="1">
                <a:solidFill>
                  <a:srgbClr val="231F20"/>
                </a:solidFill>
                <a:latin typeface="Meiryo UI" panose="020B0604030504040204" pitchFamily="50" charset="-128"/>
                <a:ea typeface="Meiryo UI" panose="020B0604030504040204" pitchFamily="50" charset="-128"/>
                <a:cs typeface="SimSun"/>
              </a:rPr>
              <a:t> </a:t>
            </a:r>
            <a:r>
              <a:rPr lang="ja-JP" altLang="en-US" sz="1200" b="1">
                <a:solidFill>
                  <a:srgbClr val="231F20"/>
                </a:solidFill>
                <a:latin typeface="Meiryo UI" panose="020B0604030504040204" pitchFamily="50" charset="-128"/>
                <a:ea typeface="Meiryo UI" panose="020B0604030504040204" pitchFamily="50" charset="-128"/>
                <a:cs typeface="SimSun"/>
              </a:rPr>
              <a:t>～</a:t>
            </a:r>
            <a:endParaRPr lang="en-US" altLang="ja-JP" sz="1200" b="1" dirty="0">
              <a:solidFill>
                <a:srgbClr val="2B6841"/>
              </a:solidFill>
              <a:latin typeface="Meiryo UI" panose="020B0604030504040204" pitchFamily="50" charset="-128"/>
              <a:ea typeface="Meiryo UI" panose="020B0604030504040204" pitchFamily="50" charset="-128"/>
              <a:cs typeface="小塚ゴシック Pr6N M"/>
            </a:endParaRPr>
          </a:p>
        </p:txBody>
      </p:sp>
      <p:sp>
        <p:nvSpPr>
          <p:cNvPr id="87" name="object 6">
            <a:extLst>
              <a:ext uri="{FF2B5EF4-FFF2-40B4-BE49-F238E27FC236}">
                <a16:creationId xmlns:a16="http://schemas.microsoft.com/office/drawing/2014/main" id="{EBA5EBF3-B8F9-6E36-ECED-7E76961BC215}"/>
              </a:ext>
            </a:extLst>
          </p:cNvPr>
          <p:cNvSpPr txBox="1"/>
          <p:nvPr/>
        </p:nvSpPr>
        <p:spPr>
          <a:xfrm>
            <a:off x="844950" y="1217330"/>
            <a:ext cx="6209072" cy="1759456"/>
          </a:xfrm>
          <a:prstGeom prst="rect">
            <a:avLst/>
          </a:prstGeom>
        </p:spPr>
        <p:txBody>
          <a:bodyPr vert="horz" wrap="none" lIns="0" tIns="12700" rIns="0" bIns="0" rtlCol="0">
            <a:spAutoFit/>
          </a:bodyPr>
          <a:lstStyle/>
          <a:p>
            <a:pPr marL="12065">
              <a:spcBef>
                <a:spcPts val="300"/>
              </a:spcBef>
              <a:tabLst>
                <a:tab pos="156210" algn="l"/>
              </a:tabLst>
            </a:pPr>
            <a:r>
              <a:rPr lang="ja-JP" altLang="en-US" sz="1200" b="0" kern="1200" spc="-60">
                <a:solidFill>
                  <a:schemeClr val="tx1"/>
                </a:solidFill>
                <a:latin typeface="Meiryo UI" panose="020B0604030504040204" pitchFamily="50" charset="-128"/>
                <a:ea typeface="Meiryo UI" panose="020B0604030504040204" pitchFamily="50" charset="-128"/>
                <a:cs typeface="A-OTF リュウミン Pro M-KL"/>
              </a:rPr>
              <a:t>（１）クーポンは商品の販売またはサービスの提供などの取引において利用可能</a:t>
            </a:r>
          </a:p>
          <a:p>
            <a:pPr marL="12065">
              <a:spcBef>
                <a:spcPts val="300"/>
              </a:spcBef>
              <a:tabLst>
                <a:tab pos="156210" algn="l"/>
              </a:tabLst>
            </a:pPr>
            <a:r>
              <a:rPr lang="ja-JP" altLang="en-US" sz="1200" b="0" kern="1200" spc="-60">
                <a:solidFill>
                  <a:schemeClr val="tx1"/>
                </a:solidFill>
                <a:latin typeface="Meiryo UI" panose="020B0604030504040204" pitchFamily="50" charset="-128"/>
                <a:ea typeface="Meiryo UI" panose="020B0604030504040204" pitchFamily="50" charset="-128"/>
                <a:cs typeface="A-OTF リュウミン Pro M-KL"/>
              </a:rPr>
              <a:t>（２）クーポンの第三者への売買、現金との交換は禁止</a:t>
            </a:r>
          </a:p>
          <a:p>
            <a:pPr marL="12065">
              <a:spcBef>
                <a:spcPts val="300"/>
              </a:spcBef>
              <a:tabLst>
                <a:tab pos="156210" algn="l"/>
              </a:tabLst>
            </a:pPr>
            <a:r>
              <a:rPr lang="ja-JP" altLang="en-US" sz="1200" b="0" kern="1200" spc="-60">
                <a:solidFill>
                  <a:schemeClr val="tx1"/>
                </a:solidFill>
                <a:latin typeface="Meiryo UI" panose="020B0604030504040204" pitchFamily="50" charset="-128"/>
                <a:ea typeface="Meiryo UI" panose="020B0604030504040204" pitchFamily="50" charset="-128"/>
                <a:cs typeface="A-OTF リュウミン Pro M-KL"/>
              </a:rPr>
              <a:t>（３）クーポンの払い戻し、再発行は不可</a:t>
            </a:r>
          </a:p>
          <a:p>
            <a:pPr marL="12065">
              <a:spcBef>
                <a:spcPts val="300"/>
              </a:spcBef>
              <a:tabLst>
                <a:tab pos="156210" algn="l"/>
              </a:tabLst>
            </a:pPr>
            <a:r>
              <a:rPr lang="ja-JP" altLang="en-US" sz="1200" b="0" kern="1200" spc="-60">
                <a:solidFill>
                  <a:schemeClr val="tx1"/>
                </a:solidFill>
                <a:latin typeface="Meiryo UI" panose="020B0604030504040204" pitchFamily="50" charset="-128"/>
                <a:ea typeface="Meiryo UI" panose="020B0604030504040204" pitchFamily="50" charset="-128"/>
                <a:cs typeface="A-OTF リュウミン Pro M-KL"/>
              </a:rPr>
              <a:t>（４）クーポンによる支払で不足する分は現金等で収受する</a:t>
            </a:r>
          </a:p>
          <a:p>
            <a:pPr marL="12065">
              <a:spcBef>
                <a:spcPts val="300"/>
              </a:spcBef>
              <a:tabLst>
                <a:tab pos="156210" algn="l"/>
              </a:tabLst>
            </a:pPr>
            <a:r>
              <a:rPr lang="ja-JP" altLang="en-US" sz="1200" b="0" kern="1200" spc="-60">
                <a:solidFill>
                  <a:schemeClr val="tx1"/>
                </a:solidFill>
                <a:latin typeface="Meiryo UI" panose="020B0604030504040204" pitchFamily="50" charset="-128"/>
                <a:ea typeface="Meiryo UI" panose="020B0604030504040204" pitchFamily="50" charset="-128"/>
                <a:cs typeface="A-OTF リュウミン Pro M-KL"/>
              </a:rPr>
              <a:t>（５）クーポンを利用して購入した商品またはサービス（以下「商品等」という。）の返品の際の返金は不可</a:t>
            </a:r>
          </a:p>
          <a:p>
            <a:pPr marL="12065">
              <a:spcBef>
                <a:spcPts val="300"/>
              </a:spcBef>
              <a:tabLst>
                <a:tab pos="156210" algn="l"/>
              </a:tabLst>
            </a:pPr>
            <a:r>
              <a:rPr lang="ja-JP" altLang="en-US" sz="1200" b="0" kern="1200" spc="-60">
                <a:solidFill>
                  <a:schemeClr val="tx1"/>
                </a:solidFill>
                <a:latin typeface="Meiryo UI" panose="020B0604030504040204" pitchFamily="50" charset="-128"/>
                <a:ea typeface="Meiryo UI" panose="020B0604030504040204" pitchFamily="50" charset="-128"/>
                <a:cs typeface="A-OTF リュウミン Pro M-KL"/>
              </a:rPr>
              <a:t>（６）クーポンの盗難・紛失・滅失または偽造・変造・模造等に対して、発行者および事務局は責を負わない</a:t>
            </a:r>
          </a:p>
          <a:p>
            <a:pPr marL="12065">
              <a:spcBef>
                <a:spcPts val="300"/>
              </a:spcBef>
              <a:tabLst>
                <a:tab pos="156210" algn="l"/>
              </a:tabLst>
            </a:pPr>
            <a:r>
              <a:rPr lang="ja-JP" altLang="en-US" sz="1200" b="0" kern="1200" spc="-60">
                <a:solidFill>
                  <a:schemeClr val="tx1"/>
                </a:solidFill>
                <a:latin typeface="Meiryo UI" panose="020B0604030504040204" pitchFamily="50" charset="-128"/>
                <a:ea typeface="Meiryo UI" panose="020B0604030504040204" pitchFamily="50" charset="-128"/>
                <a:cs typeface="A-OTF リュウミン Pro M-KL"/>
              </a:rPr>
              <a:t>　　　　 </a:t>
            </a:r>
            <a:r>
              <a:rPr lang="en-US" altLang="ja-JP" sz="1200" b="0" kern="1200" spc="-60">
                <a:solidFill>
                  <a:schemeClr val="tx1"/>
                </a:solidFill>
                <a:latin typeface="Meiryo UI" panose="020B0604030504040204" pitchFamily="50" charset="-128"/>
                <a:ea typeface="Meiryo UI" panose="020B0604030504040204" pitchFamily="50" charset="-128"/>
                <a:cs typeface="A-OTF リュウミン Pro M-KL"/>
              </a:rPr>
              <a:t>※</a:t>
            </a:r>
            <a:r>
              <a:rPr lang="ja-JP" altLang="en-US" sz="1200" b="0" kern="1200" spc="-60">
                <a:solidFill>
                  <a:schemeClr val="tx1"/>
                </a:solidFill>
                <a:latin typeface="Meiryo UI" panose="020B0604030504040204" pitchFamily="50" charset="-128"/>
                <a:ea typeface="Meiryo UI" panose="020B0604030504040204" pitchFamily="50" charset="-128"/>
                <a:cs typeface="A-OTF リュウミン Pro M-KL"/>
              </a:rPr>
              <a:t>クーポンの盗難・紛失・滅失等については、損害賠償責任が発生する場合がある。</a:t>
            </a:r>
          </a:p>
          <a:p>
            <a:pPr marL="12065">
              <a:spcBef>
                <a:spcPts val="300"/>
              </a:spcBef>
              <a:tabLst>
                <a:tab pos="156210" algn="l"/>
              </a:tabLst>
            </a:pPr>
            <a:r>
              <a:rPr lang="ja-JP" altLang="en-US" sz="1200" b="0" kern="1200" spc="-60">
                <a:solidFill>
                  <a:schemeClr val="tx1"/>
                </a:solidFill>
                <a:latin typeface="Meiryo UI" panose="020B0604030504040204" pitchFamily="50" charset="-128"/>
                <a:ea typeface="Meiryo UI" panose="020B0604030504040204" pitchFamily="50" charset="-128"/>
                <a:cs typeface="A-OTF リュウミン Pro M-KL"/>
              </a:rPr>
              <a:t>（７）クーポンの交換はできない </a:t>
            </a:r>
            <a:endParaRPr lang="ja-JP" altLang="en-US" sz="1200" b="0" kern="1200" spc="-60" dirty="0">
              <a:solidFill>
                <a:schemeClr val="tx1"/>
              </a:solidFill>
              <a:latin typeface="Meiryo UI" panose="020B0604030504040204" pitchFamily="50" charset="-128"/>
              <a:ea typeface="Meiryo UI" panose="020B0604030504040204" pitchFamily="50" charset="-128"/>
              <a:cs typeface="A-OTF リュウミン Pro M-KL"/>
            </a:endParaRPr>
          </a:p>
        </p:txBody>
      </p:sp>
      <p:sp>
        <p:nvSpPr>
          <p:cNvPr id="88" name="object 12">
            <a:extLst>
              <a:ext uri="{FF2B5EF4-FFF2-40B4-BE49-F238E27FC236}">
                <a16:creationId xmlns:a16="http://schemas.microsoft.com/office/drawing/2014/main" id="{42254FA4-1452-434B-6EFA-DBDCB8F00F1F}"/>
              </a:ext>
            </a:extLst>
          </p:cNvPr>
          <p:cNvSpPr txBox="1"/>
          <p:nvPr/>
        </p:nvSpPr>
        <p:spPr>
          <a:xfrm>
            <a:off x="1207632" y="4202739"/>
            <a:ext cx="5445125" cy="6399188"/>
          </a:xfrm>
          <a:prstGeom prst="rect">
            <a:avLst/>
          </a:prstGeom>
        </p:spPr>
        <p:txBody>
          <a:bodyPr vert="horz" wrap="square" lIns="0" tIns="12700" rIns="0" bIns="0" rtlCol="0">
            <a:spAutoFit/>
          </a:bodyPr>
          <a:lstStyle/>
          <a:p>
            <a:pPr marL="171450" indent="-171450">
              <a:lnSpc>
                <a:spcPts val="900"/>
              </a:lnSpc>
              <a:spcBef>
                <a:spcPts val="480"/>
              </a:spcBef>
              <a:buFont typeface="Arial" panose="020B0604020202020204" pitchFamily="34" charset="0"/>
              <a:buChar char="•"/>
              <a:tabLst>
                <a:tab pos="282575" algn="l"/>
              </a:tabLst>
            </a:pPr>
            <a:r>
              <a:rPr sz="1000" dirty="0">
                <a:solidFill>
                  <a:srgbClr val="58595B"/>
                </a:solidFill>
                <a:latin typeface="Meiryo UI" panose="020B0604030504040204" pitchFamily="50" charset="-128"/>
                <a:ea typeface="Meiryo UI" panose="020B0604030504040204" pitchFamily="50" charset="-128"/>
                <a:cs typeface="小塚ゴシック Pr6N R"/>
              </a:rPr>
              <a:t>所得税、住民税、固定資産税、自動車税等の公租公課</a:t>
            </a:r>
            <a:endParaRPr sz="1000" dirty="0">
              <a:latin typeface="Meiryo UI" panose="020B0604030504040204" pitchFamily="50" charset="-128"/>
              <a:ea typeface="Meiryo UI" panose="020B0604030504040204" pitchFamily="50" charset="-128"/>
              <a:cs typeface="小塚ゴシック Pr6N R"/>
            </a:endParaRPr>
          </a:p>
          <a:p>
            <a:pPr marL="171450" indent="-171450">
              <a:lnSpc>
                <a:spcPts val="900"/>
              </a:lnSpc>
              <a:spcBef>
                <a:spcPts val="500"/>
              </a:spcBef>
              <a:buFont typeface="Arial" panose="020B0604020202020204" pitchFamily="34" charset="0"/>
              <a:buChar char="•"/>
              <a:tabLst>
                <a:tab pos="282575" algn="l"/>
              </a:tabLst>
            </a:pPr>
            <a:r>
              <a:rPr sz="1000" dirty="0">
                <a:solidFill>
                  <a:srgbClr val="58595B"/>
                </a:solidFill>
                <a:latin typeface="Meiryo UI" panose="020B0604030504040204" pitchFamily="50" charset="-128"/>
                <a:ea typeface="Meiryo UI" panose="020B0604030504040204" pitchFamily="50" charset="-128"/>
                <a:cs typeface="小塚ゴシック Pr6N R"/>
              </a:rPr>
              <a:t>社会保険料（医療保険、年金保険、介護保険、雇用保険、労災保険等）</a:t>
            </a:r>
            <a:endParaRPr sz="1000" dirty="0">
              <a:latin typeface="Meiryo UI" panose="020B0604030504040204" pitchFamily="50" charset="-128"/>
              <a:ea typeface="Meiryo UI" panose="020B0604030504040204" pitchFamily="50" charset="-128"/>
              <a:cs typeface="小塚ゴシック Pr6N R"/>
            </a:endParaRPr>
          </a:p>
          <a:p>
            <a:pPr marL="171450" indent="-171450">
              <a:lnSpc>
                <a:spcPts val="900"/>
              </a:lnSpc>
              <a:spcBef>
                <a:spcPts val="500"/>
              </a:spcBef>
              <a:buFont typeface="Arial" panose="020B0604020202020204" pitchFamily="34" charset="0"/>
              <a:buChar char="•"/>
              <a:tabLst>
                <a:tab pos="281940" algn="l"/>
              </a:tabLst>
            </a:pPr>
            <a:r>
              <a:rPr sz="1000" dirty="0">
                <a:solidFill>
                  <a:srgbClr val="58595B"/>
                </a:solidFill>
                <a:latin typeface="Meiryo UI" panose="020B0604030504040204" pitchFamily="50" charset="-128"/>
                <a:ea typeface="Meiryo UI" panose="020B0604030504040204" pitchFamily="50" charset="-128"/>
                <a:cs typeface="小塚ゴシック Pr6N R"/>
              </a:rPr>
              <a:t>宝くじ（当せん金付証票法（昭和23年法律第144号）に基づくもの、スポーツ振興くじ</a:t>
            </a:r>
            <a:endParaRPr sz="1000" dirty="0">
              <a:latin typeface="Meiryo UI" panose="020B0604030504040204" pitchFamily="50" charset="-128"/>
              <a:ea typeface="Meiryo UI" panose="020B0604030504040204" pitchFamily="50" charset="-128"/>
              <a:cs typeface="小塚ゴシック Pr6N R"/>
            </a:endParaRPr>
          </a:p>
          <a:p>
            <a:pPr>
              <a:lnSpc>
                <a:spcPts val="900"/>
              </a:lnSpc>
              <a:spcBef>
                <a:spcPts val="500"/>
              </a:spcBef>
            </a:pPr>
            <a:r>
              <a:rPr lang="ja-JP" altLang="en-US" sz="1000">
                <a:solidFill>
                  <a:srgbClr val="58595B"/>
                </a:solidFill>
                <a:latin typeface="Meiryo UI" panose="020B0604030504040204" pitchFamily="50" charset="-128"/>
                <a:ea typeface="Meiryo UI" panose="020B0604030504040204" pitchFamily="50" charset="-128"/>
                <a:cs typeface="小塚ゴシック Pr6N R"/>
              </a:rPr>
              <a:t>　 </a:t>
            </a:r>
            <a:r>
              <a:rPr sz="1000">
                <a:solidFill>
                  <a:srgbClr val="58595B"/>
                </a:solidFill>
                <a:latin typeface="Meiryo UI" panose="020B0604030504040204" pitchFamily="50" charset="-128"/>
                <a:ea typeface="Meiryo UI" panose="020B0604030504040204" pitchFamily="50" charset="-128"/>
                <a:cs typeface="小塚ゴシック Pr6N R"/>
              </a:rPr>
              <a:t>（</a:t>
            </a:r>
            <a:r>
              <a:rPr sz="1000" dirty="0">
                <a:solidFill>
                  <a:srgbClr val="58595B"/>
                </a:solidFill>
                <a:latin typeface="Meiryo UI" panose="020B0604030504040204" pitchFamily="50" charset="-128"/>
                <a:ea typeface="Meiryo UI" panose="020B0604030504040204" pitchFamily="50" charset="-128"/>
                <a:cs typeface="小塚ゴシック Pr6N R"/>
              </a:rPr>
              <a:t>スポーツ振興投票の実施等に関する法律（平成10年法律第63号）に基づくもの）</a:t>
            </a:r>
            <a:endParaRPr sz="1000" dirty="0">
              <a:latin typeface="Meiryo UI" panose="020B0604030504040204" pitchFamily="50" charset="-128"/>
              <a:ea typeface="Meiryo UI" panose="020B0604030504040204" pitchFamily="50" charset="-128"/>
              <a:cs typeface="小塚ゴシック Pr6N R"/>
            </a:endParaRPr>
          </a:p>
          <a:p>
            <a:pPr marL="171450" indent="-171450">
              <a:lnSpc>
                <a:spcPts val="900"/>
              </a:lnSpc>
              <a:spcBef>
                <a:spcPts val="500"/>
              </a:spcBef>
              <a:buFont typeface="Arial" panose="020B0604020202020204" pitchFamily="34" charset="0"/>
              <a:buChar char="•"/>
              <a:tabLst>
                <a:tab pos="281305" algn="l"/>
              </a:tabLst>
            </a:pPr>
            <a:r>
              <a:rPr sz="1000" dirty="0">
                <a:solidFill>
                  <a:srgbClr val="58595B"/>
                </a:solidFill>
                <a:latin typeface="Meiryo UI" panose="020B0604030504040204" pitchFamily="50" charset="-128"/>
                <a:ea typeface="Meiryo UI" panose="020B0604030504040204" pitchFamily="50" charset="-128"/>
                <a:cs typeface="小塚ゴシック Pr6N R"/>
              </a:rPr>
              <a:t>その他（自治体指定のごみ袋、公営競技（競馬、競輪、競艇、オートレース）等）</a:t>
            </a:r>
            <a:endParaRPr sz="1000" dirty="0">
              <a:latin typeface="Meiryo UI" panose="020B0604030504040204" pitchFamily="50" charset="-128"/>
              <a:ea typeface="Meiryo UI" panose="020B0604030504040204" pitchFamily="50" charset="-128"/>
              <a:cs typeface="小塚ゴシック Pr6N R"/>
            </a:endParaRPr>
          </a:p>
          <a:p>
            <a:pPr marR="5080">
              <a:lnSpc>
                <a:spcPts val="900"/>
              </a:lnSpc>
              <a:spcBef>
                <a:spcPts val="290"/>
              </a:spcBef>
            </a:pPr>
            <a:r>
              <a:rPr sz="1000">
                <a:solidFill>
                  <a:srgbClr val="58595B"/>
                </a:solidFill>
                <a:latin typeface="Meiryo UI" panose="020B0604030504040204" pitchFamily="50" charset="-128"/>
                <a:ea typeface="Meiryo UI" panose="020B0604030504040204" pitchFamily="50" charset="-128"/>
                <a:cs typeface="小塚ゴシック Pr6N R"/>
              </a:rPr>
              <a:t>※</a:t>
            </a:r>
            <a:r>
              <a:rPr sz="1000" dirty="0">
                <a:solidFill>
                  <a:srgbClr val="58595B"/>
                </a:solidFill>
                <a:latin typeface="Meiryo UI" panose="020B0604030504040204" pitchFamily="50" charset="-128"/>
                <a:ea typeface="Meiryo UI" panose="020B0604030504040204" pitchFamily="50" charset="-128"/>
                <a:cs typeface="小塚ゴシック Pr6N R"/>
              </a:rPr>
              <a:t>ただし、行政機関が運営する運送サービスの料金や博物館・</a:t>
            </a:r>
            <a:r>
              <a:rPr sz="1000">
                <a:solidFill>
                  <a:srgbClr val="58595B"/>
                </a:solidFill>
                <a:latin typeface="Meiryo UI" panose="020B0604030504040204" pitchFamily="50" charset="-128"/>
                <a:ea typeface="Meiryo UI" panose="020B0604030504040204" pitchFamily="50" charset="-128"/>
                <a:cs typeface="小塚ゴシック Pr6N R"/>
              </a:rPr>
              <a:t>美術館などの入館料等、</a:t>
            </a:r>
            <a:endParaRPr lang="en-US" sz="1000">
              <a:solidFill>
                <a:srgbClr val="58595B"/>
              </a:solidFill>
              <a:latin typeface="Meiryo UI" panose="020B0604030504040204" pitchFamily="50" charset="-128"/>
              <a:ea typeface="Meiryo UI" panose="020B0604030504040204" pitchFamily="50" charset="-128"/>
              <a:cs typeface="小塚ゴシック Pr6N R"/>
            </a:endParaRPr>
          </a:p>
          <a:p>
            <a:pPr marR="5080">
              <a:lnSpc>
                <a:spcPts val="900"/>
              </a:lnSpc>
              <a:spcBef>
                <a:spcPts val="290"/>
              </a:spcBef>
            </a:pPr>
            <a:r>
              <a:rPr lang="ja-JP" altLang="en-US" sz="1000">
                <a:solidFill>
                  <a:srgbClr val="58595B"/>
                </a:solidFill>
                <a:latin typeface="Meiryo UI" panose="020B0604030504040204" pitchFamily="50" charset="-128"/>
                <a:ea typeface="Meiryo UI" panose="020B0604030504040204" pitchFamily="50" charset="-128"/>
                <a:cs typeface="小塚ゴシック Pr6N R"/>
              </a:rPr>
              <a:t> 　</a:t>
            </a:r>
            <a:r>
              <a:rPr sz="1000">
                <a:solidFill>
                  <a:srgbClr val="58595B"/>
                </a:solidFill>
                <a:latin typeface="Meiryo UI" panose="020B0604030504040204" pitchFamily="50" charset="-128"/>
                <a:ea typeface="Meiryo UI" panose="020B0604030504040204" pitchFamily="50" charset="-128"/>
                <a:cs typeface="小塚ゴシック Pr6N R"/>
              </a:rPr>
              <a:t>行政機関が運営する現業の対価は対象となります</a:t>
            </a:r>
            <a:r>
              <a:rPr sz="1000" dirty="0">
                <a:solidFill>
                  <a:srgbClr val="58595B"/>
                </a:solidFill>
                <a:latin typeface="Meiryo UI" panose="020B0604030504040204" pitchFamily="50" charset="-128"/>
                <a:ea typeface="Meiryo UI" panose="020B0604030504040204" pitchFamily="50" charset="-128"/>
                <a:cs typeface="小塚ゴシック Pr6N R"/>
              </a:rPr>
              <a:t>。</a:t>
            </a:r>
            <a:endParaRPr lang="en-US" sz="1000" dirty="0">
              <a:solidFill>
                <a:srgbClr val="58595B"/>
              </a:solidFill>
              <a:latin typeface="Meiryo UI" panose="020B0604030504040204" pitchFamily="50" charset="-128"/>
              <a:ea typeface="Meiryo UI" panose="020B0604030504040204" pitchFamily="50" charset="-128"/>
              <a:cs typeface="小塚ゴシック Pr6N R"/>
            </a:endParaRPr>
          </a:p>
          <a:p>
            <a:pPr marR="5080">
              <a:lnSpc>
                <a:spcPts val="900"/>
              </a:lnSpc>
              <a:spcBef>
                <a:spcPts val="290"/>
              </a:spcBef>
            </a:pPr>
            <a:endParaRPr sz="1000" dirty="0">
              <a:latin typeface="Meiryo UI" panose="020B0604030504040204" pitchFamily="50" charset="-128"/>
              <a:ea typeface="Meiryo UI" panose="020B0604030504040204" pitchFamily="50" charset="-128"/>
              <a:cs typeface="小塚ゴシック Pr6N R"/>
            </a:endParaRPr>
          </a:p>
          <a:p>
            <a:pPr>
              <a:lnSpc>
                <a:spcPts val="900"/>
              </a:lnSpc>
              <a:spcBef>
                <a:spcPts val="5"/>
              </a:spcBef>
            </a:pPr>
            <a:endParaRPr lang="en-US" sz="1000" dirty="0">
              <a:solidFill>
                <a:srgbClr val="2B6841"/>
              </a:solidFill>
              <a:latin typeface="Meiryo UI" panose="020B0604030504040204" pitchFamily="50" charset="-128"/>
              <a:ea typeface="Meiryo UI" panose="020B0604030504040204" pitchFamily="50" charset="-128"/>
              <a:cs typeface="小塚ゴシック Pr6N M"/>
            </a:endParaRPr>
          </a:p>
          <a:p>
            <a:pPr marL="171450" indent="-171450">
              <a:lnSpc>
                <a:spcPts val="900"/>
              </a:lnSpc>
              <a:spcBef>
                <a:spcPts val="480"/>
              </a:spcBef>
              <a:buFont typeface="Arial" panose="020B0604020202020204" pitchFamily="34" charset="0"/>
              <a:buChar char="•"/>
              <a:tabLst>
                <a:tab pos="281305" algn="l"/>
              </a:tabLst>
            </a:pPr>
            <a:r>
              <a:rPr sz="1000" dirty="0">
                <a:solidFill>
                  <a:srgbClr val="58595B"/>
                </a:solidFill>
                <a:latin typeface="Meiryo UI" panose="020B0604030504040204" pitchFamily="50" charset="-128"/>
                <a:ea typeface="Meiryo UI" panose="020B0604030504040204" pitchFamily="50" charset="-128"/>
                <a:cs typeface="小塚ゴシック Pr6N R"/>
              </a:rPr>
              <a:t>電気・ガス・水道・電話料金等</a:t>
            </a:r>
            <a:endParaRPr sz="1000" dirty="0">
              <a:latin typeface="Meiryo UI" panose="020B0604030504040204" pitchFamily="50" charset="-128"/>
              <a:ea typeface="Meiryo UI" panose="020B0604030504040204" pitchFamily="50" charset="-128"/>
              <a:cs typeface="小塚ゴシック Pr6N R"/>
            </a:endParaRPr>
          </a:p>
          <a:p>
            <a:pPr marL="171450" indent="-171450">
              <a:lnSpc>
                <a:spcPts val="900"/>
              </a:lnSpc>
              <a:spcBef>
                <a:spcPts val="500"/>
              </a:spcBef>
              <a:buFont typeface="Arial" panose="020B0604020202020204" pitchFamily="34" charset="0"/>
              <a:buChar char="•"/>
              <a:tabLst>
                <a:tab pos="279400" algn="l"/>
              </a:tabLst>
            </a:pPr>
            <a:r>
              <a:rPr sz="1000" dirty="0">
                <a:solidFill>
                  <a:srgbClr val="58595B"/>
                </a:solidFill>
                <a:latin typeface="Meiryo UI" panose="020B0604030504040204" pitchFamily="50" charset="-128"/>
                <a:ea typeface="Meiryo UI" panose="020B0604030504040204" pitchFamily="50" charset="-128"/>
                <a:cs typeface="小塚ゴシック Pr6N R"/>
              </a:rPr>
              <a:t>NHK放送受信料</a:t>
            </a:r>
            <a:endParaRPr sz="1000" dirty="0">
              <a:latin typeface="Meiryo UI" panose="020B0604030504040204" pitchFamily="50" charset="-128"/>
              <a:ea typeface="Meiryo UI" panose="020B0604030504040204" pitchFamily="50" charset="-128"/>
              <a:cs typeface="小塚ゴシック Pr6N R"/>
            </a:endParaRPr>
          </a:p>
          <a:p>
            <a:pPr marL="171450" indent="-171450">
              <a:lnSpc>
                <a:spcPts val="900"/>
              </a:lnSpc>
              <a:spcBef>
                <a:spcPts val="500"/>
              </a:spcBef>
              <a:buFont typeface="Arial" panose="020B0604020202020204" pitchFamily="34" charset="0"/>
              <a:buChar char="•"/>
              <a:tabLst>
                <a:tab pos="282575" algn="l"/>
              </a:tabLst>
            </a:pPr>
            <a:r>
              <a:rPr sz="1000" dirty="0">
                <a:solidFill>
                  <a:srgbClr val="58595B"/>
                </a:solidFill>
                <a:latin typeface="Meiryo UI" panose="020B0604030504040204" pitchFamily="50" charset="-128"/>
                <a:ea typeface="Meiryo UI" panose="020B0604030504040204" pitchFamily="50" charset="-128"/>
                <a:cs typeface="小塚ゴシック Pr6N R"/>
              </a:rPr>
              <a:t>不動産賃料</a:t>
            </a:r>
            <a:endParaRPr sz="1000" dirty="0">
              <a:latin typeface="Meiryo UI" panose="020B0604030504040204" pitchFamily="50" charset="-128"/>
              <a:ea typeface="Meiryo UI" panose="020B0604030504040204" pitchFamily="50" charset="-128"/>
              <a:cs typeface="小塚ゴシック Pr6N R"/>
            </a:endParaRPr>
          </a:p>
          <a:p>
            <a:pPr marL="171450" indent="-171450">
              <a:lnSpc>
                <a:spcPts val="900"/>
              </a:lnSpc>
              <a:spcBef>
                <a:spcPts val="500"/>
              </a:spcBef>
              <a:buFont typeface="Arial" panose="020B0604020202020204" pitchFamily="34" charset="0"/>
              <a:buChar char="•"/>
              <a:tabLst>
                <a:tab pos="281940" algn="l"/>
              </a:tabLst>
            </a:pPr>
            <a:r>
              <a:rPr sz="1000" dirty="0">
                <a:solidFill>
                  <a:srgbClr val="58595B"/>
                </a:solidFill>
                <a:latin typeface="Meiryo UI" panose="020B0604030504040204" pitchFamily="50" charset="-128"/>
                <a:ea typeface="Meiryo UI" panose="020B0604030504040204" pitchFamily="50" charset="-128"/>
                <a:cs typeface="小塚ゴシック Pr6N R"/>
              </a:rPr>
              <a:t>駐車場の月極め・定期利用料</a:t>
            </a:r>
            <a:endParaRPr lang="en-US" sz="1000" dirty="0">
              <a:latin typeface="Meiryo UI" panose="020B0604030504040204" pitchFamily="50" charset="-128"/>
              <a:ea typeface="Meiryo UI" panose="020B0604030504040204" pitchFamily="50" charset="-128"/>
              <a:cs typeface="小塚ゴシック Pr6N R"/>
            </a:endParaRPr>
          </a:p>
          <a:p>
            <a:pPr>
              <a:lnSpc>
                <a:spcPts val="900"/>
              </a:lnSpc>
              <a:spcBef>
                <a:spcPts val="500"/>
              </a:spcBef>
              <a:tabLst>
                <a:tab pos="281940" algn="l"/>
              </a:tabLst>
            </a:pPr>
            <a:r>
              <a:rPr lang="ja-JP" altLang="en-US" sz="1000">
                <a:solidFill>
                  <a:srgbClr val="58595B"/>
                </a:solidFill>
                <a:latin typeface="Meiryo UI" panose="020B0604030504040204" pitchFamily="50" charset="-128"/>
                <a:ea typeface="Meiryo UI" panose="020B0604030504040204" pitchFamily="50" charset="-128"/>
                <a:cs typeface="小塚ゴシック Pr6N R"/>
              </a:rPr>
              <a:t>　　</a:t>
            </a:r>
            <a:r>
              <a:rPr sz="1000">
                <a:solidFill>
                  <a:srgbClr val="58595B"/>
                </a:solidFill>
                <a:latin typeface="Meiryo UI" panose="020B0604030504040204" pitchFamily="50" charset="-128"/>
                <a:ea typeface="Meiryo UI" panose="020B0604030504040204" pitchFamily="50" charset="-128"/>
                <a:cs typeface="小塚ゴシック Pr6N R"/>
              </a:rPr>
              <a:t>※</a:t>
            </a:r>
            <a:r>
              <a:rPr sz="1000" dirty="0">
                <a:solidFill>
                  <a:srgbClr val="58595B"/>
                </a:solidFill>
                <a:latin typeface="Meiryo UI" panose="020B0604030504040204" pitchFamily="50" charset="-128"/>
                <a:ea typeface="Meiryo UI" panose="020B0604030504040204" pitchFamily="50" charset="-128"/>
                <a:cs typeface="小塚ゴシック Pr6N R"/>
              </a:rPr>
              <a:t>コインパーキング等の一時利用に係る料金は対象となります。</a:t>
            </a:r>
            <a:endParaRPr lang="en-US" sz="1000" dirty="0">
              <a:latin typeface="Meiryo UI" panose="020B0604030504040204" pitchFamily="50" charset="-128"/>
              <a:ea typeface="Meiryo UI" panose="020B0604030504040204" pitchFamily="50" charset="-128"/>
              <a:cs typeface="小塚ゴシック Pr6N R"/>
            </a:endParaRPr>
          </a:p>
          <a:p>
            <a:pPr marL="171450" indent="-171450">
              <a:lnSpc>
                <a:spcPts val="900"/>
              </a:lnSpc>
              <a:spcBef>
                <a:spcPts val="500"/>
              </a:spcBef>
              <a:buFont typeface="Arial" panose="020B0604020202020204" pitchFamily="34" charset="0"/>
              <a:buChar char="•"/>
              <a:tabLst>
                <a:tab pos="281940" algn="l"/>
              </a:tabLst>
            </a:pPr>
            <a:r>
              <a:rPr sz="1000" dirty="0">
                <a:solidFill>
                  <a:srgbClr val="58595B"/>
                </a:solidFill>
                <a:latin typeface="Meiryo UI" panose="020B0604030504040204" pitchFamily="50" charset="-128"/>
                <a:ea typeface="Meiryo UI" panose="020B0604030504040204" pitchFamily="50" charset="-128"/>
                <a:cs typeface="小塚ゴシック Pr6N R"/>
              </a:rPr>
              <a:t>保険料（生命保険、火災保険、自動車保険等）</a:t>
            </a:r>
            <a:endParaRPr lang="en-US" sz="1000" dirty="0">
              <a:solidFill>
                <a:srgbClr val="58595B"/>
              </a:solidFill>
              <a:latin typeface="Meiryo UI" panose="020B0604030504040204" pitchFamily="50" charset="-128"/>
              <a:ea typeface="Meiryo UI" panose="020B0604030504040204" pitchFamily="50" charset="-128"/>
              <a:cs typeface="小塚ゴシック Pr6N R"/>
            </a:endParaRPr>
          </a:p>
          <a:p>
            <a:pPr>
              <a:lnSpc>
                <a:spcPts val="900"/>
              </a:lnSpc>
              <a:spcBef>
                <a:spcPts val="675"/>
              </a:spcBef>
            </a:pPr>
            <a:endParaRPr lang="en-US" altLang="ja-JP" sz="1000" dirty="0">
              <a:solidFill>
                <a:srgbClr val="2B6841"/>
              </a:solidFill>
              <a:latin typeface="Meiryo UI" panose="020B0604030504040204" pitchFamily="50" charset="-128"/>
              <a:ea typeface="Meiryo UI" panose="020B0604030504040204" pitchFamily="50" charset="-128"/>
              <a:cs typeface="小塚ゴシック Pr6N M"/>
            </a:endParaRPr>
          </a:p>
          <a:p>
            <a:pPr marR="5080">
              <a:lnSpc>
                <a:spcPts val="900"/>
              </a:lnSpc>
              <a:spcBef>
                <a:spcPts val="125"/>
              </a:spcBef>
              <a:tabLst>
                <a:tab pos="282575" algn="l"/>
              </a:tabLst>
            </a:pPr>
            <a:endParaRPr lang="en-US" altLang="ja-JP" sz="1000" dirty="0">
              <a:solidFill>
                <a:srgbClr val="58595B"/>
              </a:solidFill>
              <a:latin typeface="Meiryo UI" panose="020B0604030504040204" pitchFamily="50" charset="-128"/>
              <a:ea typeface="Meiryo UI" panose="020B0604030504040204" pitchFamily="50" charset="-128"/>
              <a:cs typeface="Adobe Heiti Std R"/>
            </a:endParaRPr>
          </a:p>
          <a:p>
            <a:pPr marL="171450" marR="5080" indent="-171450">
              <a:lnSpc>
                <a:spcPts val="900"/>
              </a:lnSpc>
              <a:spcBef>
                <a:spcPts val="125"/>
              </a:spcBef>
              <a:buFont typeface="Arial" panose="020B0604020202020204" pitchFamily="34" charset="0"/>
              <a:buChar char="•"/>
              <a:tabLst>
                <a:tab pos="282575" algn="l"/>
              </a:tabLst>
            </a:pPr>
            <a:r>
              <a:rPr lang="ja-JP" altLang="en-US" sz="1000">
                <a:solidFill>
                  <a:srgbClr val="58595B"/>
                </a:solidFill>
                <a:latin typeface="Meiryo UI" panose="020B0604030504040204" pitchFamily="50" charset="-128"/>
                <a:ea typeface="Meiryo UI" panose="020B0604030504040204" pitchFamily="50" charset="-128"/>
                <a:cs typeface="Adobe Heiti Std R"/>
              </a:rPr>
              <a:t>金券</a:t>
            </a:r>
            <a:endParaRPr lang="en-US" altLang="ja-JP" sz="1000">
              <a:solidFill>
                <a:srgbClr val="58595B"/>
              </a:solidFill>
              <a:latin typeface="Meiryo UI" panose="020B0604030504040204" pitchFamily="50" charset="-128"/>
              <a:ea typeface="Meiryo UI" panose="020B0604030504040204" pitchFamily="50" charset="-128"/>
              <a:cs typeface="Adobe Heiti Std R"/>
            </a:endParaRPr>
          </a:p>
          <a:p>
            <a:pPr marL="171450" marR="5080" indent="-171450">
              <a:lnSpc>
                <a:spcPts val="900"/>
              </a:lnSpc>
              <a:spcBef>
                <a:spcPts val="125"/>
              </a:spcBef>
              <a:buFont typeface="Arial" panose="020B0604020202020204" pitchFamily="34" charset="0"/>
              <a:buChar char="•"/>
              <a:tabLst>
                <a:tab pos="282575" algn="l"/>
              </a:tabLst>
            </a:pPr>
            <a:r>
              <a:rPr lang="ja-JP" altLang="en-US" sz="1000">
                <a:solidFill>
                  <a:srgbClr val="58595B"/>
                </a:solidFill>
                <a:latin typeface="Meiryo UI" panose="020B0604030504040204" pitchFamily="50" charset="-128"/>
                <a:ea typeface="Meiryo UI" panose="020B0604030504040204" pitchFamily="50" charset="-128"/>
                <a:cs typeface="Adobe Heiti Std R"/>
              </a:rPr>
              <a:t>（</a:t>
            </a:r>
            <a:r>
              <a:rPr lang="ja-JP" altLang="en-US" sz="1000" dirty="0">
                <a:solidFill>
                  <a:srgbClr val="58595B"/>
                </a:solidFill>
                <a:latin typeface="Meiryo UI" panose="020B0604030504040204" pitchFamily="50" charset="-128"/>
                <a:ea typeface="Meiryo UI" panose="020B0604030504040204" pitchFamily="50" charset="-128"/>
                <a:cs typeface="Adobe Heiti Std R"/>
              </a:rPr>
              <a:t>ビール券、清酒券、おこめ券、図書券、旅行券、切手、収入</a:t>
            </a:r>
            <a:r>
              <a:rPr lang="ja-JP" altLang="en-US" sz="1000">
                <a:solidFill>
                  <a:srgbClr val="58595B"/>
                </a:solidFill>
                <a:latin typeface="Meiryo UI" panose="020B0604030504040204" pitchFamily="50" charset="-128"/>
                <a:ea typeface="Meiryo UI" panose="020B0604030504040204" pitchFamily="50" charset="-128"/>
                <a:cs typeface="Adobe Heiti Std R"/>
              </a:rPr>
              <a:t>印紙、店舗</a:t>
            </a:r>
            <a:r>
              <a:rPr lang="ja-JP" altLang="en-US" sz="1000" dirty="0">
                <a:solidFill>
                  <a:srgbClr val="58595B"/>
                </a:solidFill>
                <a:latin typeface="Meiryo UI" panose="020B0604030504040204" pitchFamily="50" charset="-128"/>
                <a:ea typeface="Meiryo UI" panose="020B0604030504040204" pitchFamily="50" charset="-128"/>
                <a:cs typeface="Adobe Heiti Std R"/>
              </a:rPr>
              <a:t>が</a:t>
            </a:r>
            <a:r>
              <a:rPr lang="ja-JP" altLang="en-US" sz="1000">
                <a:solidFill>
                  <a:srgbClr val="58595B"/>
                </a:solidFill>
                <a:latin typeface="Meiryo UI" panose="020B0604030504040204" pitchFamily="50" charset="-128"/>
                <a:ea typeface="Meiryo UI" panose="020B0604030504040204" pitchFamily="50" charset="-128"/>
                <a:cs typeface="Adobe Heiti Std R"/>
              </a:rPr>
              <a:t>独自に発行</a:t>
            </a:r>
            <a:r>
              <a:rPr lang="ja-JP" altLang="en-US" sz="1000" dirty="0">
                <a:solidFill>
                  <a:srgbClr val="58595B"/>
                </a:solidFill>
                <a:latin typeface="Meiryo UI" panose="020B0604030504040204" pitchFamily="50" charset="-128"/>
                <a:ea typeface="Meiryo UI" panose="020B0604030504040204" pitchFamily="50" charset="-128"/>
                <a:cs typeface="Adobe Heiti Std R"/>
              </a:rPr>
              <a:t>する商品券）</a:t>
            </a:r>
            <a:endParaRPr lang="ja-JP" altLang="en-US" sz="1000" dirty="0">
              <a:latin typeface="Meiryo UI" panose="020B0604030504040204" pitchFamily="50" charset="-128"/>
              <a:ea typeface="Meiryo UI" panose="020B0604030504040204" pitchFamily="50" charset="-128"/>
              <a:cs typeface="Adobe Heiti Std R"/>
            </a:endParaRPr>
          </a:p>
          <a:p>
            <a:pPr marL="171450" indent="-171450">
              <a:lnSpc>
                <a:spcPts val="900"/>
              </a:lnSpc>
              <a:spcBef>
                <a:spcPts val="359"/>
              </a:spcBef>
              <a:buFont typeface="Arial" panose="020B0604020202020204" pitchFamily="34" charset="0"/>
              <a:buChar char="•"/>
              <a:tabLst>
                <a:tab pos="278765" algn="l"/>
              </a:tabLst>
            </a:pPr>
            <a:r>
              <a:rPr lang="ja-JP" altLang="en-US" sz="1000" dirty="0">
                <a:solidFill>
                  <a:srgbClr val="58595B"/>
                </a:solidFill>
                <a:latin typeface="Meiryo UI" panose="020B0604030504040204" pitchFamily="50" charset="-128"/>
                <a:ea typeface="Meiryo UI" panose="020B0604030504040204" pitchFamily="50" charset="-128"/>
                <a:cs typeface="Adobe Heiti Std R"/>
              </a:rPr>
              <a:t>プリペイドカードの購入、電子マネーへのチャージ等</a:t>
            </a:r>
            <a:endParaRPr lang="ja-JP" altLang="en-US" sz="1000" dirty="0">
              <a:latin typeface="Meiryo UI" panose="020B0604030504040204" pitchFamily="50" charset="-128"/>
              <a:ea typeface="Meiryo UI" panose="020B0604030504040204" pitchFamily="50" charset="-128"/>
              <a:cs typeface="Adobe Heiti Std R"/>
            </a:endParaRPr>
          </a:p>
          <a:p>
            <a:pPr marL="171450" indent="-171450">
              <a:lnSpc>
                <a:spcPts val="900"/>
              </a:lnSpc>
              <a:spcBef>
                <a:spcPts val="500"/>
              </a:spcBef>
              <a:buFont typeface="Arial" panose="020B0604020202020204" pitchFamily="34" charset="0"/>
              <a:buChar char="•"/>
              <a:tabLst>
                <a:tab pos="282575" algn="l"/>
              </a:tabLst>
            </a:pPr>
            <a:r>
              <a:rPr lang="ja-JP" altLang="en-US" sz="1000" dirty="0">
                <a:solidFill>
                  <a:srgbClr val="58595B"/>
                </a:solidFill>
                <a:latin typeface="Meiryo UI" panose="020B0604030504040204" pitchFamily="50" charset="-128"/>
                <a:ea typeface="Meiryo UI" panose="020B0604030504040204" pitchFamily="50" charset="-128"/>
                <a:cs typeface="Adobe Heiti Std R"/>
              </a:rPr>
              <a:t>金融商品（預貯金・振込、株式、投資信託、社債、公債等）</a:t>
            </a:r>
            <a:endParaRPr lang="ja-JP" altLang="en-US" sz="1000" dirty="0">
              <a:latin typeface="Meiryo UI" panose="020B0604030504040204" pitchFamily="50" charset="-128"/>
              <a:ea typeface="Meiryo UI" panose="020B0604030504040204" pitchFamily="50" charset="-128"/>
              <a:cs typeface="Adobe Heiti Std R"/>
            </a:endParaRPr>
          </a:p>
          <a:p>
            <a:pPr>
              <a:lnSpc>
                <a:spcPts val="900"/>
              </a:lnSpc>
              <a:spcBef>
                <a:spcPts val="40"/>
              </a:spcBef>
              <a:buClr>
                <a:srgbClr val="58595B"/>
              </a:buClr>
            </a:pPr>
            <a:endParaRPr lang="ja-JP" altLang="en-US" sz="1000" dirty="0">
              <a:solidFill>
                <a:srgbClr val="2B6841"/>
              </a:solidFill>
              <a:latin typeface="Meiryo UI" panose="020B0604030504040204" pitchFamily="50" charset="-128"/>
              <a:ea typeface="Meiryo UI" panose="020B0604030504040204" pitchFamily="50" charset="-128"/>
              <a:cs typeface="Adobe Heiti Std R"/>
            </a:endParaRPr>
          </a:p>
          <a:p>
            <a:pPr>
              <a:lnSpc>
                <a:spcPts val="900"/>
              </a:lnSpc>
            </a:pPr>
            <a:endParaRPr lang="en-US" altLang="ja-JP" sz="1000" dirty="0">
              <a:solidFill>
                <a:srgbClr val="2B6841"/>
              </a:solidFill>
              <a:latin typeface="Meiryo UI" panose="020B0604030504040204" pitchFamily="50" charset="-128"/>
              <a:ea typeface="Meiryo UI" panose="020B0604030504040204" pitchFamily="50" charset="-128"/>
              <a:cs typeface="小塚ゴシック Pr6N M"/>
            </a:endParaRPr>
          </a:p>
          <a:p>
            <a:pPr marL="171450" indent="-171450">
              <a:lnSpc>
                <a:spcPts val="900"/>
              </a:lnSpc>
              <a:spcBef>
                <a:spcPts val="385"/>
              </a:spcBef>
              <a:buFont typeface="Arial" panose="020B0604020202020204" pitchFamily="34" charset="0"/>
              <a:buChar char="•"/>
              <a:tabLst>
                <a:tab pos="281940" algn="l"/>
              </a:tabLst>
            </a:pPr>
            <a:r>
              <a:rPr lang="ja-JP" altLang="en-US" sz="1000">
                <a:solidFill>
                  <a:srgbClr val="58595B"/>
                </a:solidFill>
                <a:latin typeface="Meiryo UI" panose="020B0604030504040204" pitchFamily="50" charset="-128"/>
                <a:ea typeface="Meiryo UI" panose="020B0604030504040204" pitchFamily="50" charset="-128"/>
                <a:cs typeface="SimSun"/>
              </a:rPr>
              <a:t>修学旅行などの教育旅行</a:t>
            </a:r>
          </a:p>
          <a:p>
            <a:pPr marL="171450" indent="-171450">
              <a:lnSpc>
                <a:spcPts val="900"/>
              </a:lnSpc>
              <a:spcBef>
                <a:spcPts val="385"/>
              </a:spcBef>
              <a:buFont typeface="Arial" panose="020B0604020202020204" pitchFamily="34" charset="0"/>
              <a:buChar char="•"/>
              <a:tabLst>
                <a:tab pos="281940" algn="l"/>
              </a:tabLst>
            </a:pPr>
            <a:r>
              <a:rPr lang="ja-JP" altLang="en-US" sz="1000">
                <a:solidFill>
                  <a:srgbClr val="58595B"/>
                </a:solidFill>
                <a:latin typeface="Meiryo UI" panose="020B0604030504040204" pitchFamily="50" charset="-128"/>
                <a:ea typeface="Meiryo UI" panose="020B0604030504040204" pitchFamily="50" charset="-128"/>
                <a:cs typeface="SimSun"/>
              </a:rPr>
              <a:t>国、自治体、公的団体が負担する会議、研修旅行</a:t>
            </a:r>
          </a:p>
          <a:p>
            <a:pPr marL="171450" indent="-171450">
              <a:lnSpc>
                <a:spcPts val="900"/>
              </a:lnSpc>
              <a:spcBef>
                <a:spcPts val="385"/>
              </a:spcBef>
              <a:buFont typeface="Arial" panose="020B0604020202020204" pitchFamily="34" charset="0"/>
              <a:buChar char="•"/>
              <a:tabLst>
                <a:tab pos="281940" algn="l"/>
              </a:tabLst>
            </a:pPr>
            <a:r>
              <a:rPr lang="ja-JP" altLang="en-US" sz="1000">
                <a:solidFill>
                  <a:srgbClr val="58595B"/>
                </a:solidFill>
                <a:latin typeface="Meiryo UI" panose="020B0604030504040204" pitchFamily="50" charset="-128"/>
                <a:ea typeface="Meiryo UI" panose="020B0604030504040204" pitchFamily="50" charset="-128"/>
                <a:cs typeface="SimSun"/>
              </a:rPr>
              <a:t>宗教活動、政治活動を目的とした旅行</a:t>
            </a:r>
            <a:endParaRPr lang="en-US" altLang="ja-JP" sz="1000">
              <a:solidFill>
                <a:srgbClr val="58595B"/>
              </a:solidFill>
              <a:latin typeface="Meiryo UI" panose="020B0604030504040204" pitchFamily="50" charset="-128"/>
              <a:ea typeface="Meiryo UI" panose="020B0604030504040204" pitchFamily="50" charset="-128"/>
              <a:cs typeface="SimSun"/>
            </a:endParaRPr>
          </a:p>
          <a:p>
            <a:pPr marL="171450" indent="-171450">
              <a:lnSpc>
                <a:spcPts val="900"/>
              </a:lnSpc>
              <a:spcBef>
                <a:spcPts val="385"/>
              </a:spcBef>
              <a:buFont typeface="Arial" panose="020B0604020202020204" pitchFamily="34" charset="0"/>
              <a:buChar char="•"/>
              <a:tabLst>
                <a:tab pos="281940" algn="l"/>
              </a:tabLst>
            </a:pPr>
            <a:r>
              <a:rPr lang="ja-JP" altLang="en-US" sz="1000">
                <a:solidFill>
                  <a:srgbClr val="58595B"/>
                </a:solidFill>
                <a:latin typeface="Meiryo UI" panose="020B0604030504040204" pitchFamily="50" charset="-128"/>
                <a:ea typeface="Meiryo UI" panose="020B0604030504040204" pitchFamily="50" charset="-128"/>
                <a:cs typeface="SimSun"/>
              </a:rPr>
              <a:t>事業</a:t>
            </a:r>
            <a:r>
              <a:rPr lang="ja-JP" altLang="en-US" sz="1000" dirty="0">
                <a:solidFill>
                  <a:srgbClr val="58595B"/>
                </a:solidFill>
                <a:latin typeface="Meiryo UI" panose="020B0604030504040204" pitchFamily="50" charset="-128"/>
                <a:ea typeface="Meiryo UI" panose="020B0604030504040204" pitchFamily="50" charset="-128"/>
                <a:cs typeface="SimSun"/>
              </a:rPr>
              <a:t>活動に伴って使用する原材料、機器類又は商品等</a:t>
            </a:r>
            <a:endParaRPr lang="en-US" altLang="ja-JP" sz="1000" dirty="0">
              <a:latin typeface="Meiryo UI" panose="020B0604030504040204" pitchFamily="50" charset="-128"/>
              <a:ea typeface="Meiryo UI" panose="020B0604030504040204" pitchFamily="50" charset="-128"/>
              <a:cs typeface="SimSun"/>
            </a:endParaRPr>
          </a:p>
          <a:p>
            <a:pPr marL="171450" indent="-171450">
              <a:lnSpc>
                <a:spcPts val="900"/>
              </a:lnSpc>
              <a:spcBef>
                <a:spcPts val="385"/>
              </a:spcBef>
              <a:buFont typeface="Arial" panose="020B0604020202020204" pitchFamily="34" charset="0"/>
              <a:buChar char="•"/>
              <a:tabLst>
                <a:tab pos="281940" algn="l"/>
              </a:tabLst>
            </a:pPr>
            <a:r>
              <a:rPr lang="ja-JP" altLang="en-US" sz="1000" dirty="0">
                <a:solidFill>
                  <a:srgbClr val="58595B"/>
                </a:solidFill>
                <a:latin typeface="Meiryo UI" panose="020B0604030504040204" pitchFamily="50" charset="-128"/>
                <a:ea typeface="Meiryo UI" panose="020B0604030504040204" pitchFamily="50" charset="-128"/>
                <a:cs typeface="SimSun"/>
              </a:rPr>
              <a:t>授業料、入学検定料、入学金等</a:t>
            </a:r>
            <a:r>
              <a:rPr lang="ja-JP" altLang="en-US" sz="1000" dirty="0">
                <a:latin typeface="Meiryo UI" panose="020B0604030504040204" pitchFamily="50" charset="-128"/>
                <a:ea typeface="Meiryo UI" panose="020B0604030504040204" pitchFamily="50" charset="-128"/>
                <a:cs typeface="SimSun"/>
              </a:rPr>
              <a:t>　</a:t>
            </a:r>
            <a:r>
              <a:rPr lang="en-US" altLang="ja-JP" sz="1000" dirty="0">
                <a:solidFill>
                  <a:srgbClr val="58595B"/>
                </a:solidFill>
                <a:latin typeface="Meiryo UI" panose="020B0604030504040204" pitchFamily="50" charset="-128"/>
                <a:ea typeface="Meiryo UI" panose="020B0604030504040204" pitchFamily="50" charset="-128"/>
                <a:cs typeface="SimSun"/>
              </a:rPr>
              <a:t>※</a:t>
            </a:r>
            <a:r>
              <a:rPr lang="ja-JP" altLang="en-US" sz="1000" dirty="0">
                <a:solidFill>
                  <a:srgbClr val="58595B"/>
                </a:solidFill>
                <a:latin typeface="Meiryo UI" panose="020B0604030504040204" pitchFamily="50" charset="-128"/>
                <a:ea typeface="Meiryo UI" panose="020B0604030504040204" pitchFamily="50" charset="-128"/>
                <a:cs typeface="SimSun"/>
              </a:rPr>
              <a:t>アクティビティのガイド料等は対象</a:t>
            </a:r>
            <a:endParaRPr lang="en-US" altLang="ja-JP" sz="1000" dirty="0">
              <a:latin typeface="Meiryo UI" panose="020B0604030504040204" pitchFamily="50" charset="-128"/>
              <a:ea typeface="Meiryo UI" panose="020B0604030504040204" pitchFamily="50" charset="-128"/>
              <a:cs typeface="SimSun"/>
            </a:endParaRPr>
          </a:p>
          <a:p>
            <a:pPr marL="171450" indent="-171450">
              <a:lnSpc>
                <a:spcPts val="900"/>
              </a:lnSpc>
              <a:spcBef>
                <a:spcPts val="385"/>
              </a:spcBef>
              <a:buFont typeface="Arial" panose="020B0604020202020204" pitchFamily="34" charset="0"/>
              <a:buChar char="•"/>
              <a:tabLst>
                <a:tab pos="281940" algn="l"/>
              </a:tabLst>
            </a:pPr>
            <a:r>
              <a:rPr lang="ja-JP" altLang="en-US" sz="1000" dirty="0">
                <a:solidFill>
                  <a:srgbClr val="58595B"/>
                </a:solidFill>
                <a:latin typeface="Meiryo UI" panose="020B0604030504040204" pitchFamily="50" charset="-128"/>
                <a:ea typeface="Meiryo UI" panose="020B0604030504040204" pitchFamily="50" charset="-128"/>
                <a:cs typeface="SimSun"/>
              </a:rPr>
              <a:t>宿泊代金又は宿泊を伴う旅行商品の代金</a:t>
            </a:r>
            <a:endParaRPr lang="ja-JP" altLang="en-US" sz="1000" dirty="0">
              <a:latin typeface="Meiryo UI" panose="020B0604030504040204" pitchFamily="50" charset="-128"/>
              <a:ea typeface="Meiryo UI" panose="020B0604030504040204" pitchFamily="50" charset="-128"/>
              <a:cs typeface="SimSun"/>
            </a:endParaRPr>
          </a:p>
          <a:p>
            <a:pPr marL="171450" indent="-171450">
              <a:lnSpc>
                <a:spcPts val="900"/>
              </a:lnSpc>
              <a:spcBef>
                <a:spcPts val="500"/>
              </a:spcBef>
              <a:buFont typeface="Arial" panose="020B0604020202020204" pitchFamily="34" charset="0"/>
              <a:buChar char="•"/>
              <a:tabLst>
                <a:tab pos="281940" algn="l"/>
              </a:tabLst>
            </a:pPr>
            <a:r>
              <a:rPr lang="ja-JP" altLang="en-US" sz="1000" dirty="0">
                <a:solidFill>
                  <a:srgbClr val="58595B"/>
                </a:solidFill>
                <a:latin typeface="Meiryo UI" panose="020B0604030504040204" pitchFamily="50" charset="-128"/>
                <a:ea typeface="Meiryo UI" panose="020B0604030504040204" pitchFamily="50" charset="-128"/>
                <a:cs typeface="SimSun"/>
              </a:rPr>
              <a:t>既存の債務の弁済</a:t>
            </a:r>
            <a:endParaRPr lang="ja-JP" altLang="en-US" sz="1000" dirty="0">
              <a:latin typeface="Meiryo UI" panose="020B0604030504040204" pitchFamily="50" charset="-128"/>
              <a:ea typeface="Meiryo UI" panose="020B0604030504040204" pitchFamily="50" charset="-128"/>
              <a:cs typeface="SimSun"/>
            </a:endParaRPr>
          </a:p>
          <a:p>
            <a:pPr marL="171450" indent="-171450">
              <a:lnSpc>
                <a:spcPts val="900"/>
              </a:lnSpc>
              <a:spcBef>
                <a:spcPts val="500"/>
              </a:spcBef>
              <a:buFont typeface="Arial" panose="020B0604020202020204" pitchFamily="34" charset="0"/>
              <a:buChar char="•"/>
              <a:tabLst>
                <a:tab pos="282575" algn="l"/>
              </a:tabLst>
            </a:pPr>
            <a:r>
              <a:rPr lang="ja-JP" altLang="en-US" sz="1000" dirty="0">
                <a:solidFill>
                  <a:srgbClr val="58595B"/>
                </a:solidFill>
                <a:latin typeface="Meiryo UI" panose="020B0604030504040204" pitchFamily="50" charset="-128"/>
                <a:ea typeface="Meiryo UI" panose="020B0604030504040204" pitchFamily="50" charset="-128"/>
                <a:cs typeface="SimSun"/>
              </a:rPr>
              <a:t>各種サービスのキャンセル料</a:t>
            </a:r>
            <a:endParaRPr lang="ja-JP" altLang="en-US" sz="1000" dirty="0">
              <a:latin typeface="Meiryo UI" panose="020B0604030504040204" pitchFamily="50" charset="-128"/>
              <a:ea typeface="Meiryo UI" panose="020B0604030504040204" pitchFamily="50" charset="-128"/>
              <a:cs typeface="SimSun"/>
            </a:endParaRPr>
          </a:p>
          <a:p>
            <a:pPr marL="171450" indent="-171450">
              <a:lnSpc>
                <a:spcPts val="900"/>
              </a:lnSpc>
              <a:spcBef>
                <a:spcPts val="500"/>
              </a:spcBef>
              <a:buFont typeface="Arial" panose="020B0604020202020204" pitchFamily="34" charset="0"/>
              <a:buChar char="•"/>
              <a:tabLst>
                <a:tab pos="280670" algn="l"/>
              </a:tabLst>
            </a:pPr>
            <a:r>
              <a:rPr lang="ja-JP" altLang="en-US" sz="1000" dirty="0">
                <a:solidFill>
                  <a:srgbClr val="58595B"/>
                </a:solidFill>
                <a:latin typeface="Meiryo UI" panose="020B0604030504040204" pitchFamily="50" charset="-128"/>
                <a:ea typeface="Meiryo UI" panose="020B0604030504040204" pitchFamily="50" charset="-128"/>
                <a:cs typeface="SimSun"/>
              </a:rPr>
              <a:t>電子商取引</a:t>
            </a:r>
            <a:endParaRPr lang="en-US" altLang="ja-JP" sz="1000" dirty="0">
              <a:latin typeface="Meiryo UI" panose="020B0604030504040204" pitchFamily="50" charset="-128"/>
              <a:ea typeface="Meiryo UI" panose="020B0604030504040204" pitchFamily="50" charset="-128"/>
              <a:cs typeface="SimSun"/>
            </a:endParaRPr>
          </a:p>
          <a:p>
            <a:pPr marL="171450" indent="-171450">
              <a:lnSpc>
                <a:spcPts val="900"/>
              </a:lnSpc>
              <a:spcBef>
                <a:spcPts val="500"/>
              </a:spcBef>
              <a:buFont typeface="Arial" panose="020B0604020202020204" pitchFamily="34" charset="0"/>
              <a:buChar char="•"/>
              <a:tabLst>
                <a:tab pos="280670" algn="l"/>
              </a:tabLst>
            </a:pPr>
            <a:r>
              <a:rPr lang="ja-JP" altLang="en-US" sz="1000" dirty="0">
                <a:solidFill>
                  <a:srgbClr val="58595B"/>
                </a:solidFill>
                <a:latin typeface="Meiryo UI" panose="020B0604030504040204" pitchFamily="50" charset="-128"/>
                <a:ea typeface="Meiryo UI" panose="020B0604030504040204" pitchFamily="50" charset="-128"/>
                <a:cs typeface="SimSun"/>
              </a:rPr>
              <a:t>風俗営業等の規制及び業務の適正化に関する法律に</a:t>
            </a:r>
            <a:r>
              <a:rPr lang="ja-JP" altLang="en-US" sz="1000">
                <a:solidFill>
                  <a:srgbClr val="58595B"/>
                </a:solidFill>
                <a:latin typeface="Meiryo UI" panose="020B0604030504040204" pitchFamily="50" charset="-128"/>
                <a:ea typeface="Meiryo UI" panose="020B0604030504040204" pitchFamily="50" charset="-128"/>
                <a:cs typeface="SimSun"/>
              </a:rPr>
              <a:t>規定する</a:t>
            </a:r>
            <a:endParaRPr lang="en-US" altLang="ja-JP" sz="1000">
              <a:solidFill>
                <a:srgbClr val="58595B"/>
              </a:solidFill>
              <a:latin typeface="Meiryo UI" panose="020B0604030504040204" pitchFamily="50" charset="-128"/>
              <a:ea typeface="Meiryo UI" panose="020B0604030504040204" pitchFamily="50" charset="-128"/>
              <a:cs typeface="SimSun"/>
            </a:endParaRPr>
          </a:p>
          <a:p>
            <a:pPr>
              <a:lnSpc>
                <a:spcPts val="900"/>
              </a:lnSpc>
              <a:spcBef>
                <a:spcPts val="500"/>
              </a:spcBef>
              <a:tabLst>
                <a:tab pos="280670" algn="l"/>
              </a:tabLst>
            </a:pPr>
            <a:r>
              <a:rPr lang="ja-JP" altLang="en-US" sz="1000">
                <a:solidFill>
                  <a:srgbClr val="58595B"/>
                </a:solidFill>
                <a:latin typeface="Meiryo UI" panose="020B0604030504040204" pitchFamily="50" charset="-128"/>
                <a:ea typeface="Meiryo UI" panose="020B0604030504040204" pitchFamily="50" charset="-128"/>
                <a:cs typeface="SimSun"/>
              </a:rPr>
              <a:t>　　店舗型</a:t>
            </a:r>
            <a:r>
              <a:rPr lang="ja-JP" altLang="en-US" sz="1000" dirty="0">
                <a:solidFill>
                  <a:srgbClr val="58595B"/>
                </a:solidFill>
                <a:latin typeface="Meiryo UI" panose="020B0604030504040204" pitchFamily="50" charset="-128"/>
                <a:ea typeface="Meiryo UI" panose="020B0604030504040204" pitchFamily="50" charset="-128"/>
                <a:cs typeface="SimSun"/>
              </a:rPr>
              <a:t>風俗特殊</a:t>
            </a:r>
            <a:r>
              <a:rPr lang="ja-JP" altLang="en-US" sz="1000">
                <a:solidFill>
                  <a:srgbClr val="58595B"/>
                </a:solidFill>
                <a:latin typeface="Meiryo UI" panose="020B0604030504040204" pitchFamily="50" charset="-128"/>
                <a:ea typeface="Meiryo UI" panose="020B0604030504040204" pitchFamily="50" charset="-128"/>
                <a:cs typeface="SimSun"/>
              </a:rPr>
              <a:t>営業に係る</a:t>
            </a:r>
            <a:r>
              <a:rPr lang="ja-JP" altLang="en-US" sz="1000" dirty="0">
                <a:solidFill>
                  <a:srgbClr val="58595B"/>
                </a:solidFill>
                <a:latin typeface="Meiryo UI" panose="020B0604030504040204" pitchFamily="50" charset="-128"/>
                <a:ea typeface="Meiryo UI" panose="020B0604030504040204" pitchFamily="50" charset="-128"/>
                <a:cs typeface="SimSun"/>
              </a:rPr>
              <a:t>施設及び接待を</a:t>
            </a:r>
            <a:r>
              <a:rPr lang="ja-JP" altLang="en-US" sz="1000">
                <a:solidFill>
                  <a:srgbClr val="58595B"/>
                </a:solidFill>
                <a:latin typeface="Meiryo UI" panose="020B0604030504040204" pitchFamily="50" charset="-128"/>
                <a:ea typeface="Meiryo UI" panose="020B0604030504040204" pitchFamily="50" charset="-128"/>
                <a:cs typeface="SimSun"/>
              </a:rPr>
              <a:t>伴う飲食店（スナック・バー等含む）で</a:t>
            </a:r>
            <a:r>
              <a:rPr lang="ja-JP" altLang="en-US" sz="1000" dirty="0">
                <a:solidFill>
                  <a:srgbClr val="58595B"/>
                </a:solidFill>
                <a:latin typeface="Meiryo UI" panose="020B0604030504040204" pitchFamily="50" charset="-128"/>
                <a:ea typeface="Meiryo UI" panose="020B0604030504040204" pitchFamily="50" charset="-128"/>
                <a:cs typeface="SimSun"/>
              </a:rPr>
              <a:t>の利用</a:t>
            </a:r>
            <a:endParaRPr lang="ja-JP" altLang="en-US" sz="1000" dirty="0">
              <a:latin typeface="Meiryo UI" panose="020B0604030504040204" pitchFamily="50" charset="-128"/>
              <a:ea typeface="Meiryo UI" panose="020B0604030504040204" pitchFamily="50" charset="-128"/>
              <a:cs typeface="SimSun"/>
            </a:endParaRPr>
          </a:p>
          <a:p>
            <a:pPr marL="171450" indent="-171450">
              <a:lnSpc>
                <a:spcPts val="900"/>
              </a:lnSpc>
              <a:spcBef>
                <a:spcPts val="500"/>
              </a:spcBef>
              <a:buFont typeface="Arial" panose="020B0604020202020204" pitchFamily="34" charset="0"/>
              <a:buChar char="•"/>
              <a:tabLst>
                <a:tab pos="282575" algn="l"/>
              </a:tabLst>
            </a:pPr>
            <a:r>
              <a:rPr lang="ja-JP" altLang="en-US" sz="1000" dirty="0">
                <a:solidFill>
                  <a:srgbClr val="58595B"/>
                </a:solidFill>
                <a:latin typeface="Meiryo UI" panose="020B0604030504040204" pitchFamily="50" charset="-128"/>
                <a:ea typeface="Meiryo UI" panose="020B0604030504040204" pitchFamily="50" charset="-128"/>
                <a:cs typeface="SimSun"/>
              </a:rPr>
              <a:t>無償譲渡、寄付、献金、寄進及びこれに準ずるもの</a:t>
            </a:r>
            <a:endParaRPr lang="ja-JP" altLang="en-US" sz="1000" dirty="0">
              <a:latin typeface="Meiryo UI" panose="020B0604030504040204" pitchFamily="50" charset="-128"/>
              <a:ea typeface="Meiryo UI" panose="020B0604030504040204" pitchFamily="50" charset="-128"/>
              <a:cs typeface="SimSun"/>
            </a:endParaRPr>
          </a:p>
          <a:p>
            <a:pPr marL="171450" indent="-171450">
              <a:lnSpc>
                <a:spcPts val="900"/>
              </a:lnSpc>
              <a:spcBef>
                <a:spcPts val="500"/>
              </a:spcBef>
              <a:buFont typeface="Arial" panose="020B0604020202020204" pitchFamily="34" charset="0"/>
              <a:buChar char="•"/>
              <a:tabLst>
                <a:tab pos="282575" algn="l"/>
              </a:tabLst>
            </a:pPr>
            <a:r>
              <a:rPr lang="ja-JP" altLang="en-US" sz="1000" dirty="0">
                <a:solidFill>
                  <a:srgbClr val="58595B"/>
                </a:solidFill>
                <a:latin typeface="Meiryo UI" panose="020B0604030504040204" pitchFamily="50" charset="-128"/>
                <a:ea typeface="Meiryo UI" panose="020B0604030504040204" pitchFamily="50" charset="-128"/>
                <a:cs typeface="SimSun"/>
              </a:rPr>
              <a:t>公序良俗に反するもの</a:t>
            </a:r>
            <a:endParaRPr lang="ja-JP" altLang="en-US" sz="1000" dirty="0">
              <a:latin typeface="Meiryo UI" panose="020B0604030504040204" pitchFamily="50" charset="-128"/>
              <a:ea typeface="Meiryo UI" panose="020B0604030504040204" pitchFamily="50" charset="-128"/>
              <a:cs typeface="SimSun"/>
            </a:endParaRPr>
          </a:p>
          <a:p>
            <a:pPr marL="171450" indent="-171450">
              <a:lnSpc>
                <a:spcPts val="900"/>
              </a:lnSpc>
              <a:spcBef>
                <a:spcPts val="500"/>
              </a:spcBef>
              <a:buFont typeface="Arial" panose="020B0604020202020204" pitchFamily="34" charset="0"/>
              <a:buChar char="•"/>
              <a:tabLst>
                <a:tab pos="282575" algn="l"/>
              </a:tabLst>
            </a:pPr>
            <a:r>
              <a:rPr lang="ja-JP" altLang="en-US" sz="1000" dirty="0">
                <a:solidFill>
                  <a:srgbClr val="58595B"/>
                </a:solidFill>
                <a:latin typeface="Meiryo UI" panose="020B0604030504040204" pitchFamily="50" charset="-128"/>
                <a:ea typeface="Meiryo UI" panose="020B0604030504040204" pitchFamily="50" charset="-128"/>
                <a:cs typeface="SimSun"/>
              </a:rPr>
              <a:t>社会通念上不適当とされるもの</a:t>
            </a:r>
            <a:endParaRPr lang="ja-JP" altLang="en-US" sz="1000" dirty="0">
              <a:latin typeface="Meiryo UI" panose="020B0604030504040204" pitchFamily="50" charset="-128"/>
              <a:ea typeface="Meiryo UI" panose="020B0604030504040204" pitchFamily="50" charset="-128"/>
              <a:cs typeface="SimSun"/>
            </a:endParaRPr>
          </a:p>
          <a:p>
            <a:pPr marL="171450" indent="-171450">
              <a:lnSpc>
                <a:spcPts val="900"/>
              </a:lnSpc>
              <a:spcBef>
                <a:spcPts val="500"/>
              </a:spcBef>
              <a:buFont typeface="Arial" panose="020B0604020202020204" pitchFamily="34" charset="0"/>
              <a:buChar char="•"/>
              <a:tabLst>
                <a:tab pos="281305" algn="l"/>
              </a:tabLst>
            </a:pPr>
            <a:r>
              <a:rPr lang="ja-JP" altLang="en-US" sz="1000" dirty="0">
                <a:solidFill>
                  <a:srgbClr val="58595B"/>
                </a:solidFill>
                <a:latin typeface="Meiryo UI" panose="020B0604030504040204" pitchFamily="50" charset="-128"/>
                <a:ea typeface="Meiryo UI" panose="020B0604030504040204" pitchFamily="50" charset="-128"/>
                <a:cs typeface="SimSun"/>
              </a:rPr>
              <a:t>その他各取扱店舗が指定</a:t>
            </a:r>
            <a:r>
              <a:rPr lang="ja-JP" altLang="en-US" sz="1000">
                <a:solidFill>
                  <a:srgbClr val="58595B"/>
                </a:solidFill>
                <a:latin typeface="Meiryo UI" panose="020B0604030504040204" pitchFamily="50" charset="-128"/>
                <a:ea typeface="Meiryo UI" panose="020B0604030504040204" pitchFamily="50" charset="-128"/>
                <a:cs typeface="SimSun"/>
              </a:rPr>
              <a:t>するもの</a:t>
            </a:r>
            <a:endParaRPr lang="ja-JP" altLang="en-US" sz="1000" dirty="0">
              <a:latin typeface="Meiryo UI" panose="020B0604030504040204" pitchFamily="50" charset="-128"/>
              <a:ea typeface="Meiryo UI" panose="020B0604030504040204" pitchFamily="50" charset="-128"/>
              <a:cs typeface="SimSun"/>
            </a:endParaRPr>
          </a:p>
        </p:txBody>
      </p:sp>
      <p:sp>
        <p:nvSpPr>
          <p:cNvPr id="92" name="object 7">
            <a:extLst>
              <a:ext uri="{FF2B5EF4-FFF2-40B4-BE49-F238E27FC236}">
                <a16:creationId xmlns:a16="http://schemas.microsoft.com/office/drawing/2014/main" id="{7EAFD37B-140F-F5D3-CA1E-088C5FE0BE65}"/>
              </a:ext>
            </a:extLst>
          </p:cNvPr>
          <p:cNvSpPr/>
          <p:nvPr/>
        </p:nvSpPr>
        <p:spPr>
          <a:xfrm>
            <a:off x="0" y="10299"/>
            <a:ext cx="7565390" cy="390525"/>
          </a:xfrm>
          <a:custGeom>
            <a:avLst/>
            <a:gdLst/>
            <a:ahLst/>
            <a:cxnLst/>
            <a:rect l="l" t="t" r="r" b="b"/>
            <a:pathLst>
              <a:path w="7565390" h="390525">
                <a:moveTo>
                  <a:pt x="0" y="0"/>
                </a:moveTo>
                <a:lnTo>
                  <a:pt x="0" y="390207"/>
                </a:lnTo>
                <a:lnTo>
                  <a:pt x="7565313" y="390207"/>
                </a:lnTo>
                <a:lnTo>
                  <a:pt x="7565313" y="0"/>
                </a:lnTo>
                <a:lnTo>
                  <a:pt x="0" y="0"/>
                </a:lnTo>
                <a:close/>
              </a:path>
            </a:pathLst>
          </a:custGeom>
          <a:solidFill>
            <a:schemeClr val="bg2">
              <a:lumMod val="75000"/>
            </a:schemeClr>
          </a:solidFill>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425"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Arial"/>
              </a:rPr>
              <a:t>電子クーポンの注意事項</a:t>
            </a:r>
            <a:endParaRPr kumimoji="0" lang="ja-JP" altLang="en-US" sz="1800" b="1"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Arial"/>
            </a:endParaRPr>
          </a:p>
        </p:txBody>
      </p:sp>
      <p:sp>
        <p:nvSpPr>
          <p:cNvPr id="7" name="object 12">
            <a:extLst>
              <a:ext uri="{FF2B5EF4-FFF2-40B4-BE49-F238E27FC236}">
                <a16:creationId xmlns:a16="http://schemas.microsoft.com/office/drawing/2014/main" id="{8F18A381-97DA-146C-1006-7D7C2E465A48}"/>
              </a:ext>
            </a:extLst>
          </p:cNvPr>
          <p:cNvSpPr txBox="1"/>
          <p:nvPr/>
        </p:nvSpPr>
        <p:spPr>
          <a:xfrm>
            <a:off x="1026193" y="6754407"/>
            <a:ext cx="1991498" cy="257369"/>
          </a:xfrm>
          <a:prstGeom prst="rect">
            <a:avLst/>
          </a:prstGeom>
        </p:spPr>
        <p:txBody>
          <a:bodyPr vert="horz" wrap="none" lIns="36000" tIns="36000" rIns="36000" bIns="36000" rtlCol="0">
            <a:spAutoFit/>
          </a:bodyPr>
          <a:lstStyle/>
          <a:p>
            <a:pPr algn="l"/>
            <a:r>
              <a:rPr lang="ja-JP" altLang="en-US" sz="1200" b="1">
                <a:solidFill>
                  <a:srgbClr val="2B6841"/>
                </a:solidFill>
                <a:latin typeface="Meiryo UI" panose="020B0604030504040204" pitchFamily="50" charset="-128"/>
                <a:ea typeface="Meiryo UI" panose="020B0604030504040204" pitchFamily="50" charset="-128"/>
                <a:cs typeface="小塚ゴシック Pr6N M"/>
              </a:rPr>
              <a:t>❸</a:t>
            </a:r>
            <a:r>
              <a:rPr lang="en-US" altLang="ja-JP" sz="1200" b="1">
                <a:solidFill>
                  <a:srgbClr val="2B6841"/>
                </a:solidFill>
                <a:latin typeface="Meiryo UI" panose="020B0604030504040204" pitchFamily="50" charset="-128"/>
                <a:ea typeface="Meiryo UI" panose="020B0604030504040204" pitchFamily="50" charset="-128"/>
                <a:cs typeface="小塚ゴシック Pr6N M"/>
              </a:rPr>
              <a:t>〈</a:t>
            </a:r>
            <a:r>
              <a:rPr lang="ja-JP" altLang="en-US" sz="1200" b="1">
                <a:solidFill>
                  <a:srgbClr val="2B6841"/>
                </a:solidFill>
                <a:latin typeface="Meiryo UI" panose="020B0604030504040204" pitchFamily="50" charset="-128"/>
                <a:ea typeface="Meiryo UI" panose="020B0604030504040204" pitchFamily="50" charset="-128"/>
                <a:cs typeface="小塚ゴシック Pr6N M"/>
              </a:rPr>
              <a:t>換金性の高いものの購入</a:t>
            </a:r>
            <a:r>
              <a:rPr lang="en-US" altLang="ja-JP" sz="1200" b="1">
                <a:solidFill>
                  <a:srgbClr val="2B6841"/>
                </a:solidFill>
                <a:latin typeface="Meiryo UI" panose="020B0604030504040204" pitchFamily="50" charset="-128"/>
                <a:ea typeface="Meiryo UI" panose="020B0604030504040204" pitchFamily="50" charset="-128"/>
                <a:cs typeface="小塚ゴシック Pr6N M"/>
              </a:rPr>
              <a:t>〉</a:t>
            </a:r>
            <a:endParaRPr lang="en-US" altLang="ja-JP" sz="1200" b="1" dirty="0">
              <a:solidFill>
                <a:srgbClr val="2B6841"/>
              </a:solidFill>
              <a:latin typeface="Meiryo UI" panose="020B0604030504040204" pitchFamily="50" charset="-128"/>
              <a:ea typeface="Meiryo UI" panose="020B0604030504040204" pitchFamily="50" charset="-128"/>
              <a:cs typeface="小塚ゴシック Pr6N M"/>
            </a:endParaRPr>
          </a:p>
        </p:txBody>
      </p:sp>
      <p:sp>
        <p:nvSpPr>
          <p:cNvPr id="11" name="object 12">
            <a:extLst>
              <a:ext uri="{FF2B5EF4-FFF2-40B4-BE49-F238E27FC236}">
                <a16:creationId xmlns:a16="http://schemas.microsoft.com/office/drawing/2014/main" id="{BC3E4499-5C8B-C87E-79CE-7BE02E61E6EA}"/>
              </a:ext>
            </a:extLst>
          </p:cNvPr>
          <p:cNvSpPr txBox="1"/>
          <p:nvPr/>
        </p:nvSpPr>
        <p:spPr>
          <a:xfrm>
            <a:off x="1026193" y="7627491"/>
            <a:ext cx="792452" cy="257369"/>
          </a:xfrm>
          <a:prstGeom prst="rect">
            <a:avLst/>
          </a:prstGeom>
        </p:spPr>
        <p:txBody>
          <a:bodyPr vert="horz" wrap="none" lIns="36000" tIns="36000" rIns="36000" bIns="36000" rtlCol="0">
            <a:spAutoFit/>
          </a:bodyPr>
          <a:lstStyle/>
          <a:p>
            <a:pPr algn="l"/>
            <a:r>
              <a:rPr lang="ja-JP" altLang="en-US" sz="1200" b="1">
                <a:solidFill>
                  <a:srgbClr val="2B6841"/>
                </a:solidFill>
                <a:latin typeface="Meiryo UI" panose="020B0604030504040204" pitchFamily="50" charset="-128"/>
                <a:ea typeface="Meiryo UI" panose="020B0604030504040204" pitchFamily="50" charset="-128"/>
                <a:cs typeface="小塚ゴシック Pr6N M"/>
              </a:rPr>
              <a:t>❹</a:t>
            </a:r>
            <a:r>
              <a:rPr lang="en-US" altLang="ja-JP" sz="1200" b="1">
                <a:solidFill>
                  <a:srgbClr val="2B6841"/>
                </a:solidFill>
                <a:latin typeface="Meiryo UI" panose="020B0604030504040204" pitchFamily="50" charset="-128"/>
                <a:ea typeface="Meiryo UI" panose="020B0604030504040204" pitchFamily="50" charset="-128"/>
                <a:cs typeface="小塚ゴシック Pr6N M"/>
              </a:rPr>
              <a:t>〈</a:t>
            </a:r>
            <a:r>
              <a:rPr lang="ja-JP" altLang="en-US" sz="1200" b="1">
                <a:solidFill>
                  <a:srgbClr val="2B6841"/>
                </a:solidFill>
                <a:latin typeface="Meiryo UI" panose="020B0604030504040204" pitchFamily="50" charset="-128"/>
                <a:ea typeface="Meiryo UI" panose="020B0604030504040204" pitchFamily="50" charset="-128"/>
                <a:cs typeface="小塚ゴシック Pr6N M"/>
              </a:rPr>
              <a:t>その他</a:t>
            </a:r>
            <a:r>
              <a:rPr lang="en-US" altLang="ja-JP" sz="1200" b="1">
                <a:solidFill>
                  <a:srgbClr val="2B6841"/>
                </a:solidFill>
                <a:latin typeface="Meiryo UI" panose="020B0604030504040204" pitchFamily="50" charset="-128"/>
                <a:ea typeface="Meiryo UI" panose="020B0604030504040204" pitchFamily="50" charset="-128"/>
                <a:cs typeface="小塚ゴシック Pr6N M"/>
              </a:rPr>
              <a:t>〉</a:t>
            </a:r>
            <a:endParaRPr lang="en-US" altLang="ja-JP" sz="1200" b="1" dirty="0">
              <a:solidFill>
                <a:srgbClr val="2B6841"/>
              </a:solidFill>
              <a:latin typeface="Meiryo UI" panose="020B0604030504040204" pitchFamily="50" charset="-128"/>
              <a:ea typeface="Meiryo UI" panose="020B0604030504040204" pitchFamily="50" charset="-128"/>
              <a:cs typeface="小塚ゴシック Pr6N M"/>
            </a:endParaRPr>
          </a:p>
        </p:txBody>
      </p:sp>
      <p:sp>
        <p:nvSpPr>
          <p:cNvPr id="12" name="object 12">
            <a:extLst>
              <a:ext uri="{FF2B5EF4-FFF2-40B4-BE49-F238E27FC236}">
                <a16:creationId xmlns:a16="http://schemas.microsoft.com/office/drawing/2014/main" id="{AA3E3B80-10E7-36AC-5935-851EFC9E6EE3}"/>
              </a:ext>
            </a:extLst>
          </p:cNvPr>
          <p:cNvSpPr txBox="1"/>
          <p:nvPr/>
        </p:nvSpPr>
        <p:spPr>
          <a:xfrm>
            <a:off x="1026193" y="5402525"/>
            <a:ext cx="2546137" cy="257369"/>
          </a:xfrm>
          <a:prstGeom prst="rect">
            <a:avLst/>
          </a:prstGeom>
        </p:spPr>
        <p:txBody>
          <a:bodyPr vert="horz" wrap="none" lIns="36000" tIns="36000" rIns="36000" bIns="36000" rtlCol="0">
            <a:spAutoFit/>
          </a:bodyPr>
          <a:lstStyle/>
          <a:p>
            <a:pPr algn="l"/>
            <a:r>
              <a:rPr lang="ja-JP" altLang="en-US" sz="1200" b="1">
                <a:solidFill>
                  <a:srgbClr val="2B6841"/>
                </a:solidFill>
                <a:latin typeface="Meiryo UI" panose="020B0604030504040204" pitchFamily="50" charset="-128"/>
                <a:ea typeface="Meiryo UI" panose="020B0604030504040204" pitchFamily="50" charset="-128"/>
                <a:cs typeface="小塚ゴシック Pr6N M"/>
              </a:rPr>
              <a:t>❷</a:t>
            </a:r>
            <a:r>
              <a:rPr lang="en-US" altLang="ja-JP" sz="1200" b="1">
                <a:solidFill>
                  <a:srgbClr val="2B6841"/>
                </a:solidFill>
                <a:latin typeface="Meiryo UI" panose="020B0604030504040204" pitchFamily="50" charset="-128"/>
                <a:ea typeface="Meiryo UI" panose="020B0604030504040204" pitchFamily="50" charset="-128"/>
                <a:cs typeface="小塚ゴシック Pr6N M"/>
              </a:rPr>
              <a:t>〈</a:t>
            </a:r>
            <a:r>
              <a:rPr lang="ja-JP" altLang="en-US" sz="1200" b="1">
                <a:solidFill>
                  <a:srgbClr val="2B6841"/>
                </a:solidFill>
                <a:latin typeface="Meiryo UI" panose="020B0604030504040204" pitchFamily="50" charset="-128"/>
                <a:ea typeface="Meiryo UI" panose="020B0604030504040204" pitchFamily="50" charset="-128"/>
                <a:cs typeface="小塚ゴシック Pr6N M"/>
              </a:rPr>
              <a:t>日常生活における継続的な支払い</a:t>
            </a:r>
            <a:r>
              <a:rPr lang="en-US" altLang="ja-JP" sz="1200" b="1">
                <a:solidFill>
                  <a:srgbClr val="2B6841"/>
                </a:solidFill>
                <a:latin typeface="Meiryo UI" panose="020B0604030504040204" pitchFamily="50" charset="-128"/>
                <a:ea typeface="Meiryo UI" panose="020B0604030504040204" pitchFamily="50" charset="-128"/>
                <a:cs typeface="小塚ゴシック Pr6N M"/>
              </a:rPr>
              <a:t>〉</a:t>
            </a:r>
            <a:endParaRPr lang="ja-JP" altLang="en-US" sz="1200" b="1">
              <a:solidFill>
                <a:srgbClr val="2B6841"/>
              </a:solidFill>
              <a:latin typeface="Meiryo UI" panose="020B0604030504040204" pitchFamily="50" charset="-128"/>
              <a:ea typeface="Meiryo UI" panose="020B0604030504040204" pitchFamily="50" charset="-128"/>
              <a:cs typeface="小塚ゴシック Pr6N M"/>
            </a:endParaRPr>
          </a:p>
        </p:txBody>
      </p:sp>
      <p:sp>
        <p:nvSpPr>
          <p:cNvPr id="13" name="object 12">
            <a:extLst>
              <a:ext uri="{FF2B5EF4-FFF2-40B4-BE49-F238E27FC236}">
                <a16:creationId xmlns:a16="http://schemas.microsoft.com/office/drawing/2014/main" id="{8E65F037-1813-83CF-7ED4-8AB948C6FDB5}"/>
              </a:ext>
            </a:extLst>
          </p:cNvPr>
          <p:cNvSpPr txBox="1"/>
          <p:nvPr/>
        </p:nvSpPr>
        <p:spPr>
          <a:xfrm>
            <a:off x="1026193" y="3936681"/>
            <a:ext cx="1860052" cy="257369"/>
          </a:xfrm>
          <a:prstGeom prst="rect">
            <a:avLst/>
          </a:prstGeom>
        </p:spPr>
        <p:txBody>
          <a:bodyPr vert="horz" wrap="none" lIns="36000" tIns="36000" rIns="36000" bIns="36000" rtlCol="0">
            <a:spAutoFit/>
          </a:bodyPr>
          <a:lstStyle/>
          <a:p>
            <a:pPr algn="l"/>
            <a:r>
              <a:rPr sz="1200" b="1">
                <a:solidFill>
                  <a:srgbClr val="2B6841"/>
                </a:solidFill>
                <a:latin typeface="Meiryo UI" panose="020B0604030504040204" pitchFamily="50" charset="-128"/>
                <a:ea typeface="Meiryo UI" panose="020B0604030504040204" pitchFamily="50" charset="-128"/>
                <a:cs typeface="小塚ゴシック Pr6N M"/>
              </a:rPr>
              <a:t>❶</a:t>
            </a:r>
            <a:r>
              <a:rPr sz="1200" b="1" dirty="0">
                <a:solidFill>
                  <a:srgbClr val="2B6841"/>
                </a:solidFill>
                <a:latin typeface="Meiryo UI" panose="020B0604030504040204" pitchFamily="50" charset="-128"/>
                <a:ea typeface="Meiryo UI" panose="020B0604030504040204" pitchFamily="50" charset="-128"/>
                <a:cs typeface="小塚ゴシック Pr6N M"/>
              </a:rPr>
              <a:t>〈</a:t>
            </a:r>
            <a:r>
              <a:rPr sz="1200" b="1">
                <a:solidFill>
                  <a:srgbClr val="2B6841"/>
                </a:solidFill>
                <a:latin typeface="Meiryo UI" panose="020B0604030504040204" pitchFamily="50" charset="-128"/>
                <a:ea typeface="Meiryo UI" panose="020B0604030504040204" pitchFamily="50" charset="-128"/>
                <a:cs typeface="小塚ゴシック Pr6N M"/>
              </a:rPr>
              <a:t>行政機関等への支払い〉</a:t>
            </a:r>
            <a:endParaRPr lang="en-US" altLang="ja-JP" sz="1200" b="1" dirty="0">
              <a:solidFill>
                <a:srgbClr val="2B6841"/>
              </a:solidFill>
              <a:latin typeface="Meiryo UI" panose="020B0604030504040204" pitchFamily="50" charset="-128"/>
              <a:ea typeface="Meiryo UI" panose="020B0604030504040204" pitchFamily="50" charset="-128"/>
              <a:cs typeface="小塚ゴシック Pr6N M"/>
            </a:endParaRPr>
          </a:p>
        </p:txBody>
      </p:sp>
      <p:sp>
        <p:nvSpPr>
          <p:cNvPr id="4" name="スライド番号プレースホルダー 5">
            <a:extLst>
              <a:ext uri="{FF2B5EF4-FFF2-40B4-BE49-F238E27FC236}">
                <a16:creationId xmlns:a16="http://schemas.microsoft.com/office/drawing/2014/main" id="{D417953C-A9D0-5777-1F7A-2D53C8F692CD}"/>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17</a:t>
            </a:fld>
            <a:endParaRPr/>
          </a:p>
        </p:txBody>
      </p:sp>
      <p:sp>
        <p:nvSpPr>
          <p:cNvPr id="2" name="テキスト ボックス 1">
            <a:extLst>
              <a:ext uri="{FF2B5EF4-FFF2-40B4-BE49-F238E27FC236}">
                <a16:creationId xmlns:a16="http://schemas.microsoft.com/office/drawing/2014/main" id="{D536731F-ECF4-5FFB-E7AF-0B50F192E1F3}"/>
              </a:ext>
            </a:extLst>
          </p:cNvPr>
          <p:cNvSpPr txBox="1"/>
          <p:nvPr/>
        </p:nvSpPr>
        <p:spPr>
          <a:xfrm>
            <a:off x="7789712" y="1607489"/>
            <a:ext cx="5450531" cy="1200329"/>
          </a:xfrm>
          <a:prstGeom prst="rect">
            <a:avLst/>
          </a:prstGeom>
          <a:solidFill>
            <a:srgbClr val="FF0000"/>
          </a:solidFill>
        </p:spPr>
        <p:txBody>
          <a:bodyPr wrap="none" rtlCol="0">
            <a:spAutoFit/>
          </a:bodyPr>
          <a:lstStyle/>
          <a:p>
            <a:r>
              <a:rPr kumimoji="1" lang="en-US" altLang="ja-JP" b="1">
                <a:solidFill>
                  <a:schemeClr val="bg1"/>
                </a:solidFill>
              </a:rPr>
              <a:t>※</a:t>
            </a:r>
            <a:r>
              <a:rPr kumimoji="1" lang="ja-JP" altLang="en-US" b="1">
                <a:solidFill>
                  <a:schemeClr val="bg1"/>
                </a:solidFill>
              </a:rPr>
              <a:t>修正箇所</a:t>
            </a:r>
            <a:endParaRPr kumimoji="1" lang="en-US" altLang="ja-JP" b="1">
              <a:solidFill>
                <a:schemeClr val="bg1"/>
              </a:solidFill>
            </a:endParaRPr>
          </a:p>
          <a:p>
            <a:r>
              <a:rPr kumimoji="1" lang="ja-JP" altLang="en-US" b="1">
                <a:solidFill>
                  <a:schemeClr val="bg1"/>
                </a:solidFill>
              </a:rPr>
              <a:t>・⑴～⑺　ワードデータ「実施要領」の</a:t>
            </a:r>
            <a:endParaRPr kumimoji="1" lang="en-US" altLang="ja-JP" b="1">
              <a:solidFill>
                <a:schemeClr val="bg1"/>
              </a:solidFill>
            </a:endParaRPr>
          </a:p>
          <a:p>
            <a:r>
              <a:rPr kumimoji="1" lang="ja-JP" altLang="en-US" b="1">
                <a:solidFill>
                  <a:schemeClr val="bg1"/>
                </a:solidFill>
              </a:rPr>
              <a:t>　Ｐ</a:t>
            </a:r>
            <a:r>
              <a:rPr kumimoji="1" lang="en-US" altLang="ja-JP" b="1">
                <a:solidFill>
                  <a:schemeClr val="bg1"/>
                </a:solidFill>
              </a:rPr>
              <a:t>2</a:t>
            </a:r>
            <a:r>
              <a:rPr kumimoji="1" lang="ja-JP" altLang="en-US" b="1">
                <a:solidFill>
                  <a:schemeClr val="bg1"/>
                </a:solidFill>
              </a:rPr>
              <a:t>　</a:t>
            </a:r>
            <a:r>
              <a:rPr kumimoji="1" lang="en-US" altLang="ja-JP" b="1">
                <a:solidFill>
                  <a:schemeClr val="bg1"/>
                </a:solidFill>
              </a:rPr>
              <a:t>4. </a:t>
            </a:r>
            <a:r>
              <a:rPr kumimoji="1" lang="ja-JP" altLang="en-US" b="1">
                <a:solidFill>
                  <a:schemeClr val="bg1"/>
                </a:solidFill>
              </a:rPr>
              <a:t>クーポンの取り扱いに関する留意事項の</a:t>
            </a:r>
            <a:endParaRPr kumimoji="1" lang="en-US" altLang="ja-JP" b="1">
              <a:solidFill>
                <a:schemeClr val="bg1"/>
              </a:solidFill>
            </a:endParaRPr>
          </a:p>
          <a:p>
            <a:r>
              <a:rPr kumimoji="1" lang="ja-JP" altLang="en-US" b="1">
                <a:solidFill>
                  <a:schemeClr val="bg1"/>
                </a:solidFill>
              </a:rPr>
              <a:t>　内容を貼付</a:t>
            </a:r>
            <a:endParaRPr kumimoji="1" lang="en-US" altLang="ja-JP" b="1">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34FA636E-5175-D34E-149A-6FD1A85BAFF7}"/>
              </a:ext>
            </a:extLst>
          </p:cNvPr>
          <p:cNvSpPr/>
          <p:nvPr/>
        </p:nvSpPr>
        <p:spPr>
          <a:xfrm>
            <a:off x="1606838" y="645422"/>
            <a:ext cx="4355524" cy="390525"/>
          </a:xfrm>
          <a:prstGeom prst="roundRect">
            <a:avLst/>
          </a:prstGeom>
          <a:solidFill>
            <a:srgbClr val="FBF2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取扱店舗の注意事項</a:t>
            </a:r>
          </a:p>
        </p:txBody>
      </p:sp>
      <p:sp>
        <p:nvSpPr>
          <p:cNvPr id="14" name="正方形/長方形 13">
            <a:extLst>
              <a:ext uri="{FF2B5EF4-FFF2-40B4-BE49-F238E27FC236}">
                <a16:creationId xmlns:a16="http://schemas.microsoft.com/office/drawing/2014/main" id="{73AAEC5F-B7BC-DEE1-2EE8-AC99721CAAD7}"/>
              </a:ext>
            </a:extLst>
          </p:cNvPr>
          <p:cNvSpPr/>
          <p:nvPr/>
        </p:nvSpPr>
        <p:spPr>
          <a:xfrm>
            <a:off x="693002" y="5062887"/>
            <a:ext cx="6173980" cy="1044000"/>
          </a:xfrm>
          <a:prstGeom prst="rect">
            <a:avLst/>
          </a:prstGeom>
          <a:solidFill>
            <a:srgbClr val="FFC000">
              <a:alpha val="20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 name="object 4">
            <a:extLst>
              <a:ext uri="{FF2B5EF4-FFF2-40B4-BE49-F238E27FC236}">
                <a16:creationId xmlns:a16="http://schemas.microsoft.com/office/drawing/2014/main" id="{928BE4B4-093E-CF55-BD77-0CB901ADA4AF}"/>
              </a:ext>
            </a:extLst>
          </p:cNvPr>
          <p:cNvSpPr txBox="1"/>
          <p:nvPr/>
        </p:nvSpPr>
        <p:spPr>
          <a:xfrm>
            <a:off x="895228" y="5161048"/>
            <a:ext cx="4907040" cy="801108"/>
          </a:xfrm>
          <a:prstGeom prst="rect">
            <a:avLst/>
          </a:prstGeom>
          <a:noFill/>
        </p:spPr>
        <p:txBody>
          <a:bodyPr vert="horz" wrap="none" lIns="36000" tIns="36000" rIns="36000" bIns="36000" rtlCol="0">
            <a:spAutoFit/>
          </a:bodyPr>
          <a:lstStyle/>
          <a:p>
            <a:pPr marL="185420">
              <a:lnSpc>
                <a:spcPct val="100000"/>
              </a:lnSpc>
              <a:spcBef>
                <a:spcPts val="880"/>
              </a:spcBef>
            </a:pPr>
            <a:r>
              <a:rPr sz="1300" b="1" dirty="0">
                <a:solidFill>
                  <a:srgbClr val="C00000"/>
                </a:solidFill>
                <a:latin typeface="Meiryo UI" panose="020B0604030504040204" pitchFamily="50" charset="-128"/>
                <a:ea typeface="Meiryo UI" panose="020B0604030504040204" pitchFamily="50" charset="-128"/>
                <a:cs typeface="A-OTF リュウミン Pro M-KL"/>
              </a:rPr>
              <a:t>① 登録内容に虚偽等があった場合</a:t>
            </a:r>
          </a:p>
          <a:p>
            <a:pPr marL="185420">
              <a:lnSpc>
                <a:spcPct val="100000"/>
              </a:lnSpc>
              <a:spcBef>
                <a:spcPts val="500"/>
              </a:spcBef>
            </a:pPr>
            <a:r>
              <a:rPr sz="1300" b="1">
                <a:solidFill>
                  <a:srgbClr val="C00000"/>
                </a:solidFill>
                <a:latin typeface="Meiryo UI" panose="020B0604030504040204" pitchFamily="50" charset="-128"/>
                <a:ea typeface="Meiryo UI" panose="020B0604030504040204" pitchFamily="50" charset="-128"/>
                <a:cs typeface="A-OTF リュウミン Pro M-KL"/>
              </a:rPr>
              <a:t>② </a:t>
            </a:r>
            <a:r>
              <a:rPr lang="ja-JP" altLang="en-US" sz="1300" b="1">
                <a:solidFill>
                  <a:srgbClr val="C00000"/>
                </a:solidFill>
                <a:latin typeface="Meiryo UI" panose="020B0604030504040204" pitchFamily="50" charset="-128"/>
                <a:ea typeface="Meiryo UI" panose="020B0604030504040204" pitchFamily="50" charset="-128"/>
                <a:cs typeface="A-OTF リュウミン Pro M-KL"/>
              </a:rPr>
              <a:t>電子クーポン</a:t>
            </a:r>
            <a:r>
              <a:rPr sz="1300" b="1">
                <a:solidFill>
                  <a:srgbClr val="C00000"/>
                </a:solidFill>
                <a:latin typeface="Meiryo UI" panose="020B0604030504040204" pitchFamily="50" charset="-128"/>
                <a:ea typeface="Meiryo UI" panose="020B0604030504040204" pitchFamily="50" charset="-128"/>
                <a:cs typeface="A-OTF リュウミン Pro M-KL"/>
              </a:rPr>
              <a:t>の取扱いに関して</a:t>
            </a:r>
            <a:r>
              <a:rPr sz="1300" b="1" dirty="0">
                <a:solidFill>
                  <a:srgbClr val="C00000"/>
                </a:solidFill>
                <a:latin typeface="Meiryo UI" panose="020B0604030504040204" pitchFamily="50" charset="-128"/>
                <a:ea typeface="Meiryo UI" panose="020B0604030504040204" pitchFamily="50" charset="-128"/>
                <a:cs typeface="A-OTF リュウミン Pro M-KL"/>
              </a:rPr>
              <a:t>、事務局の指示に違反した場合</a:t>
            </a:r>
          </a:p>
          <a:p>
            <a:pPr marL="185420">
              <a:lnSpc>
                <a:spcPct val="100000"/>
              </a:lnSpc>
              <a:spcBef>
                <a:spcPts val="500"/>
              </a:spcBef>
            </a:pPr>
            <a:r>
              <a:rPr sz="1300" b="1">
                <a:solidFill>
                  <a:srgbClr val="C00000"/>
                </a:solidFill>
                <a:latin typeface="Meiryo UI" panose="020B0604030504040204" pitchFamily="50" charset="-128"/>
                <a:ea typeface="Meiryo UI" panose="020B0604030504040204" pitchFamily="50" charset="-128"/>
                <a:cs typeface="A-OTF リュウミン Pro M-KL"/>
              </a:rPr>
              <a:t>③ </a:t>
            </a:r>
            <a:r>
              <a:rPr lang="ja-JP" altLang="en-US" sz="1300" b="1">
                <a:solidFill>
                  <a:srgbClr val="C00000"/>
                </a:solidFill>
                <a:latin typeface="Meiryo UI" panose="020B0604030504040204" pitchFamily="50" charset="-128"/>
                <a:ea typeface="Meiryo UI" panose="020B0604030504040204" pitchFamily="50" charset="-128"/>
                <a:cs typeface="A-OTF リュウミン Pro M-KL"/>
              </a:rPr>
              <a:t>電子クーポン</a:t>
            </a:r>
            <a:r>
              <a:rPr sz="1300" b="1">
                <a:solidFill>
                  <a:srgbClr val="C00000"/>
                </a:solidFill>
                <a:latin typeface="Meiryo UI" panose="020B0604030504040204" pitchFamily="50" charset="-128"/>
                <a:ea typeface="Meiryo UI" panose="020B0604030504040204" pitchFamily="50" charset="-128"/>
                <a:cs typeface="A-OTF リュウミン Pro M-KL"/>
              </a:rPr>
              <a:t>取扱店舗として適切でないと事務局が判断する場合</a:t>
            </a:r>
            <a:endParaRPr sz="1300" b="1" dirty="0">
              <a:solidFill>
                <a:srgbClr val="C00000"/>
              </a:solidFill>
              <a:latin typeface="Meiryo UI" panose="020B0604030504040204" pitchFamily="50" charset="-128"/>
              <a:ea typeface="Meiryo UI" panose="020B0604030504040204" pitchFamily="50" charset="-128"/>
              <a:cs typeface="A-OTF リュウミン Pro M-KL"/>
            </a:endParaRPr>
          </a:p>
        </p:txBody>
      </p:sp>
      <p:sp>
        <p:nvSpPr>
          <p:cNvPr id="4" name="object 5">
            <a:extLst>
              <a:ext uri="{FF2B5EF4-FFF2-40B4-BE49-F238E27FC236}">
                <a16:creationId xmlns:a16="http://schemas.microsoft.com/office/drawing/2014/main" id="{2A6FF552-CFEA-FB67-6188-2B3D890FD45C}"/>
              </a:ext>
            </a:extLst>
          </p:cNvPr>
          <p:cNvSpPr txBox="1"/>
          <p:nvPr/>
        </p:nvSpPr>
        <p:spPr>
          <a:xfrm>
            <a:off x="896532" y="1201957"/>
            <a:ext cx="5786768" cy="1903974"/>
          </a:xfrm>
          <a:prstGeom prst="rect">
            <a:avLst/>
          </a:prstGeom>
        </p:spPr>
        <p:txBody>
          <a:bodyPr vert="horz" wrap="none" lIns="36000" tIns="36000" rIns="36000" bIns="36000" rtlCol="0">
            <a:spAutoFit/>
          </a:bodyPr>
          <a:lstStyle/>
          <a:p>
            <a:pPr marL="12065" marR="130175">
              <a:spcBef>
                <a:spcPts val="740"/>
              </a:spcBef>
              <a:tabLst>
                <a:tab pos="182880" algn="l"/>
              </a:tabLst>
            </a:pPr>
            <a:r>
              <a:rPr lang="ja-JP" altLang="en-US" sz="1200" b="0">
                <a:solidFill>
                  <a:srgbClr val="58595B"/>
                </a:solidFill>
                <a:latin typeface="Meiryo UI" panose="020B0604030504040204" pitchFamily="50" charset="-128"/>
                <a:ea typeface="Meiryo UI" panose="020B0604030504040204" pitchFamily="50" charset="-128"/>
                <a:cs typeface="A-OTF リュウミン Pro M-KL"/>
              </a:rPr>
              <a:t>・</a:t>
            </a:r>
            <a:r>
              <a:rPr sz="1200" b="0" dirty="0">
                <a:solidFill>
                  <a:srgbClr val="58595B"/>
                </a:solidFill>
                <a:latin typeface="Meiryo UI" panose="020B0604030504040204" pitchFamily="50" charset="-128"/>
                <a:ea typeface="Meiryo UI" panose="020B0604030504040204" pitchFamily="50" charset="-128"/>
                <a:cs typeface="A-OTF リュウミン Pro M-KL"/>
              </a:rPr>
              <a:t>取扱店舗の情報（名称、所在地、電話番号、業種等</a:t>
            </a:r>
            <a:r>
              <a:rPr sz="1200" b="0">
                <a:solidFill>
                  <a:srgbClr val="58595B"/>
                </a:solidFill>
                <a:latin typeface="Meiryo UI" panose="020B0604030504040204" pitchFamily="50" charset="-128"/>
                <a:ea typeface="Meiryo UI" panose="020B0604030504040204" pitchFamily="50" charset="-128"/>
                <a:cs typeface="A-OTF リュウミン Pro M-KL"/>
              </a:rPr>
              <a:t>）は</a:t>
            </a:r>
            <a:r>
              <a:rPr lang="ja-JP" altLang="en-US" sz="1200">
                <a:solidFill>
                  <a:srgbClr val="58595B"/>
                </a:solidFill>
                <a:latin typeface="Meiryo UI" panose="020B0604030504040204" pitchFamily="50" charset="-128"/>
                <a:ea typeface="Meiryo UI" panose="020B0604030504040204" pitchFamily="50" charset="-128"/>
                <a:cs typeface="A-OTF リュウミン Pro M-KL"/>
              </a:rPr>
              <a:t>、</a:t>
            </a:r>
            <a:endParaRPr lang="en-US" altLang="ja-JP" sz="1200">
              <a:solidFill>
                <a:srgbClr val="58595B"/>
              </a:solidFill>
              <a:latin typeface="Meiryo UI" panose="020B0604030504040204" pitchFamily="50" charset="-128"/>
              <a:ea typeface="Meiryo UI" panose="020B0604030504040204" pitchFamily="50" charset="-128"/>
              <a:cs typeface="A-OTF リュウミン Pro M-KL"/>
            </a:endParaRPr>
          </a:p>
          <a:p>
            <a:pPr marL="12065" marR="130175">
              <a:spcBef>
                <a:spcPts val="740"/>
              </a:spcBef>
              <a:tabLst>
                <a:tab pos="182880" algn="l"/>
              </a:tabLst>
            </a:pPr>
            <a:r>
              <a:rPr lang="ja-JP" altLang="en-US" sz="1200" b="0">
                <a:solidFill>
                  <a:srgbClr val="58595B"/>
                </a:solidFill>
                <a:latin typeface="Meiryo UI" panose="020B0604030504040204" pitchFamily="50" charset="-128"/>
                <a:ea typeface="Meiryo UI" panose="020B0604030504040204" pitchFamily="50" charset="-128"/>
                <a:cs typeface="A-OTF リュウミン Pro M-KL"/>
              </a:rPr>
              <a:t>　</a:t>
            </a:r>
            <a:r>
              <a:rPr sz="1200" b="0">
                <a:solidFill>
                  <a:srgbClr val="58595B"/>
                </a:solidFill>
                <a:latin typeface="Meiryo UI" panose="020B0604030504040204" pitchFamily="50" charset="-128"/>
                <a:ea typeface="Meiryo UI" panose="020B0604030504040204" pitchFamily="50" charset="-128"/>
                <a:cs typeface="A-OTF リュウミン Pro M-KL"/>
              </a:rPr>
              <a:t>「</a:t>
            </a:r>
            <a:r>
              <a:rPr lang="ja-JP" altLang="en-US" sz="1200" b="0">
                <a:solidFill>
                  <a:srgbClr val="58595B"/>
                </a:solidFill>
                <a:latin typeface="Meiryo UI" panose="020B0604030504040204" pitchFamily="50" charset="-128"/>
                <a:ea typeface="Meiryo UI" panose="020B0604030504040204" pitchFamily="50" charset="-128"/>
                <a:cs typeface="A-OTF リュウミン Pro M-KL"/>
              </a:rPr>
              <a:t>電子クーポン</a:t>
            </a:r>
            <a:r>
              <a:rPr sz="1200" b="0">
                <a:solidFill>
                  <a:srgbClr val="58595B"/>
                </a:solidFill>
                <a:latin typeface="Meiryo UI" panose="020B0604030504040204" pitchFamily="50" charset="-128"/>
                <a:ea typeface="Meiryo UI" panose="020B0604030504040204" pitchFamily="50" charset="-128"/>
                <a:cs typeface="A-OTF リュウミン Pro M-KL"/>
              </a:rPr>
              <a:t>を使えるお店」として、</a:t>
            </a:r>
            <a:r>
              <a:rPr lang="ja-JP" altLang="en-US" sz="1200" b="0">
                <a:solidFill>
                  <a:srgbClr val="58595B"/>
                </a:solidFill>
                <a:latin typeface="Meiryo UI" panose="020B0604030504040204" pitchFamily="50" charset="-128"/>
                <a:ea typeface="Meiryo UI" panose="020B0604030504040204" pitchFamily="50" charset="-128"/>
                <a:cs typeface="A-OTF リュウミン Pro M-KL"/>
              </a:rPr>
              <a:t>本</a:t>
            </a:r>
            <a:r>
              <a:rPr sz="1200" b="0">
                <a:solidFill>
                  <a:srgbClr val="58595B"/>
                </a:solidFill>
                <a:latin typeface="Meiryo UI" panose="020B0604030504040204" pitchFamily="50" charset="-128"/>
                <a:ea typeface="Meiryo UI" panose="020B0604030504040204" pitchFamily="50" charset="-128"/>
                <a:cs typeface="A-OTF リュウミン Pro M-KL"/>
              </a:rPr>
              <a:t>キャンペーン公式サイトに掲載いたします</a:t>
            </a:r>
            <a:r>
              <a:rPr sz="1200" b="0" dirty="0">
                <a:solidFill>
                  <a:srgbClr val="58595B"/>
                </a:solidFill>
                <a:latin typeface="Meiryo UI" panose="020B0604030504040204" pitchFamily="50" charset="-128"/>
                <a:ea typeface="Meiryo UI" panose="020B0604030504040204" pitchFamily="50" charset="-128"/>
                <a:cs typeface="A-OTF リュウミン Pro M-KL"/>
              </a:rPr>
              <a:t>。</a:t>
            </a:r>
            <a:endParaRPr lang="en-US" sz="1200" dirty="0">
              <a:latin typeface="Meiryo UI" panose="020B0604030504040204" pitchFamily="50" charset="-128"/>
              <a:ea typeface="Meiryo UI" panose="020B0604030504040204" pitchFamily="50" charset="-128"/>
              <a:cs typeface="A-OTF リュウミン Pro M-KL"/>
            </a:endParaRPr>
          </a:p>
          <a:p>
            <a:pPr marL="12065">
              <a:spcBef>
                <a:spcPts val="740"/>
              </a:spcBef>
              <a:tabLst>
                <a:tab pos="156210" algn="l"/>
              </a:tabLst>
            </a:pPr>
            <a:r>
              <a:rPr lang="ja-JP" altLang="en-US" sz="1200" b="0" dirty="0">
                <a:solidFill>
                  <a:srgbClr val="58595B"/>
                </a:solidFill>
                <a:latin typeface="Meiryo UI" panose="020B0604030504040204" pitchFamily="50" charset="-128"/>
                <a:ea typeface="Meiryo UI" panose="020B0604030504040204" pitchFamily="50" charset="-128"/>
                <a:cs typeface="A-OTF リュウミン Pro M-KL"/>
              </a:rPr>
              <a:t>・</a:t>
            </a:r>
            <a:r>
              <a:rPr sz="1200" b="0" dirty="0">
                <a:solidFill>
                  <a:srgbClr val="58595B"/>
                </a:solidFill>
                <a:latin typeface="Meiryo UI" panose="020B0604030504040204" pitchFamily="50" charset="-128"/>
                <a:ea typeface="Meiryo UI" panose="020B0604030504040204" pitchFamily="50" charset="-128"/>
                <a:cs typeface="A-OTF リュウミン Pro M-KL"/>
              </a:rPr>
              <a:t>取扱店舗としての地位を第三者に譲渡することはできません。</a:t>
            </a:r>
            <a:endParaRPr sz="1200" dirty="0">
              <a:latin typeface="Meiryo UI" panose="020B0604030504040204" pitchFamily="50" charset="-128"/>
              <a:ea typeface="Meiryo UI" panose="020B0604030504040204" pitchFamily="50" charset="-128"/>
              <a:cs typeface="A-OTF リュウミン Pro M-KL"/>
            </a:endParaRPr>
          </a:p>
          <a:p>
            <a:pPr marL="12065">
              <a:spcBef>
                <a:spcPts val="740"/>
              </a:spcBef>
              <a:tabLst>
                <a:tab pos="155575" algn="l"/>
              </a:tabLst>
            </a:pPr>
            <a:r>
              <a:rPr lang="ja-JP" altLang="en-US" sz="1200" b="0" dirty="0">
                <a:solidFill>
                  <a:srgbClr val="58595B"/>
                </a:solidFill>
                <a:latin typeface="Meiryo UI" panose="020B0604030504040204" pitchFamily="50" charset="-128"/>
                <a:ea typeface="Meiryo UI" panose="020B0604030504040204" pitchFamily="50" charset="-128"/>
                <a:cs typeface="A-OTF リュウミン Pro M-KL"/>
              </a:rPr>
              <a:t>・</a:t>
            </a:r>
            <a:r>
              <a:rPr sz="1200" b="0" dirty="0">
                <a:solidFill>
                  <a:srgbClr val="58595B"/>
                </a:solidFill>
                <a:latin typeface="Meiryo UI" panose="020B0604030504040204" pitchFamily="50" charset="-128"/>
                <a:ea typeface="Meiryo UI" panose="020B0604030504040204" pitchFamily="50" charset="-128"/>
                <a:cs typeface="A-OTF リュウミン Pro M-KL"/>
              </a:rPr>
              <a:t>事務局に対する債権を第三者に譲渡、質入れ等することはできません。</a:t>
            </a:r>
            <a:endParaRPr sz="1200" dirty="0">
              <a:latin typeface="Meiryo UI" panose="020B0604030504040204" pitchFamily="50" charset="-128"/>
              <a:ea typeface="Meiryo UI" panose="020B0604030504040204" pitchFamily="50" charset="-128"/>
              <a:cs typeface="A-OTF リュウミン Pro M-KL"/>
            </a:endParaRPr>
          </a:p>
          <a:p>
            <a:pPr marL="12065">
              <a:spcBef>
                <a:spcPts val="740"/>
              </a:spcBef>
              <a:tabLst>
                <a:tab pos="156210" algn="l"/>
              </a:tabLst>
            </a:pPr>
            <a:r>
              <a:rPr lang="ja-JP" altLang="en-US" sz="1200" b="0" dirty="0">
                <a:solidFill>
                  <a:srgbClr val="58595B"/>
                </a:solidFill>
                <a:latin typeface="Meiryo UI" panose="020B0604030504040204" pitchFamily="50" charset="-128"/>
                <a:ea typeface="Meiryo UI" panose="020B0604030504040204" pitchFamily="50" charset="-128"/>
                <a:cs typeface="A-OTF リュウミン Pro M-KL"/>
              </a:rPr>
              <a:t>・</a:t>
            </a:r>
            <a:r>
              <a:rPr sz="1200" b="0" dirty="0">
                <a:solidFill>
                  <a:srgbClr val="58595B"/>
                </a:solidFill>
                <a:latin typeface="Meiryo UI" panose="020B0604030504040204" pitchFamily="50" charset="-128"/>
                <a:ea typeface="Meiryo UI" panose="020B0604030504040204" pitchFamily="50" charset="-128"/>
                <a:cs typeface="A-OTF リュウミン Pro M-KL"/>
              </a:rPr>
              <a:t>取扱店舗の登録内容の変更や、登録の取消しを希望する場合は、事務局に届出てください</a:t>
            </a:r>
            <a:r>
              <a:rPr lang="ja-JP" altLang="en-US" sz="1200" b="0" dirty="0">
                <a:solidFill>
                  <a:srgbClr val="58595B"/>
                </a:solidFill>
                <a:latin typeface="Meiryo UI" panose="020B0604030504040204" pitchFamily="50" charset="-128"/>
                <a:ea typeface="Meiryo UI" panose="020B0604030504040204" pitchFamily="50" charset="-128"/>
                <a:cs typeface="A-OTF リュウミン Pro M-KL"/>
              </a:rPr>
              <a:t>。</a:t>
            </a:r>
            <a:endParaRPr lang="en-US" sz="1200" dirty="0">
              <a:solidFill>
                <a:srgbClr val="58595B"/>
              </a:solidFill>
              <a:latin typeface="Meiryo UI" panose="020B0604030504040204" pitchFamily="50" charset="-128"/>
              <a:ea typeface="Meiryo UI" panose="020B0604030504040204" pitchFamily="50" charset="-128"/>
              <a:cs typeface="A-OTF リュウミン Pro M-KL"/>
            </a:endParaRPr>
          </a:p>
          <a:p>
            <a:pPr marL="12065">
              <a:spcBef>
                <a:spcPts val="740"/>
              </a:spcBef>
              <a:tabLst>
                <a:tab pos="156210" algn="l"/>
              </a:tabLst>
            </a:pPr>
            <a:r>
              <a:rPr lang="ja-JP" altLang="en-US" sz="1200" b="0" dirty="0">
                <a:solidFill>
                  <a:srgbClr val="58595B"/>
                </a:solidFill>
                <a:latin typeface="Meiryo UI" panose="020B0604030504040204" pitchFamily="50" charset="-128"/>
                <a:ea typeface="Meiryo UI" panose="020B0604030504040204" pitchFamily="50" charset="-128"/>
                <a:cs typeface="A-OTF リュウミン Pro M-KL"/>
              </a:rPr>
              <a:t>・</a:t>
            </a:r>
            <a:r>
              <a:rPr sz="1200" b="0" dirty="0">
                <a:solidFill>
                  <a:srgbClr val="58595B"/>
                </a:solidFill>
                <a:latin typeface="Meiryo UI" panose="020B0604030504040204" pitchFamily="50" charset="-128"/>
                <a:ea typeface="Meiryo UI" panose="020B0604030504040204" pitchFamily="50" charset="-128"/>
                <a:cs typeface="A-OTF リュウミン Pro M-KL"/>
              </a:rPr>
              <a:t>新型コロナウイルス感染症の状況、国や県の方針等により、本マニュアルに記載されている</a:t>
            </a:r>
            <a:endParaRPr lang="en-US" sz="1200" b="0" dirty="0">
              <a:solidFill>
                <a:srgbClr val="58595B"/>
              </a:solidFill>
              <a:latin typeface="Meiryo UI" panose="020B0604030504040204" pitchFamily="50" charset="-128"/>
              <a:ea typeface="Meiryo UI" panose="020B0604030504040204" pitchFamily="50" charset="-128"/>
              <a:cs typeface="A-OTF リュウミン Pro M-KL"/>
            </a:endParaRPr>
          </a:p>
          <a:p>
            <a:pPr marL="12065">
              <a:spcBef>
                <a:spcPts val="740"/>
              </a:spcBef>
              <a:tabLst>
                <a:tab pos="156210" algn="l"/>
              </a:tabLst>
            </a:pPr>
            <a:r>
              <a:rPr lang="ja-JP" altLang="en-US" sz="1200" dirty="0">
                <a:solidFill>
                  <a:srgbClr val="58595B"/>
                </a:solidFill>
                <a:latin typeface="Meiryo UI" panose="020B0604030504040204" pitchFamily="50" charset="-128"/>
                <a:ea typeface="Meiryo UI" panose="020B0604030504040204" pitchFamily="50" charset="-128"/>
                <a:cs typeface="A-OTF リュウミン Pro M-KL"/>
              </a:rPr>
              <a:t>　</a:t>
            </a:r>
            <a:r>
              <a:rPr sz="1200" b="0" dirty="0">
                <a:solidFill>
                  <a:srgbClr val="58595B"/>
                </a:solidFill>
                <a:latin typeface="Meiryo UI" panose="020B0604030504040204" pitchFamily="50" charset="-128"/>
                <a:ea typeface="Meiryo UI" panose="020B0604030504040204" pitchFamily="50" charset="-128"/>
                <a:cs typeface="A-OTF リュウミン Pro M-KL"/>
              </a:rPr>
              <a:t>内容が変更される可能性があります</a:t>
            </a:r>
            <a:r>
              <a:rPr lang="ja-JP" altLang="en-US" sz="1200" dirty="0">
                <a:solidFill>
                  <a:srgbClr val="58595B"/>
                </a:solidFill>
                <a:latin typeface="Meiryo UI" panose="020B0604030504040204" pitchFamily="50" charset="-128"/>
                <a:ea typeface="Meiryo UI" panose="020B0604030504040204" pitchFamily="50" charset="-128"/>
                <a:cs typeface="A-OTF リュウミン Pro M-KL"/>
              </a:rPr>
              <a:t>。</a:t>
            </a:r>
            <a:endParaRPr lang="en-US" altLang="ja-JP" sz="1200" dirty="0">
              <a:solidFill>
                <a:srgbClr val="58595B"/>
              </a:solidFill>
              <a:latin typeface="Meiryo UI" panose="020B0604030504040204" pitchFamily="50" charset="-128"/>
              <a:ea typeface="Meiryo UI" panose="020B0604030504040204" pitchFamily="50" charset="-128"/>
              <a:cs typeface="A-OTF リュウミン Pro M-KL"/>
            </a:endParaRPr>
          </a:p>
        </p:txBody>
      </p:sp>
      <p:sp>
        <p:nvSpPr>
          <p:cNvPr id="5" name="object 6">
            <a:extLst>
              <a:ext uri="{FF2B5EF4-FFF2-40B4-BE49-F238E27FC236}">
                <a16:creationId xmlns:a16="http://schemas.microsoft.com/office/drawing/2014/main" id="{76CF1FD1-CA77-7E59-818B-34A9841A41AA}"/>
              </a:ext>
            </a:extLst>
          </p:cNvPr>
          <p:cNvSpPr txBox="1"/>
          <p:nvPr/>
        </p:nvSpPr>
        <p:spPr>
          <a:xfrm>
            <a:off x="896532" y="6205048"/>
            <a:ext cx="5944182" cy="1358120"/>
          </a:xfrm>
          <a:prstGeom prst="rect">
            <a:avLst/>
          </a:prstGeom>
        </p:spPr>
        <p:txBody>
          <a:bodyPr vert="horz" wrap="none" lIns="36000" tIns="36000" rIns="36000" bIns="36000" rtlCol="0">
            <a:spAutoFit/>
          </a:bodyPr>
          <a:lstStyle/>
          <a:p>
            <a:pPr marL="12700">
              <a:lnSpc>
                <a:spcPct val="150000"/>
              </a:lnSpc>
              <a:spcBef>
                <a:spcPts val="500"/>
              </a:spcBef>
            </a:pPr>
            <a:r>
              <a:rPr sz="1100" b="0" dirty="0">
                <a:solidFill>
                  <a:srgbClr val="58595B"/>
                </a:solidFill>
                <a:latin typeface="Meiryo UI" panose="020B0604030504040204" pitchFamily="50" charset="-128"/>
                <a:ea typeface="Meiryo UI" panose="020B0604030504040204" pitchFamily="50" charset="-128"/>
                <a:cs typeface="A-OTF リュウミン Pro M-KL"/>
              </a:rPr>
              <a:t>※事務局は、必要に応じて取扱店舗に報告を求めます。また、立入調査を行う場合があります。</a:t>
            </a:r>
            <a:endParaRPr sz="1100" dirty="0">
              <a:latin typeface="Meiryo UI" panose="020B0604030504040204" pitchFamily="50" charset="-128"/>
              <a:ea typeface="Meiryo UI" panose="020B0604030504040204" pitchFamily="50" charset="-128"/>
              <a:cs typeface="A-OTF リュウミン Pro M-KL"/>
            </a:endParaRPr>
          </a:p>
          <a:p>
            <a:pPr marL="160655" marR="1284605" indent="-148590">
              <a:lnSpc>
                <a:spcPct val="150000"/>
              </a:lnSpc>
            </a:pPr>
            <a:r>
              <a:rPr sz="1100" b="0" dirty="0">
                <a:solidFill>
                  <a:srgbClr val="58595B"/>
                </a:solidFill>
                <a:latin typeface="Meiryo UI" panose="020B0604030504040204" pitchFamily="50" charset="-128"/>
                <a:ea typeface="Meiryo UI" panose="020B0604030504040204" pitchFamily="50" charset="-128"/>
                <a:cs typeface="A-OTF リュウミン Pro M-KL"/>
              </a:rPr>
              <a:t>※取扱店舗登録が取り消された場合、</a:t>
            </a:r>
            <a:r>
              <a:rPr sz="1100" b="0">
                <a:solidFill>
                  <a:srgbClr val="58595B"/>
                </a:solidFill>
                <a:latin typeface="Meiryo UI" panose="020B0604030504040204" pitchFamily="50" charset="-128"/>
                <a:ea typeface="Meiryo UI" panose="020B0604030504040204" pitchFamily="50" charset="-128"/>
                <a:cs typeface="A-OTF リュウミン Pro M-KL"/>
              </a:rPr>
              <a:t>以後、</a:t>
            </a:r>
            <a:r>
              <a:rPr lang="ja-JP" altLang="en-US" sz="1100" b="0">
                <a:solidFill>
                  <a:srgbClr val="58595B"/>
                </a:solidFill>
                <a:latin typeface="Meiryo UI" panose="020B0604030504040204" pitchFamily="50" charset="-128"/>
                <a:ea typeface="Meiryo UI" panose="020B0604030504040204" pitchFamily="50" charset="-128"/>
                <a:cs typeface="A-OTF リュウミン Pro M-KL"/>
              </a:rPr>
              <a:t>電子クーポン</a:t>
            </a:r>
            <a:r>
              <a:rPr sz="1100" b="0">
                <a:solidFill>
                  <a:srgbClr val="58595B"/>
                </a:solidFill>
                <a:latin typeface="Meiryo UI" panose="020B0604030504040204" pitchFamily="50" charset="-128"/>
                <a:ea typeface="Meiryo UI" panose="020B0604030504040204" pitchFamily="50" charset="-128"/>
                <a:cs typeface="A-OTF リュウミン Pro M-KL"/>
              </a:rPr>
              <a:t>の取扱いはできません</a:t>
            </a:r>
            <a:r>
              <a:rPr sz="1100" b="0" dirty="0">
                <a:solidFill>
                  <a:srgbClr val="58595B"/>
                </a:solidFill>
                <a:latin typeface="Meiryo UI" panose="020B0604030504040204" pitchFamily="50" charset="-128"/>
                <a:ea typeface="Meiryo UI" panose="020B0604030504040204" pitchFamily="50" charset="-128"/>
                <a:cs typeface="A-OTF リュウミン Pro M-KL"/>
              </a:rPr>
              <a:t>。</a:t>
            </a:r>
            <a:endParaRPr lang="en-US" sz="1100" b="0" dirty="0">
              <a:solidFill>
                <a:srgbClr val="58595B"/>
              </a:solidFill>
              <a:latin typeface="Meiryo UI" panose="020B0604030504040204" pitchFamily="50" charset="-128"/>
              <a:ea typeface="Meiryo UI" panose="020B0604030504040204" pitchFamily="50" charset="-128"/>
              <a:cs typeface="A-OTF リュウミン Pro M-KL"/>
            </a:endParaRPr>
          </a:p>
          <a:p>
            <a:pPr marL="160655" marR="1284605" indent="-148590">
              <a:lnSpc>
                <a:spcPct val="150000"/>
              </a:lnSpc>
            </a:pPr>
            <a:r>
              <a:rPr lang="ja-JP" altLang="en-US" sz="1100">
                <a:solidFill>
                  <a:srgbClr val="58595B"/>
                </a:solidFill>
                <a:latin typeface="Meiryo UI" panose="020B0604030504040204" pitchFamily="50" charset="-128"/>
                <a:ea typeface="Meiryo UI" panose="020B0604030504040204" pitchFamily="50" charset="-128"/>
                <a:cs typeface="A-OTF リュウミン Pro M-KL"/>
              </a:rPr>
              <a:t>　</a:t>
            </a:r>
            <a:r>
              <a:rPr sz="1100" b="0">
                <a:solidFill>
                  <a:srgbClr val="58595B"/>
                </a:solidFill>
                <a:latin typeface="Meiryo UI" panose="020B0604030504040204" pitchFamily="50" charset="-128"/>
                <a:ea typeface="Meiryo UI" panose="020B0604030504040204" pitchFamily="50" charset="-128"/>
                <a:cs typeface="A-OTF リュウミン Pro M-KL"/>
              </a:rPr>
              <a:t>取り消された後に受け取った</a:t>
            </a:r>
            <a:r>
              <a:rPr lang="ja-JP" altLang="en-US" sz="1100" b="0">
                <a:solidFill>
                  <a:srgbClr val="58595B"/>
                </a:solidFill>
                <a:latin typeface="Meiryo UI" panose="020B0604030504040204" pitchFamily="50" charset="-128"/>
                <a:ea typeface="Meiryo UI" panose="020B0604030504040204" pitchFamily="50" charset="-128"/>
                <a:cs typeface="A-OTF リュウミン Pro M-KL"/>
              </a:rPr>
              <a:t>電子クーポン</a:t>
            </a:r>
            <a:r>
              <a:rPr sz="1100" b="0">
                <a:solidFill>
                  <a:srgbClr val="58595B"/>
                </a:solidFill>
                <a:latin typeface="Meiryo UI" panose="020B0604030504040204" pitchFamily="50" charset="-128"/>
                <a:ea typeface="Meiryo UI" panose="020B0604030504040204" pitchFamily="50" charset="-128"/>
                <a:cs typeface="A-OTF リュウミン Pro M-KL"/>
              </a:rPr>
              <a:t>の換金請求には一切応じません</a:t>
            </a:r>
            <a:r>
              <a:rPr sz="1100" b="0" dirty="0">
                <a:solidFill>
                  <a:srgbClr val="58595B"/>
                </a:solidFill>
                <a:latin typeface="Meiryo UI" panose="020B0604030504040204" pitchFamily="50" charset="-128"/>
                <a:ea typeface="Meiryo UI" panose="020B0604030504040204" pitchFamily="50" charset="-128"/>
                <a:cs typeface="A-OTF リュウミン Pro M-KL"/>
              </a:rPr>
              <a:t>。</a:t>
            </a:r>
            <a:endParaRPr lang="en-US" sz="1100" b="0" dirty="0">
              <a:solidFill>
                <a:srgbClr val="58595B"/>
              </a:solidFill>
              <a:latin typeface="Meiryo UI" panose="020B0604030504040204" pitchFamily="50" charset="-128"/>
              <a:ea typeface="Meiryo UI" panose="020B0604030504040204" pitchFamily="50" charset="-128"/>
              <a:cs typeface="A-OTF リュウミン Pro M-KL"/>
            </a:endParaRPr>
          </a:p>
          <a:p>
            <a:pPr marL="160655" marR="1284605" indent="-148590">
              <a:lnSpc>
                <a:spcPct val="150000"/>
              </a:lnSpc>
            </a:pPr>
            <a:r>
              <a:rPr lang="ja-JP" altLang="en-US" sz="1100" dirty="0">
                <a:solidFill>
                  <a:srgbClr val="58595B"/>
                </a:solidFill>
                <a:latin typeface="Meiryo UI" panose="020B0604030504040204" pitchFamily="50" charset="-128"/>
                <a:ea typeface="Meiryo UI" panose="020B0604030504040204" pitchFamily="50" charset="-128"/>
                <a:cs typeface="A-OTF リュウミン Pro M-KL"/>
              </a:rPr>
              <a:t>　</a:t>
            </a:r>
            <a:r>
              <a:rPr sz="1100" b="0" dirty="0">
                <a:solidFill>
                  <a:srgbClr val="58595B"/>
                </a:solidFill>
                <a:latin typeface="Meiryo UI" panose="020B0604030504040204" pitchFamily="50" charset="-128"/>
                <a:ea typeface="Meiryo UI" panose="020B0604030504040204" pitchFamily="50" charset="-128"/>
                <a:cs typeface="A-OTF リュウミン Pro M-KL"/>
              </a:rPr>
              <a:t>取扱店舗側の負担になりますのでご了承ください。</a:t>
            </a:r>
            <a:endParaRPr sz="1100" dirty="0">
              <a:latin typeface="Meiryo UI" panose="020B0604030504040204" pitchFamily="50" charset="-128"/>
              <a:ea typeface="Meiryo UI" panose="020B0604030504040204" pitchFamily="50" charset="-128"/>
              <a:cs typeface="A-OTF リュウミン Pro M-KL"/>
            </a:endParaRPr>
          </a:p>
          <a:p>
            <a:pPr marL="12700">
              <a:spcBef>
                <a:spcPts val="400"/>
              </a:spcBef>
            </a:pPr>
            <a:r>
              <a:rPr sz="1100" b="0" dirty="0">
                <a:solidFill>
                  <a:srgbClr val="58595B"/>
                </a:solidFill>
                <a:latin typeface="Meiryo UI" panose="020B0604030504040204" pitchFamily="50" charset="-128"/>
                <a:ea typeface="Meiryo UI" panose="020B0604030504040204" pitchFamily="50" charset="-128"/>
                <a:cs typeface="A-OTF リュウミン Pro M-KL"/>
              </a:rPr>
              <a:t>※</a:t>
            </a:r>
            <a:r>
              <a:rPr sz="1100" b="0" dirty="0" err="1">
                <a:solidFill>
                  <a:srgbClr val="58595B"/>
                </a:solidFill>
                <a:latin typeface="Meiryo UI" panose="020B0604030504040204" pitchFamily="50" charset="-128"/>
                <a:ea typeface="Meiryo UI" panose="020B0604030504040204" pitchFamily="50" charset="-128"/>
                <a:cs typeface="A-OTF リュウミン Pro M-KL"/>
              </a:rPr>
              <a:t>不正に給付金を受給した場合には、詐欺罪等による刑事告発の対象となる場合があります</a:t>
            </a:r>
            <a:r>
              <a:rPr sz="1100" b="0" dirty="0">
                <a:solidFill>
                  <a:srgbClr val="58595B"/>
                </a:solidFill>
                <a:latin typeface="Meiryo UI" panose="020B0604030504040204" pitchFamily="50" charset="-128"/>
                <a:ea typeface="Meiryo UI" panose="020B0604030504040204" pitchFamily="50" charset="-128"/>
                <a:cs typeface="A-OTF リュウミン Pro M-KL"/>
              </a:rPr>
              <a:t>。</a:t>
            </a:r>
            <a:endParaRPr sz="1100" dirty="0">
              <a:latin typeface="Meiryo UI" panose="020B0604030504040204" pitchFamily="50" charset="-128"/>
              <a:ea typeface="Meiryo UI" panose="020B0604030504040204" pitchFamily="50" charset="-128"/>
              <a:cs typeface="A-OTF リュウミン Pro M-KL"/>
            </a:endParaRPr>
          </a:p>
        </p:txBody>
      </p:sp>
      <p:sp>
        <p:nvSpPr>
          <p:cNvPr id="12" name="object 6">
            <a:extLst>
              <a:ext uri="{FF2B5EF4-FFF2-40B4-BE49-F238E27FC236}">
                <a16:creationId xmlns:a16="http://schemas.microsoft.com/office/drawing/2014/main" id="{DB5EA24C-9A1D-3622-6A39-17049A33CEE6}"/>
              </a:ext>
            </a:extLst>
          </p:cNvPr>
          <p:cNvSpPr txBox="1"/>
          <p:nvPr/>
        </p:nvSpPr>
        <p:spPr>
          <a:xfrm>
            <a:off x="896532" y="8708176"/>
            <a:ext cx="4773349" cy="467683"/>
          </a:xfrm>
          <a:prstGeom prst="rect">
            <a:avLst/>
          </a:prstGeom>
        </p:spPr>
        <p:txBody>
          <a:bodyPr vert="horz" wrap="none" lIns="36000" tIns="36000" rIns="36000" bIns="36000" rtlCol="0">
            <a:spAutoFit/>
          </a:bodyPr>
          <a:lstStyle/>
          <a:p>
            <a:pPr marL="86360">
              <a:lnSpc>
                <a:spcPct val="100000"/>
              </a:lnSpc>
              <a:spcBef>
                <a:spcPts val="200"/>
              </a:spcBef>
              <a:buSzPct val="113043"/>
              <a:tabLst>
                <a:tab pos="233045" algn="l"/>
              </a:tabLst>
            </a:pPr>
            <a:r>
              <a:rPr lang="ja-JP" altLang="en-US" sz="1200" b="0" dirty="0">
                <a:solidFill>
                  <a:srgbClr val="58595B"/>
                </a:solidFill>
                <a:latin typeface="Meiryo UI" panose="020B0604030504040204" pitchFamily="50" charset="-128"/>
                <a:ea typeface="Meiryo UI" panose="020B0604030504040204" pitchFamily="50" charset="-128"/>
                <a:cs typeface="A-OTF リュウミン Pro M-KL"/>
              </a:rPr>
              <a:t>・</a:t>
            </a:r>
            <a:r>
              <a:rPr sz="1200" b="0" dirty="0" err="1">
                <a:solidFill>
                  <a:srgbClr val="58595B"/>
                </a:solidFill>
                <a:latin typeface="Meiryo UI" panose="020B0604030504040204" pitchFamily="50" charset="-128"/>
                <a:ea typeface="Meiryo UI" panose="020B0604030504040204" pitchFamily="50" charset="-128"/>
                <a:cs typeface="小塚ゴシック Pr6N M"/>
              </a:rPr>
              <a:t>登録辞退</a:t>
            </a:r>
            <a:r>
              <a:rPr lang="ja-JP" altLang="en-US" sz="1200" dirty="0">
                <a:solidFill>
                  <a:srgbClr val="58595B"/>
                </a:solidFill>
                <a:latin typeface="Meiryo UI" panose="020B0604030504040204" pitchFamily="50" charset="-128"/>
                <a:ea typeface="Meiryo UI" panose="020B0604030504040204" pitchFamily="50" charset="-128"/>
                <a:cs typeface="小塚ゴシック Pr6N M"/>
              </a:rPr>
              <a:t>のお申し出後は決済ができなくりますので、</a:t>
            </a:r>
            <a:r>
              <a:rPr sz="1200" b="0" dirty="0" err="1">
                <a:solidFill>
                  <a:srgbClr val="58595B"/>
                </a:solidFill>
                <a:latin typeface="Meiryo UI" panose="020B0604030504040204" pitchFamily="50" charset="-128"/>
                <a:ea typeface="Meiryo UI" panose="020B0604030504040204" pitchFamily="50" charset="-128"/>
                <a:cs typeface="小塚ゴシック Pr6N M"/>
              </a:rPr>
              <a:t>ご了承ください</a:t>
            </a:r>
            <a:r>
              <a:rPr sz="1200" b="0" dirty="0">
                <a:solidFill>
                  <a:srgbClr val="58595B"/>
                </a:solidFill>
                <a:latin typeface="Meiryo UI" panose="020B0604030504040204" pitchFamily="50" charset="-128"/>
                <a:ea typeface="Meiryo UI" panose="020B0604030504040204" pitchFamily="50" charset="-128"/>
                <a:cs typeface="小塚ゴシック Pr6N M"/>
              </a:rPr>
              <a:t>。</a:t>
            </a:r>
            <a:endParaRPr lang="en-US" sz="1200" b="0" dirty="0">
              <a:solidFill>
                <a:srgbClr val="58595B"/>
              </a:solidFill>
              <a:latin typeface="Meiryo UI" panose="020B0604030504040204" pitchFamily="50" charset="-128"/>
              <a:ea typeface="Meiryo UI" panose="020B0604030504040204" pitchFamily="50" charset="-128"/>
              <a:cs typeface="小塚ゴシック Pr6N M"/>
            </a:endParaRPr>
          </a:p>
          <a:p>
            <a:pPr marL="86360">
              <a:lnSpc>
                <a:spcPct val="100000"/>
              </a:lnSpc>
              <a:spcBef>
                <a:spcPts val="200"/>
              </a:spcBef>
              <a:buSzPct val="113043"/>
              <a:tabLst>
                <a:tab pos="233045" algn="l"/>
              </a:tabLst>
            </a:pPr>
            <a:r>
              <a:rPr lang="ja-JP" altLang="en-US" sz="1200" dirty="0">
                <a:solidFill>
                  <a:srgbClr val="58595B"/>
                </a:solidFill>
                <a:latin typeface="Meiryo UI" panose="020B0604030504040204" pitchFamily="50" charset="-128"/>
                <a:ea typeface="Meiryo UI" panose="020B0604030504040204" pitchFamily="50" charset="-128"/>
                <a:cs typeface="小塚ゴシック Pr6N M"/>
              </a:rPr>
              <a:t>・辞退後は、ステッカー、店舗掲示決算用２次元コードは取り外してください。</a:t>
            </a:r>
            <a:endParaRPr sz="1200" dirty="0">
              <a:latin typeface="Meiryo UI" panose="020B0604030504040204" pitchFamily="50" charset="-128"/>
              <a:ea typeface="Meiryo UI" panose="020B0604030504040204" pitchFamily="50" charset="-128"/>
              <a:cs typeface="小塚ゴシック Pr6N M"/>
            </a:endParaRPr>
          </a:p>
        </p:txBody>
      </p:sp>
      <p:sp>
        <p:nvSpPr>
          <p:cNvPr id="17" name="四角形: 角を丸くする 16">
            <a:extLst>
              <a:ext uri="{FF2B5EF4-FFF2-40B4-BE49-F238E27FC236}">
                <a16:creationId xmlns:a16="http://schemas.microsoft.com/office/drawing/2014/main" id="{ADA42B90-55D6-18EE-420D-67E4BDB4CF3A}"/>
              </a:ext>
            </a:extLst>
          </p:cNvPr>
          <p:cNvSpPr/>
          <p:nvPr/>
        </p:nvSpPr>
        <p:spPr>
          <a:xfrm>
            <a:off x="1606838" y="3885509"/>
            <a:ext cx="4355524" cy="390525"/>
          </a:xfrm>
          <a:prstGeom prst="roundRect">
            <a:avLst/>
          </a:prstGeom>
          <a:solidFill>
            <a:srgbClr val="FBF2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　電子クーポン取扱店舗の</a:t>
            </a:r>
            <a:r>
              <a:rPr kumimoji="1" lang="ja-JP" altLang="en-US" sz="1600" b="1">
                <a:solidFill>
                  <a:srgbClr val="C00000"/>
                </a:solidFill>
                <a:latin typeface="BIZ UDPゴシック" panose="020B0400000000000000" pitchFamily="50" charset="-128"/>
                <a:ea typeface="BIZ UDPゴシック" panose="020B0400000000000000" pitchFamily="50" charset="-128"/>
              </a:rPr>
              <a:t>取消処分</a:t>
            </a:r>
            <a:r>
              <a:rPr kumimoji="1" lang="ja-JP" altLang="en-US" sz="1600" b="1">
                <a:solidFill>
                  <a:schemeClr val="tx1"/>
                </a:solidFill>
                <a:latin typeface="BIZ UDPゴシック" panose="020B0400000000000000" pitchFamily="50" charset="-128"/>
                <a:ea typeface="BIZ UDPゴシック" panose="020B0400000000000000" pitchFamily="50" charset="-128"/>
              </a:rPr>
              <a:t>について</a:t>
            </a:r>
          </a:p>
        </p:txBody>
      </p:sp>
      <p:sp>
        <p:nvSpPr>
          <p:cNvPr id="21" name="テキスト ボックス 20">
            <a:extLst>
              <a:ext uri="{FF2B5EF4-FFF2-40B4-BE49-F238E27FC236}">
                <a16:creationId xmlns:a16="http://schemas.microsoft.com/office/drawing/2014/main" id="{D555E9F6-FAE1-05B8-A163-95066D6739F1}"/>
              </a:ext>
            </a:extLst>
          </p:cNvPr>
          <p:cNvSpPr txBox="1"/>
          <p:nvPr/>
        </p:nvSpPr>
        <p:spPr>
          <a:xfrm>
            <a:off x="645358" y="4456846"/>
            <a:ext cx="6311343" cy="523220"/>
          </a:xfrm>
          <a:prstGeom prst="rect">
            <a:avLst/>
          </a:prstGeom>
          <a:noFill/>
        </p:spPr>
        <p:txBody>
          <a:bodyPr wrap="none" rtlCol="0">
            <a:spAutoFit/>
          </a:bodyPr>
          <a:lstStyle/>
          <a:p>
            <a:r>
              <a:rPr kumimoji="1" lang="ja-JP" altLang="en-US" sz="1400" b="1">
                <a:latin typeface="Meiryo UI" panose="020B0604030504040204" pitchFamily="50" charset="-128"/>
                <a:ea typeface="Meiryo UI" panose="020B0604030504040204" pitchFamily="50" charset="-128"/>
              </a:rPr>
              <a:t>下記事項が発覚した場合、電子クーポン取扱店舗としての登録を取り消すとともに、</a:t>
            </a:r>
          </a:p>
          <a:p>
            <a:r>
              <a:rPr kumimoji="1" lang="ja-JP" altLang="en-US" sz="1400" b="1">
                <a:solidFill>
                  <a:srgbClr val="C00000"/>
                </a:solidFill>
                <a:latin typeface="Meiryo UI" panose="020B0604030504040204" pitchFamily="50" charset="-128"/>
                <a:ea typeface="Meiryo UI" panose="020B0604030504040204" pitchFamily="50" charset="-128"/>
              </a:rPr>
              <a:t>事業者名を公表し、給付金の給付決定の全部又は一部を取り消す場合があります。</a:t>
            </a:r>
          </a:p>
        </p:txBody>
      </p:sp>
      <p:sp>
        <p:nvSpPr>
          <p:cNvPr id="22" name="四角形: 角を丸くする 21">
            <a:extLst>
              <a:ext uri="{FF2B5EF4-FFF2-40B4-BE49-F238E27FC236}">
                <a16:creationId xmlns:a16="http://schemas.microsoft.com/office/drawing/2014/main" id="{8915286C-9A07-E7B9-00F0-36B97465093E}"/>
              </a:ext>
            </a:extLst>
          </p:cNvPr>
          <p:cNvSpPr/>
          <p:nvPr/>
        </p:nvSpPr>
        <p:spPr>
          <a:xfrm>
            <a:off x="1606838" y="8150088"/>
            <a:ext cx="4355524" cy="390525"/>
          </a:xfrm>
          <a:prstGeom prst="roundRect">
            <a:avLst/>
          </a:prstGeom>
          <a:solidFill>
            <a:srgbClr val="FBF2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　電子クーポン取扱店舗の</a:t>
            </a:r>
            <a:r>
              <a:rPr kumimoji="1" lang="ja-JP" altLang="en-US" sz="1600" b="1">
                <a:solidFill>
                  <a:srgbClr val="C00000"/>
                </a:solidFill>
                <a:latin typeface="BIZ UDPゴシック" panose="020B0400000000000000" pitchFamily="50" charset="-128"/>
                <a:ea typeface="BIZ UDPゴシック" panose="020B0400000000000000" pitchFamily="50" charset="-128"/>
              </a:rPr>
              <a:t>登録辞退</a:t>
            </a:r>
            <a:r>
              <a:rPr kumimoji="1" lang="ja-JP" altLang="en-US" sz="1600" b="1">
                <a:solidFill>
                  <a:schemeClr val="tx1"/>
                </a:solidFill>
                <a:latin typeface="BIZ UDPゴシック" panose="020B0400000000000000" pitchFamily="50" charset="-128"/>
                <a:ea typeface="BIZ UDPゴシック" panose="020B0400000000000000" pitchFamily="50" charset="-128"/>
              </a:rPr>
              <a:t>について</a:t>
            </a:r>
          </a:p>
        </p:txBody>
      </p:sp>
      <p:sp>
        <p:nvSpPr>
          <p:cNvPr id="6" name="スライド番号プレースホルダー 5">
            <a:extLst>
              <a:ext uri="{FF2B5EF4-FFF2-40B4-BE49-F238E27FC236}">
                <a16:creationId xmlns:a16="http://schemas.microsoft.com/office/drawing/2014/main" id="{BB78CD2F-D530-962E-251D-FB545532C423}"/>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18</a:t>
            </a:fld>
            <a:endParaRPr/>
          </a:p>
        </p:txBody>
      </p:sp>
      <p:sp>
        <p:nvSpPr>
          <p:cNvPr id="7" name="object 7">
            <a:extLst>
              <a:ext uri="{FF2B5EF4-FFF2-40B4-BE49-F238E27FC236}">
                <a16:creationId xmlns:a16="http://schemas.microsoft.com/office/drawing/2014/main" id="{9346322D-6CE9-3481-D6FA-A111C3536440}"/>
              </a:ext>
            </a:extLst>
          </p:cNvPr>
          <p:cNvSpPr/>
          <p:nvPr/>
        </p:nvSpPr>
        <p:spPr>
          <a:xfrm>
            <a:off x="0" y="10299"/>
            <a:ext cx="7565390" cy="390525"/>
          </a:xfrm>
          <a:custGeom>
            <a:avLst/>
            <a:gdLst/>
            <a:ahLst/>
            <a:cxnLst/>
            <a:rect l="l" t="t" r="r" b="b"/>
            <a:pathLst>
              <a:path w="7565390" h="390525">
                <a:moveTo>
                  <a:pt x="0" y="0"/>
                </a:moveTo>
                <a:lnTo>
                  <a:pt x="0" y="390207"/>
                </a:lnTo>
                <a:lnTo>
                  <a:pt x="7565313" y="390207"/>
                </a:lnTo>
                <a:lnTo>
                  <a:pt x="7565313" y="0"/>
                </a:lnTo>
                <a:lnTo>
                  <a:pt x="0" y="0"/>
                </a:lnTo>
                <a:close/>
              </a:path>
            </a:pathLst>
          </a:custGeom>
          <a:solidFill>
            <a:schemeClr val="bg2">
              <a:lumMod val="75000"/>
            </a:schemeClr>
          </a:solidFill>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425"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Arial"/>
              </a:rPr>
              <a:t>電子クーポンの注意事項</a:t>
            </a:r>
            <a:endParaRPr kumimoji="0" lang="ja-JP" altLang="en-US" sz="1800" b="1" i="0" u="none" strike="noStrike" kern="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7EEBA55A-9DB9-CAFC-6ACB-D94584F66E8A}"/>
              </a:ext>
            </a:extLst>
          </p:cNvPr>
          <p:cNvPicPr>
            <a:picLocks noChangeAspect="1"/>
          </p:cNvPicPr>
          <p:nvPr/>
        </p:nvPicPr>
        <p:blipFill rotWithShape="1">
          <a:blip r:embed="rId2">
            <a:extLst>
              <a:ext uri="{28A0092B-C50C-407E-A947-70E740481C1C}">
                <a14:useLocalDpi xmlns:a14="http://schemas.microsoft.com/office/drawing/2010/main" val="0"/>
              </a:ext>
            </a:extLst>
          </a:blip>
          <a:srcRect t="1651" b="1599"/>
          <a:stretch/>
        </p:blipFill>
        <p:spPr>
          <a:xfrm>
            <a:off x="120273" y="304702"/>
            <a:ext cx="7327669" cy="10058517"/>
          </a:xfrm>
          <a:prstGeom prst="rect">
            <a:avLst/>
          </a:prstGeom>
        </p:spPr>
      </p:pic>
      <p:sp>
        <p:nvSpPr>
          <p:cNvPr id="19" name="正方形/長方形 18">
            <a:extLst>
              <a:ext uri="{FF2B5EF4-FFF2-40B4-BE49-F238E27FC236}">
                <a16:creationId xmlns:a16="http://schemas.microsoft.com/office/drawing/2014/main" id="{741AD478-8B26-9AC4-0CE3-A67390709FE4}"/>
              </a:ext>
            </a:extLst>
          </p:cNvPr>
          <p:cNvSpPr/>
          <p:nvPr/>
        </p:nvSpPr>
        <p:spPr>
          <a:xfrm>
            <a:off x="632850" y="3001501"/>
            <a:ext cx="6070509" cy="617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8" name="正方形/長方形 17">
            <a:extLst>
              <a:ext uri="{FF2B5EF4-FFF2-40B4-BE49-F238E27FC236}">
                <a16:creationId xmlns:a16="http://schemas.microsoft.com/office/drawing/2014/main" id="{BFA709B7-1E84-CF47-D716-AA723F5ED8F7}"/>
              </a:ext>
            </a:extLst>
          </p:cNvPr>
          <p:cNvSpPr/>
          <p:nvPr/>
        </p:nvSpPr>
        <p:spPr>
          <a:xfrm>
            <a:off x="5486149" y="1560261"/>
            <a:ext cx="1273787" cy="4725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7" name="正方形/長方形 16">
            <a:extLst>
              <a:ext uri="{FF2B5EF4-FFF2-40B4-BE49-F238E27FC236}">
                <a16:creationId xmlns:a16="http://schemas.microsoft.com/office/drawing/2014/main" id="{93C7CE2F-01F9-FF10-CF95-1910D781BDC6}"/>
              </a:ext>
            </a:extLst>
          </p:cNvPr>
          <p:cNvSpPr/>
          <p:nvPr/>
        </p:nvSpPr>
        <p:spPr>
          <a:xfrm>
            <a:off x="5108573" y="1900948"/>
            <a:ext cx="591188" cy="4725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 name="正方形/長方形 15">
            <a:extLst>
              <a:ext uri="{FF2B5EF4-FFF2-40B4-BE49-F238E27FC236}">
                <a16:creationId xmlns:a16="http://schemas.microsoft.com/office/drawing/2014/main" id="{9D2DB2B4-6DF2-0F9C-BED9-201FF65EA985}"/>
              </a:ext>
            </a:extLst>
          </p:cNvPr>
          <p:cNvSpPr/>
          <p:nvPr/>
        </p:nvSpPr>
        <p:spPr>
          <a:xfrm>
            <a:off x="809264" y="1421739"/>
            <a:ext cx="5894096" cy="4725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4" name="正方形/長方形 33">
            <a:extLst>
              <a:ext uri="{FF2B5EF4-FFF2-40B4-BE49-F238E27FC236}">
                <a16:creationId xmlns:a16="http://schemas.microsoft.com/office/drawing/2014/main" id="{B54DED3E-543B-4DD3-F460-8F9057EB07DF}"/>
              </a:ext>
            </a:extLst>
          </p:cNvPr>
          <p:cNvSpPr/>
          <p:nvPr/>
        </p:nvSpPr>
        <p:spPr>
          <a:xfrm>
            <a:off x="3433236" y="9558935"/>
            <a:ext cx="2510363" cy="786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71625734-2FD5-C8E2-91BF-B37761D2A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639" y="1906005"/>
            <a:ext cx="943755" cy="638090"/>
          </a:xfrm>
          <a:prstGeom prst="rect">
            <a:avLst/>
          </a:prstGeom>
          <a:solidFill>
            <a:srgbClr val="402C25"/>
          </a:solidFill>
          <a:ln>
            <a:solidFill>
              <a:schemeClr val="bg1">
                <a:lumMod val="65000"/>
              </a:schemeClr>
            </a:solidFill>
          </a:ln>
        </p:spPr>
      </p:pic>
      <p:sp>
        <p:nvSpPr>
          <p:cNvPr id="27" name="テキスト ボックス 26">
            <a:extLst>
              <a:ext uri="{FF2B5EF4-FFF2-40B4-BE49-F238E27FC236}">
                <a16:creationId xmlns:a16="http://schemas.microsoft.com/office/drawing/2014/main" id="{087ADB4F-D73B-A387-6D73-A65A2DA9EF9E}"/>
              </a:ext>
            </a:extLst>
          </p:cNvPr>
          <p:cNvSpPr txBox="1"/>
          <p:nvPr/>
        </p:nvSpPr>
        <p:spPr>
          <a:xfrm>
            <a:off x="3433237" y="10080330"/>
            <a:ext cx="2659538" cy="200055"/>
          </a:xfrm>
          <a:prstGeom prst="rect">
            <a:avLst/>
          </a:prstGeom>
          <a:solidFill>
            <a:schemeClr val="bg1"/>
          </a:solidFill>
        </p:spPr>
        <p:txBody>
          <a:bodyPr wrap="square">
            <a:spAutoFit/>
          </a:bodyPr>
          <a:lstStyle/>
          <a:p>
            <a:pPr algn="l"/>
            <a:r>
              <a:rPr lang="en-US" altLang="ja-JP" sz="700" b="1" dirty="0">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https://www.goto-ishikawa-campaign.com/okunoto/</a:t>
            </a:r>
            <a:endParaRPr lang="ja-JP" altLang="ja-JP" sz="700" b="1" dirty="0">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30" name="正方形/長方形 29">
            <a:extLst>
              <a:ext uri="{FF2B5EF4-FFF2-40B4-BE49-F238E27FC236}">
                <a16:creationId xmlns:a16="http://schemas.microsoft.com/office/drawing/2014/main" id="{9CBF348F-96CF-1FC3-D451-1C13094105F0}"/>
              </a:ext>
            </a:extLst>
          </p:cNvPr>
          <p:cNvSpPr/>
          <p:nvPr/>
        </p:nvSpPr>
        <p:spPr>
          <a:xfrm>
            <a:off x="0" y="61744"/>
            <a:ext cx="7569200" cy="252735"/>
          </a:xfrm>
          <a:prstGeom prst="rect">
            <a:avLst/>
          </a:prstGeom>
          <a:solidFill>
            <a:srgbClr val="8369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AC55780-C9F0-C16B-B5F7-35A34C3716F4}"/>
              </a:ext>
            </a:extLst>
          </p:cNvPr>
          <p:cNvSpPr txBox="1"/>
          <p:nvPr/>
        </p:nvSpPr>
        <p:spPr>
          <a:xfrm>
            <a:off x="620612" y="9820564"/>
            <a:ext cx="2739296" cy="507831"/>
          </a:xfrm>
          <a:prstGeom prst="rect">
            <a:avLst/>
          </a:prstGeom>
          <a:solidFill>
            <a:schemeClr val="bg1"/>
          </a:solidFill>
        </p:spPr>
        <p:txBody>
          <a:bodyPr wrap="square">
            <a:spAutoFit/>
          </a:bodyPr>
          <a:lstStyle/>
          <a:p>
            <a:pPr algn="l"/>
            <a:r>
              <a:rPr lang="ja-JP" altLang="en-US" sz="900"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rPr>
              <a:t>「奥能登応援旅行割」キャンペーン事務局</a:t>
            </a:r>
            <a:endParaRPr lang="en-US" altLang="ja-JP" sz="900"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algn="l"/>
            <a:r>
              <a:rPr lang="ja-JP" altLang="en-US" sz="900" b="1" dirty="0">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旅行者専用コールセンター</a:t>
            </a:r>
            <a:endParaRPr lang="en-US" altLang="ja-JP" sz="900" b="1" dirty="0">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lgn="l"/>
            <a:r>
              <a:rPr lang="en-US" altLang="ja-JP" sz="900"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rPr>
              <a:t>TEL 076-225-7675</a:t>
            </a:r>
            <a:r>
              <a:rPr lang="ja-JP" altLang="en-US" sz="900"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rPr>
              <a:t>　受付時間 平日</a:t>
            </a:r>
            <a:r>
              <a:rPr lang="en-US" altLang="ja-JP" sz="900"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rPr>
              <a:t>9:30</a:t>
            </a:r>
            <a:r>
              <a:rPr lang="ja-JP" altLang="en-US" sz="900"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900"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rPr>
              <a:t>17:30</a:t>
            </a:r>
            <a:endParaRPr lang="ja-JP" altLang="ja-JP" sz="900" b="1" dirty="0">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33" name="テキスト ボックス 32">
            <a:extLst>
              <a:ext uri="{FF2B5EF4-FFF2-40B4-BE49-F238E27FC236}">
                <a16:creationId xmlns:a16="http://schemas.microsoft.com/office/drawing/2014/main" id="{5CAEA806-F374-7B28-60B8-4E0E486B4F7B}"/>
              </a:ext>
            </a:extLst>
          </p:cNvPr>
          <p:cNvSpPr txBox="1"/>
          <p:nvPr/>
        </p:nvSpPr>
        <p:spPr>
          <a:xfrm>
            <a:off x="3433237" y="9879769"/>
            <a:ext cx="2388443" cy="230832"/>
          </a:xfrm>
          <a:prstGeom prst="rect">
            <a:avLst/>
          </a:prstGeom>
          <a:solidFill>
            <a:schemeClr val="bg1"/>
          </a:solidFill>
        </p:spPr>
        <p:txBody>
          <a:bodyPr wrap="square">
            <a:spAutoFit/>
          </a:bodyPr>
          <a:lstStyle/>
          <a:p>
            <a:pPr algn="l"/>
            <a:r>
              <a:rPr lang="ja-JP" altLang="en-US" sz="900"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rPr>
              <a:t>「奥能登応援旅行割」キャンペーン</a:t>
            </a:r>
            <a:r>
              <a:rPr lang="en-US" altLang="ja-JP" sz="900"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rPr>
              <a:t>HP</a:t>
            </a:r>
            <a:endParaRPr lang="ja-JP" altLang="ja-JP" sz="900" b="1" dirty="0">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CA5EC43C-38E0-917E-D7EB-AE6443187A4E}"/>
              </a:ext>
            </a:extLst>
          </p:cNvPr>
          <p:cNvSpPr txBox="1"/>
          <p:nvPr/>
        </p:nvSpPr>
        <p:spPr>
          <a:xfrm>
            <a:off x="692639" y="9567680"/>
            <a:ext cx="877163" cy="230832"/>
          </a:xfrm>
          <a:prstGeom prst="rect">
            <a:avLst/>
          </a:prstGeom>
          <a:solidFill>
            <a:srgbClr val="402C25"/>
          </a:solidFill>
        </p:spPr>
        <p:txBody>
          <a:bodyPr wrap="none" rtlCol="0">
            <a:spAutoFit/>
          </a:bodyPr>
          <a:lstStyle/>
          <a:p>
            <a:r>
              <a:rPr kumimoji="1" lang="ja-JP" altLang="en-US" sz="900">
                <a:solidFill>
                  <a:schemeClr val="bg1"/>
                </a:solidFill>
                <a:latin typeface="A-OTF 新ゴ Pro B" panose="020B0700000000000000" pitchFamily="34" charset="-128"/>
                <a:ea typeface="A-OTF 新ゴ Pro B" panose="020B0700000000000000" pitchFamily="34" charset="-128"/>
              </a:rPr>
              <a:t>お問い合わせ</a:t>
            </a:r>
          </a:p>
        </p:txBody>
      </p:sp>
      <p:pic>
        <p:nvPicPr>
          <p:cNvPr id="4" name="図 3">
            <a:extLst>
              <a:ext uri="{FF2B5EF4-FFF2-40B4-BE49-F238E27FC236}">
                <a16:creationId xmlns:a16="http://schemas.microsoft.com/office/drawing/2014/main" id="{1AFD3CD7-2601-979D-42FC-82EA2304E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950" y="1946558"/>
            <a:ext cx="761851" cy="1077609"/>
          </a:xfrm>
          <a:prstGeom prst="rect">
            <a:avLst/>
          </a:prstGeom>
        </p:spPr>
      </p:pic>
      <p:pic>
        <p:nvPicPr>
          <p:cNvPr id="5" name="図 4">
            <a:extLst>
              <a:ext uri="{FF2B5EF4-FFF2-40B4-BE49-F238E27FC236}">
                <a16:creationId xmlns:a16="http://schemas.microsoft.com/office/drawing/2014/main" id="{1CB8DE28-39B7-35AC-28DA-E79C929810F4}"/>
              </a:ext>
            </a:extLst>
          </p:cNvPr>
          <p:cNvPicPr>
            <a:picLocks noChangeAspect="1"/>
          </p:cNvPicPr>
          <p:nvPr/>
        </p:nvPicPr>
        <p:blipFill rotWithShape="1">
          <a:blip r:embed="rId5">
            <a:extLst>
              <a:ext uri="{28A0092B-C50C-407E-A947-70E740481C1C}">
                <a14:useLocalDpi xmlns:a14="http://schemas.microsoft.com/office/drawing/2010/main" val="0"/>
              </a:ext>
            </a:extLst>
          </a:blip>
          <a:srcRect l="46941" t="12301" r="22831" b="66673"/>
          <a:stretch/>
        </p:blipFill>
        <p:spPr>
          <a:xfrm>
            <a:off x="3926566" y="2039355"/>
            <a:ext cx="761851" cy="749565"/>
          </a:xfrm>
          <a:prstGeom prst="rect">
            <a:avLst/>
          </a:prstGeom>
          <a:ln>
            <a:solidFill>
              <a:schemeClr val="bg1">
                <a:lumMod val="65000"/>
              </a:schemeClr>
            </a:solidFill>
          </a:ln>
        </p:spPr>
      </p:pic>
      <p:sp>
        <p:nvSpPr>
          <p:cNvPr id="6" name="テキスト ボックス 5">
            <a:extLst>
              <a:ext uri="{FF2B5EF4-FFF2-40B4-BE49-F238E27FC236}">
                <a16:creationId xmlns:a16="http://schemas.microsoft.com/office/drawing/2014/main" id="{E9AAC1A1-4642-DA66-81D0-7ADCA69048B7}"/>
              </a:ext>
            </a:extLst>
          </p:cNvPr>
          <p:cNvSpPr txBox="1"/>
          <p:nvPr/>
        </p:nvSpPr>
        <p:spPr>
          <a:xfrm>
            <a:off x="870224" y="1428633"/>
            <a:ext cx="389850" cy="338554"/>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❶</a:t>
            </a:r>
          </a:p>
        </p:txBody>
      </p:sp>
      <p:sp>
        <p:nvSpPr>
          <p:cNvPr id="7" name="テキスト ボックス 6">
            <a:extLst>
              <a:ext uri="{FF2B5EF4-FFF2-40B4-BE49-F238E27FC236}">
                <a16:creationId xmlns:a16="http://schemas.microsoft.com/office/drawing/2014/main" id="{7618C0E9-5234-78EB-B512-D67A1859D832}"/>
              </a:ext>
            </a:extLst>
          </p:cNvPr>
          <p:cNvSpPr txBox="1"/>
          <p:nvPr/>
        </p:nvSpPr>
        <p:spPr>
          <a:xfrm>
            <a:off x="1087808" y="1459561"/>
            <a:ext cx="1000595" cy="384721"/>
          </a:xfrm>
          <a:prstGeom prst="rect">
            <a:avLst/>
          </a:prstGeom>
          <a:noFill/>
        </p:spPr>
        <p:txBody>
          <a:bodyPr wrap="none" rtlCol="0">
            <a:spAutoFit/>
          </a:bodyPr>
          <a:lstStyle/>
          <a:p>
            <a:r>
              <a:rPr kumimoji="1" lang="ja-JP" altLang="en-US" sz="950" b="1" dirty="0">
                <a:solidFill>
                  <a:srgbClr val="FF0000"/>
                </a:solidFill>
                <a:latin typeface="BIZ UDPゴシック" panose="020B0400000000000000" pitchFamily="50" charset="-128"/>
                <a:ea typeface="BIZ UDPゴシック" panose="020B0400000000000000" pitchFamily="50" charset="-128"/>
              </a:rPr>
              <a:t>電子クーポン</a:t>
            </a:r>
            <a:r>
              <a:rPr kumimoji="1" lang="ja-JP" altLang="en-US" sz="950" b="1" dirty="0">
                <a:latin typeface="BIZ UDPゴシック" panose="020B0400000000000000" pitchFamily="50" charset="-128"/>
                <a:ea typeface="BIZ UDPゴシック" panose="020B0400000000000000" pitchFamily="50" charset="-128"/>
              </a:rPr>
              <a:t>を</a:t>
            </a:r>
            <a:endParaRPr kumimoji="1" lang="en-US" altLang="ja-JP" sz="950" b="1" dirty="0">
              <a:latin typeface="BIZ UDPゴシック" panose="020B0400000000000000" pitchFamily="50" charset="-128"/>
              <a:ea typeface="BIZ UDPゴシック" panose="020B0400000000000000" pitchFamily="50" charset="-128"/>
            </a:endParaRPr>
          </a:p>
          <a:p>
            <a:r>
              <a:rPr kumimoji="1" lang="ja-JP" altLang="en-US" sz="950" b="1" dirty="0">
                <a:latin typeface="BIZ UDPゴシック" panose="020B0400000000000000" pitchFamily="50" charset="-128"/>
                <a:ea typeface="BIZ UDPゴシック" panose="020B0400000000000000" pitchFamily="50" charset="-128"/>
              </a:rPr>
              <a:t>用意</a:t>
            </a:r>
          </a:p>
        </p:txBody>
      </p:sp>
      <p:sp>
        <p:nvSpPr>
          <p:cNvPr id="8" name="テキスト ボックス 7">
            <a:extLst>
              <a:ext uri="{FF2B5EF4-FFF2-40B4-BE49-F238E27FC236}">
                <a16:creationId xmlns:a16="http://schemas.microsoft.com/office/drawing/2014/main" id="{18D95FBE-368C-35FF-3395-C667133FC001}"/>
              </a:ext>
            </a:extLst>
          </p:cNvPr>
          <p:cNvSpPr txBox="1"/>
          <p:nvPr/>
        </p:nvSpPr>
        <p:spPr>
          <a:xfrm>
            <a:off x="2288738" y="1428633"/>
            <a:ext cx="389850" cy="338554"/>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❷</a:t>
            </a:r>
          </a:p>
        </p:txBody>
      </p:sp>
      <p:sp>
        <p:nvSpPr>
          <p:cNvPr id="9" name="テキスト ボックス 8">
            <a:extLst>
              <a:ext uri="{FF2B5EF4-FFF2-40B4-BE49-F238E27FC236}">
                <a16:creationId xmlns:a16="http://schemas.microsoft.com/office/drawing/2014/main" id="{1F4BC5B1-EE15-3ED9-F651-E4098D11DFED}"/>
              </a:ext>
            </a:extLst>
          </p:cNvPr>
          <p:cNvSpPr txBox="1"/>
          <p:nvPr/>
        </p:nvSpPr>
        <p:spPr>
          <a:xfrm>
            <a:off x="2539315" y="1459561"/>
            <a:ext cx="2396810" cy="384721"/>
          </a:xfrm>
          <a:prstGeom prst="rect">
            <a:avLst/>
          </a:prstGeom>
          <a:noFill/>
        </p:spPr>
        <p:txBody>
          <a:bodyPr wrap="none" rtlCol="0">
            <a:spAutoFit/>
          </a:bodyPr>
          <a:lstStyle/>
          <a:p>
            <a:r>
              <a:rPr kumimoji="1" lang="ja-JP" altLang="en-US" sz="950" b="1" dirty="0">
                <a:solidFill>
                  <a:srgbClr val="FF0000"/>
                </a:solidFill>
                <a:latin typeface="BIZ UDPゴシック" panose="020B0400000000000000" pitchFamily="50" charset="-128"/>
                <a:ea typeface="BIZ UDPゴシック" panose="020B0400000000000000" pitchFamily="50" charset="-128"/>
              </a:rPr>
              <a:t>電子クーポン裏面</a:t>
            </a:r>
            <a:r>
              <a:rPr kumimoji="1" lang="ja-JP" altLang="en-US" sz="950" b="1" dirty="0">
                <a:latin typeface="BIZ UDPゴシック" panose="020B0400000000000000" pitchFamily="50" charset="-128"/>
                <a:ea typeface="BIZ UDPゴシック" panose="020B0400000000000000" pitchFamily="50" charset="-128"/>
              </a:rPr>
              <a:t>の左上の</a:t>
            </a:r>
            <a:r>
              <a:rPr kumimoji="1" lang="ja-JP" altLang="en-US" sz="950" b="1" dirty="0">
                <a:solidFill>
                  <a:srgbClr val="FF0000"/>
                </a:solidFill>
                <a:latin typeface="BIZ UDPゴシック" panose="020B0400000000000000" pitchFamily="50" charset="-128"/>
                <a:ea typeface="BIZ UDPゴシック" panose="020B0400000000000000" pitchFamily="50" charset="-128"/>
              </a:rPr>
              <a:t>２次元コード</a:t>
            </a:r>
            <a:r>
              <a:rPr kumimoji="1" lang="ja-JP" altLang="en-US" sz="950" b="1" dirty="0">
                <a:latin typeface="BIZ UDPゴシック" panose="020B0400000000000000" pitchFamily="50" charset="-128"/>
                <a:ea typeface="BIZ UDPゴシック" panose="020B0400000000000000" pitchFamily="50" charset="-128"/>
              </a:rPr>
              <a:t>を</a:t>
            </a:r>
            <a:endParaRPr kumimoji="1" lang="en-US" altLang="ja-JP" sz="950" b="1" dirty="0">
              <a:latin typeface="BIZ UDPゴシック" panose="020B0400000000000000" pitchFamily="50" charset="-128"/>
              <a:ea typeface="BIZ UDPゴシック" panose="020B0400000000000000" pitchFamily="50" charset="-128"/>
            </a:endParaRPr>
          </a:p>
          <a:p>
            <a:r>
              <a:rPr kumimoji="1" lang="ja-JP" altLang="en-US" sz="950" b="1" dirty="0">
                <a:latin typeface="BIZ UDPゴシック" panose="020B0400000000000000" pitchFamily="50" charset="-128"/>
                <a:ea typeface="BIZ UDPゴシック" panose="020B0400000000000000" pitchFamily="50" charset="-128"/>
              </a:rPr>
              <a:t>スマートフォンのカメラで読み取る</a:t>
            </a:r>
          </a:p>
        </p:txBody>
      </p:sp>
      <p:sp>
        <p:nvSpPr>
          <p:cNvPr id="10" name="テキスト ボックス 9">
            <a:extLst>
              <a:ext uri="{FF2B5EF4-FFF2-40B4-BE49-F238E27FC236}">
                <a16:creationId xmlns:a16="http://schemas.microsoft.com/office/drawing/2014/main" id="{955F51F6-D67C-E1E0-9C58-CDECF75465FD}"/>
              </a:ext>
            </a:extLst>
          </p:cNvPr>
          <p:cNvSpPr txBox="1"/>
          <p:nvPr/>
        </p:nvSpPr>
        <p:spPr>
          <a:xfrm>
            <a:off x="870224" y="3178726"/>
            <a:ext cx="389850" cy="338554"/>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❹</a:t>
            </a:r>
          </a:p>
        </p:txBody>
      </p:sp>
      <p:sp>
        <p:nvSpPr>
          <p:cNvPr id="11" name="テキスト ボックス 10">
            <a:extLst>
              <a:ext uri="{FF2B5EF4-FFF2-40B4-BE49-F238E27FC236}">
                <a16:creationId xmlns:a16="http://schemas.microsoft.com/office/drawing/2014/main" id="{2AF28E2C-F9F9-A514-9A7B-528708E8AD46}"/>
              </a:ext>
            </a:extLst>
          </p:cNvPr>
          <p:cNvSpPr txBox="1"/>
          <p:nvPr/>
        </p:nvSpPr>
        <p:spPr>
          <a:xfrm>
            <a:off x="5252378" y="1459561"/>
            <a:ext cx="1672200" cy="746358"/>
          </a:xfrm>
          <a:prstGeom prst="rect">
            <a:avLst/>
          </a:prstGeom>
          <a:noFill/>
        </p:spPr>
        <p:txBody>
          <a:bodyPr wrap="square" rtlCol="0">
            <a:spAutoFit/>
          </a:bodyPr>
          <a:lstStyle/>
          <a:p>
            <a:r>
              <a:rPr kumimoji="1" lang="ja-JP" altLang="en-US" sz="850" b="1" dirty="0">
                <a:latin typeface="BIZ UDPゴシック" panose="020B0400000000000000" pitchFamily="50" charset="-128"/>
                <a:ea typeface="BIZ UDPゴシック" panose="020B0400000000000000" pitchFamily="50" charset="-128"/>
              </a:rPr>
              <a:t>表示された画面に電子クーポン裏面記載の</a:t>
            </a:r>
            <a:r>
              <a:rPr kumimoji="1" lang="ja-JP" altLang="en-US" sz="850" b="1" dirty="0">
                <a:solidFill>
                  <a:srgbClr val="FF0000"/>
                </a:solidFill>
                <a:latin typeface="BIZ UDPゴシック" panose="020B0400000000000000" pitchFamily="50" charset="-128"/>
                <a:ea typeface="BIZ UDPゴシック" panose="020B0400000000000000" pitchFamily="50" charset="-128"/>
              </a:rPr>
              <a:t>「８文字の英数字」</a:t>
            </a:r>
            <a:endParaRPr kumimoji="1" lang="en-US" altLang="ja-JP" sz="850" b="1" dirty="0">
              <a:solidFill>
                <a:srgbClr val="FF0000"/>
              </a:solidFill>
              <a:latin typeface="BIZ UDPゴシック" panose="020B0400000000000000" pitchFamily="50" charset="-128"/>
              <a:ea typeface="BIZ UDPゴシック" panose="020B0400000000000000" pitchFamily="50" charset="-128"/>
            </a:endParaRPr>
          </a:p>
          <a:p>
            <a:r>
              <a:rPr kumimoji="1" lang="ja-JP" altLang="en-US" sz="850" b="1" dirty="0">
                <a:latin typeface="BIZ UDPゴシック" panose="020B0400000000000000" pitchFamily="50" charset="-128"/>
                <a:ea typeface="BIZ UDPゴシック" panose="020B0400000000000000" pitchFamily="50" charset="-128"/>
              </a:rPr>
              <a:t>または</a:t>
            </a:r>
            <a:r>
              <a:rPr kumimoji="1" lang="ja-JP" altLang="en-US" sz="850" b="1" dirty="0">
                <a:solidFill>
                  <a:srgbClr val="FF0000"/>
                </a:solidFill>
                <a:latin typeface="BIZ UDPゴシック" panose="020B0400000000000000" pitchFamily="50" charset="-128"/>
                <a:ea typeface="BIZ UDPゴシック" panose="020B0400000000000000" pitchFamily="50" charset="-128"/>
              </a:rPr>
              <a:t>「ハイフン（－）が入った</a:t>
            </a:r>
            <a:endParaRPr kumimoji="1" lang="en-US" altLang="ja-JP" sz="850" b="1" dirty="0">
              <a:solidFill>
                <a:srgbClr val="FF0000"/>
              </a:solidFill>
              <a:latin typeface="BIZ UDPゴシック" panose="020B0400000000000000" pitchFamily="50" charset="-128"/>
              <a:ea typeface="BIZ UDPゴシック" panose="020B0400000000000000" pitchFamily="50" charset="-128"/>
            </a:endParaRPr>
          </a:p>
          <a:p>
            <a:r>
              <a:rPr kumimoji="1" lang="ja-JP" altLang="en-US" sz="850" b="1" dirty="0">
                <a:solidFill>
                  <a:srgbClr val="FF0000"/>
                </a:solidFill>
                <a:latin typeface="BIZ UDPゴシック" panose="020B0400000000000000" pitchFamily="50" charset="-128"/>
                <a:ea typeface="BIZ UDPゴシック" panose="020B0400000000000000" pitchFamily="50" charset="-128"/>
              </a:rPr>
              <a:t>９文字の英数字」のコード</a:t>
            </a:r>
            <a:r>
              <a:rPr kumimoji="1" lang="ja-JP" altLang="en-US" sz="850" b="1" dirty="0">
                <a:latin typeface="BIZ UDPゴシック" panose="020B0400000000000000" pitchFamily="50" charset="-128"/>
                <a:ea typeface="BIZ UDPゴシック" panose="020B0400000000000000" pitchFamily="50" charset="-128"/>
              </a:rPr>
              <a:t>を</a:t>
            </a:r>
            <a:endParaRPr kumimoji="1" lang="en-US" altLang="ja-JP" sz="850" b="1" dirty="0">
              <a:latin typeface="BIZ UDPゴシック" panose="020B0400000000000000" pitchFamily="50" charset="-128"/>
              <a:ea typeface="BIZ UDPゴシック" panose="020B0400000000000000" pitchFamily="50" charset="-128"/>
            </a:endParaRPr>
          </a:p>
          <a:p>
            <a:r>
              <a:rPr kumimoji="1" lang="ja-JP" altLang="en-US" sz="850" b="1" dirty="0">
                <a:latin typeface="BIZ UDPゴシック" panose="020B0400000000000000" pitchFamily="50" charset="-128"/>
                <a:ea typeface="BIZ UDPゴシック" panose="020B0400000000000000" pitchFamily="50" charset="-128"/>
              </a:rPr>
              <a:t>入力する</a:t>
            </a:r>
          </a:p>
        </p:txBody>
      </p:sp>
      <p:sp>
        <p:nvSpPr>
          <p:cNvPr id="12" name="テキスト ボックス 11">
            <a:extLst>
              <a:ext uri="{FF2B5EF4-FFF2-40B4-BE49-F238E27FC236}">
                <a16:creationId xmlns:a16="http://schemas.microsoft.com/office/drawing/2014/main" id="{73CFE9C1-13F7-0CB0-34E6-2F42177A67B0}"/>
              </a:ext>
            </a:extLst>
          </p:cNvPr>
          <p:cNvSpPr txBox="1"/>
          <p:nvPr/>
        </p:nvSpPr>
        <p:spPr>
          <a:xfrm>
            <a:off x="1087808" y="3214792"/>
            <a:ext cx="1104790" cy="384721"/>
          </a:xfrm>
          <a:prstGeom prst="rect">
            <a:avLst/>
          </a:prstGeom>
          <a:noFill/>
        </p:spPr>
        <p:txBody>
          <a:bodyPr wrap="none" rtlCol="0">
            <a:spAutoFit/>
          </a:bodyPr>
          <a:lstStyle/>
          <a:p>
            <a:r>
              <a:rPr kumimoji="1" lang="ja-JP" altLang="en-US" sz="950" b="1" dirty="0">
                <a:latin typeface="BIZ UDPゴシック" panose="020B0400000000000000" pitchFamily="50" charset="-128"/>
                <a:ea typeface="BIZ UDPゴシック" panose="020B0400000000000000" pitchFamily="50" charset="-128"/>
              </a:rPr>
              <a:t>「コード読み取り」</a:t>
            </a:r>
            <a:endParaRPr kumimoji="1" lang="en-US" altLang="ja-JP" sz="950" b="1" dirty="0">
              <a:latin typeface="BIZ UDPゴシック" panose="020B0400000000000000" pitchFamily="50" charset="-128"/>
              <a:ea typeface="BIZ UDPゴシック" panose="020B0400000000000000" pitchFamily="50" charset="-128"/>
            </a:endParaRPr>
          </a:p>
          <a:p>
            <a:r>
              <a:rPr kumimoji="1" lang="ja-JP" altLang="en-US" sz="950" b="1" dirty="0">
                <a:solidFill>
                  <a:srgbClr val="FF0000"/>
                </a:solidFill>
                <a:latin typeface="BIZ UDPゴシック" panose="020B0400000000000000" pitchFamily="50" charset="-128"/>
                <a:ea typeface="BIZ UDPゴシック" panose="020B0400000000000000" pitchFamily="50" charset="-128"/>
              </a:rPr>
              <a:t>ボタンをタップ</a:t>
            </a:r>
          </a:p>
        </p:txBody>
      </p:sp>
      <p:sp>
        <p:nvSpPr>
          <p:cNvPr id="13" name="テキスト ボックス 12">
            <a:extLst>
              <a:ext uri="{FF2B5EF4-FFF2-40B4-BE49-F238E27FC236}">
                <a16:creationId xmlns:a16="http://schemas.microsoft.com/office/drawing/2014/main" id="{CC7C09FF-356B-BBFD-8317-4111641248D9}"/>
              </a:ext>
            </a:extLst>
          </p:cNvPr>
          <p:cNvSpPr txBox="1"/>
          <p:nvPr/>
        </p:nvSpPr>
        <p:spPr>
          <a:xfrm>
            <a:off x="2515350" y="3161252"/>
            <a:ext cx="1503938" cy="507831"/>
          </a:xfrm>
          <a:prstGeom prst="rect">
            <a:avLst/>
          </a:prstGeom>
          <a:noFill/>
        </p:spPr>
        <p:txBody>
          <a:bodyPr wrap="none" rtlCol="0">
            <a:spAutoFit/>
          </a:bodyPr>
          <a:lstStyle/>
          <a:p>
            <a:r>
              <a:rPr kumimoji="1" lang="ja-JP" altLang="en-US" sz="900" b="1" dirty="0">
                <a:latin typeface="BIZ UDPゴシック" panose="020B0400000000000000" pitchFamily="50" charset="-128"/>
                <a:ea typeface="BIZ UDPゴシック" panose="020B0400000000000000" pitchFamily="50" charset="-128"/>
              </a:rPr>
              <a:t>カメラ起動を許可</a:t>
            </a:r>
            <a:endParaRPr kumimoji="1" lang="en-US" altLang="ja-JP" sz="900" b="1" dirty="0">
              <a:latin typeface="BIZ UDPゴシック" panose="020B0400000000000000" pitchFamily="50" charset="-128"/>
              <a:ea typeface="BIZ UDPゴシック" panose="020B0400000000000000" pitchFamily="50" charset="-128"/>
            </a:endParaRPr>
          </a:p>
          <a:p>
            <a:r>
              <a:rPr kumimoji="1" lang="ja-JP" altLang="en-US" sz="900" b="1" dirty="0">
                <a:latin typeface="BIZ UDPゴシック" panose="020B0400000000000000" pitchFamily="50" charset="-128"/>
                <a:ea typeface="BIZ UDPゴシック" panose="020B0400000000000000" pitchFamily="50" charset="-128"/>
              </a:rPr>
              <a:t>お店の</a:t>
            </a:r>
            <a:r>
              <a:rPr kumimoji="1" lang="ja-JP" altLang="en-US" sz="900" b="1" dirty="0">
                <a:solidFill>
                  <a:srgbClr val="FF0000"/>
                </a:solidFill>
                <a:latin typeface="BIZ UDPゴシック" panose="020B0400000000000000" pitchFamily="50" charset="-128"/>
                <a:ea typeface="BIZ UDPゴシック" panose="020B0400000000000000" pitchFamily="50" charset="-128"/>
              </a:rPr>
              <a:t>２次元コードを</a:t>
            </a:r>
            <a:endParaRPr kumimoji="1" lang="en-US" altLang="ja-JP" sz="900" b="1" dirty="0">
              <a:solidFill>
                <a:srgbClr val="FF0000"/>
              </a:solidFill>
              <a:latin typeface="BIZ UDPゴシック" panose="020B0400000000000000" pitchFamily="50" charset="-128"/>
              <a:ea typeface="BIZ UDPゴシック" panose="020B0400000000000000" pitchFamily="50" charset="-128"/>
            </a:endParaRPr>
          </a:p>
          <a:p>
            <a:r>
              <a:rPr kumimoji="1" lang="ja-JP" altLang="en-US" sz="900" b="1" dirty="0">
                <a:solidFill>
                  <a:srgbClr val="FF0000"/>
                </a:solidFill>
                <a:latin typeface="BIZ UDPゴシック" panose="020B0400000000000000" pitchFamily="50" charset="-128"/>
                <a:ea typeface="BIZ UDPゴシック" panose="020B0400000000000000" pitchFamily="50" charset="-128"/>
              </a:rPr>
              <a:t>読み取り</a:t>
            </a:r>
            <a:r>
              <a:rPr kumimoji="1" lang="ja-JP" altLang="en-US" sz="900" b="1" dirty="0">
                <a:latin typeface="BIZ UDPゴシック" panose="020B0400000000000000" pitchFamily="50" charset="-128"/>
                <a:ea typeface="BIZ UDPゴシック" panose="020B0400000000000000" pitchFamily="50" charset="-128"/>
              </a:rPr>
              <a:t>、自動で画面❻へ</a:t>
            </a:r>
          </a:p>
        </p:txBody>
      </p:sp>
      <p:sp>
        <p:nvSpPr>
          <p:cNvPr id="14" name="テキスト ボックス 13">
            <a:extLst>
              <a:ext uri="{FF2B5EF4-FFF2-40B4-BE49-F238E27FC236}">
                <a16:creationId xmlns:a16="http://schemas.microsoft.com/office/drawing/2014/main" id="{30FD86A9-839C-F6B0-026F-4FFC9D16F11D}"/>
              </a:ext>
            </a:extLst>
          </p:cNvPr>
          <p:cNvSpPr txBox="1"/>
          <p:nvPr/>
        </p:nvSpPr>
        <p:spPr>
          <a:xfrm>
            <a:off x="4062498" y="3214792"/>
            <a:ext cx="1383712" cy="369332"/>
          </a:xfrm>
          <a:prstGeom prst="rect">
            <a:avLst/>
          </a:prstGeom>
          <a:noFill/>
        </p:spPr>
        <p:txBody>
          <a:bodyPr wrap="none" rtlCol="0">
            <a:spAutoFit/>
          </a:bodyPr>
          <a:lstStyle/>
          <a:p>
            <a:r>
              <a:rPr kumimoji="1" lang="ja-JP" altLang="en-US" sz="900" b="1" dirty="0">
                <a:solidFill>
                  <a:srgbClr val="FF0000"/>
                </a:solidFill>
                <a:latin typeface="BIZ UDPゴシック" panose="020B0400000000000000" pitchFamily="50" charset="-128"/>
                <a:ea typeface="BIZ UDPゴシック" panose="020B0400000000000000" pitchFamily="50" charset="-128"/>
              </a:rPr>
              <a:t>利用金額を入力し</a:t>
            </a:r>
            <a:endParaRPr kumimoji="1" lang="en-US" altLang="ja-JP" sz="900" b="1" dirty="0">
              <a:solidFill>
                <a:srgbClr val="FF0000"/>
              </a:solidFill>
              <a:latin typeface="BIZ UDPゴシック" panose="020B0400000000000000" pitchFamily="50" charset="-128"/>
              <a:ea typeface="BIZ UDPゴシック" panose="020B0400000000000000" pitchFamily="50" charset="-128"/>
            </a:endParaRPr>
          </a:p>
          <a:p>
            <a:r>
              <a:rPr kumimoji="1" lang="ja-JP" altLang="en-US" sz="900" b="1" dirty="0">
                <a:latin typeface="BIZ UDPゴシック" panose="020B0400000000000000" pitchFamily="50" charset="-128"/>
                <a:ea typeface="BIZ UDPゴシック" panose="020B0400000000000000" pitchFamily="50" charset="-128"/>
              </a:rPr>
              <a:t>「支払う」ボタンをタップ</a:t>
            </a:r>
          </a:p>
        </p:txBody>
      </p:sp>
      <p:sp>
        <p:nvSpPr>
          <p:cNvPr id="15" name="テキスト ボックス 14">
            <a:extLst>
              <a:ext uri="{FF2B5EF4-FFF2-40B4-BE49-F238E27FC236}">
                <a16:creationId xmlns:a16="http://schemas.microsoft.com/office/drawing/2014/main" id="{DCD23185-8370-E862-0B5B-83A833E01B6E}"/>
              </a:ext>
            </a:extLst>
          </p:cNvPr>
          <p:cNvSpPr txBox="1"/>
          <p:nvPr/>
        </p:nvSpPr>
        <p:spPr>
          <a:xfrm>
            <a:off x="5596878" y="3161252"/>
            <a:ext cx="1223412" cy="507831"/>
          </a:xfrm>
          <a:prstGeom prst="rect">
            <a:avLst/>
          </a:prstGeom>
          <a:noFill/>
        </p:spPr>
        <p:txBody>
          <a:bodyPr wrap="none" rtlCol="0">
            <a:spAutoFit/>
          </a:bodyPr>
          <a:lstStyle/>
          <a:p>
            <a:r>
              <a:rPr kumimoji="1" lang="ja-JP" altLang="en-US" sz="900" b="1" dirty="0">
                <a:solidFill>
                  <a:srgbClr val="FF0000"/>
                </a:solidFill>
                <a:latin typeface="BIZ UDPゴシック" panose="020B0400000000000000" pitchFamily="50" charset="-128"/>
                <a:ea typeface="BIZ UDPゴシック" panose="020B0400000000000000" pitchFamily="50" charset="-128"/>
              </a:rPr>
              <a:t>取扱店様</a:t>
            </a:r>
            <a:r>
              <a:rPr kumimoji="1" lang="ja-JP" altLang="en-US" sz="900" b="1" dirty="0">
                <a:latin typeface="BIZ UDPゴシック" panose="020B0400000000000000" pitchFamily="50" charset="-128"/>
                <a:ea typeface="BIZ UDPゴシック" panose="020B0400000000000000" pitchFamily="50" charset="-128"/>
              </a:rPr>
              <a:t>が完了画面</a:t>
            </a:r>
            <a:endParaRPr kumimoji="1" lang="en-US" altLang="ja-JP" sz="900" b="1" dirty="0">
              <a:latin typeface="BIZ UDPゴシック" panose="020B0400000000000000" pitchFamily="50" charset="-128"/>
              <a:ea typeface="BIZ UDPゴシック" panose="020B0400000000000000" pitchFamily="50" charset="-128"/>
            </a:endParaRPr>
          </a:p>
          <a:p>
            <a:r>
              <a:rPr kumimoji="1" lang="ja-JP" altLang="en-US" sz="900" b="1" dirty="0">
                <a:latin typeface="BIZ UDPゴシック" panose="020B0400000000000000" pitchFamily="50" charset="-128"/>
                <a:ea typeface="BIZ UDPゴシック" panose="020B0400000000000000" pitchFamily="50" charset="-128"/>
              </a:rPr>
              <a:t>の</a:t>
            </a:r>
            <a:r>
              <a:rPr kumimoji="1" lang="ja-JP" altLang="en-US" sz="900" b="1" u="sng" dirty="0">
                <a:solidFill>
                  <a:srgbClr val="FF0000"/>
                </a:solidFill>
                <a:latin typeface="BIZ UDPゴシック" panose="020B0400000000000000" pitchFamily="50" charset="-128"/>
                <a:ea typeface="BIZ UDPゴシック" panose="020B0400000000000000" pitchFamily="50" charset="-128"/>
              </a:rPr>
              <a:t>店舗・金額・日時</a:t>
            </a:r>
            <a:r>
              <a:rPr kumimoji="1" lang="ja-JP" altLang="en-US" sz="900" b="1" dirty="0">
                <a:latin typeface="BIZ UDPゴシック" panose="020B0400000000000000" pitchFamily="50" charset="-128"/>
                <a:ea typeface="BIZ UDPゴシック" panose="020B0400000000000000" pitchFamily="50" charset="-128"/>
              </a:rPr>
              <a:t>を</a:t>
            </a:r>
            <a:endParaRPr kumimoji="1" lang="en-US" altLang="ja-JP" sz="900" b="1" dirty="0">
              <a:latin typeface="BIZ UDPゴシック" panose="020B0400000000000000" pitchFamily="50" charset="-128"/>
              <a:ea typeface="BIZ UDPゴシック" panose="020B0400000000000000" pitchFamily="50" charset="-128"/>
            </a:endParaRPr>
          </a:p>
          <a:p>
            <a:r>
              <a:rPr kumimoji="1" lang="ja-JP" altLang="en-US" sz="900" b="1" dirty="0">
                <a:latin typeface="BIZ UDPゴシック" panose="020B0400000000000000" pitchFamily="50" charset="-128"/>
                <a:ea typeface="BIZ UDPゴシック" panose="020B0400000000000000" pitchFamily="50" charset="-128"/>
              </a:rPr>
              <a:t>目視で確認</a:t>
            </a:r>
          </a:p>
        </p:txBody>
      </p:sp>
      <p:sp>
        <p:nvSpPr>
          <p:cNvPr id="20" name="テキスト ボックス 19">
            <a:extLst>
              <a:ext uri="{FF2B5EF4-FFF2-40B4-BE49-F238E27FC236}">
                <a16:creationId xmlns:a16="http://schemas.microsoft.com/office/drawing/2014/main" id="{854B9179-7219-151A-DDC1-2ED962043508}"/>
              </a:ext>
            </a:extLst>
          </p:cNvPr>
          <p:cNvSpPr txBox="1"/>
          <p:nvPr/>
        </p:nvSpPr>
        <p:spPr>
          <a:xfrm>
            <a:off x="5029886" y="1428561"/>
            <a:ext cx="389850" cy="338554"/>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❸</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53CAB20F-1E2E-3555-7D40-5CA72EA74918}"/>
              </a:ext>
            </a:extLst>
          </p:cNvPr>
          <p:cNvSpPr txBox="1"/>
          <p:nvPr/>
        </p:nvSpPr>
        <p:spPr>
          <a:xfrm>
            <a:off x="2288738" y="3178726"/>
            <a:ext cx="389850" cy="338554"/>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❺</a:t>
            </a:r>
          </a:p>
        </p:txBody>
      </p:sp>
      <p:sp>
        <p:nvSpPr>
          <p:cNvPr id="22" name="テキスト ボックス 21">
            <a:extLst>
              <a:ext uri="{FF2B5EF4-FFF2-40B4-BE49-F238E27FC236}">
                <a16:creationId xmlns:a16="http://schemas.microsoft.com/office/drawing/2014/main" id="{D2528428-E615-96CE-04F3-1532275BE071}"/>
              </a:ext>
            </a:extLst>
          </p:cNvPr>
          <p:cNvSpPr txBox="1"/>
          <p:nvPr/>
        </p:nvSpPr>
        <p:spPr>
          <a:xfrm>
            <a:off x="3834566" y="3178726"/>
            <a:ext cx="389850" cy="338554"/>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❻</a:t>
            </a:r>
          </a:p>
        </p:txBody>
      </p:sp>
      <p:sp>
        <p:nvSpPr>
          <p:cNvPr id="23" name="テキスト ボックス 22">
            <a:extLst>
              <a:ext uri="{FF2B5EF4-FFF2-40B4-BE49-F238E27FC236}">
                <a16:creationId xmlns:a16="http://schemas.microsoft.com/office/drawing/2014/main" id="{5E78ACF1-1232-358A-D8BB-5D06E0E0BF57}"/>
              </a:ext>
            </a:extLst>
          </p:cNvPr>
          <p:cNvSpPr txBox="1"/>
          <p:nvPr/>
        </p:nvSpPr>
        <p:spPr>
          <a:xfrm>
            <a:off x="5352146" y="3178726"/>
            <a:ext cx="389850" cy="338554"/>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❼</a:t>
            </a:r>
          </a:p>
        </p:txBody>
      </p:sp>
      <p:sp>
        <p:nvSpPr>
          <p:cNvPr id="3" name="正方形/長方形 2">
            <a:extLst>
              <a:ext uri="{FF2B5EF4-FFF2-40B4-BE49-F238E27FC236}">
                <a16:creationId xmlns:a16="http://schemas.microsoft.com/office/drawing/2014/main" id="{3C5DBE45-ACD2-13FB-F631-6FE9F95DEE8C}"/>
              </a:ext>
            </a:extLst>
          </p:cNvPr>
          <p:cNvSpPr/>
          <p:nvPr/>
        </p:nvSpPr>
        <p:spPr>
          <a:xfrm>
            <a:off x="5779668" y="2032763"/>
            <a:ext cx="761851" cy="9164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41B2CCC5-C926-F9C1-269B-D6527DDA1ECC}"/>
              </a:ext>
            </a:extLst>
          </p:cNvPr>
          <p:cNvGrpSpPr/>
          <p:nvPr/>
        </p:nvGrpSpPr>
        <p:grpSpPr>
          <a:xfrm>
            <a:off x="5827659" y="2041552"/>
            <a:ext cx="761850" cy="907632"/>
            <a:chOff x="6443929" y="2041553"/>
            <a:chExt cx="761850" cy="907632"/>
          </a:xfrm>
        </p:grpSpPr>
        <p:pic>
          <p:nvPicPr>
            <p:cNvPr id="25" name="object 28">
              <a:extLst>
                <a:ext uri="{FF2B5EF4-FFF2-40B4-BE49-F238E27FC236}">
                  <a16:creationId xmlns:a16="http://schemas.microsoft.com/office/drawing/2014/main" id="{0A0886A8-8C07-39A3-6A1D-89BD21AE17D0}"/>
                </a:ext>
              </a:extLst>
            </p:cNvPr>
            <p:cNvPicPr/>
            <p:nvPr/>
          </p:nvPicPr>
          <p:blipFill rotWithShape="1">
            <a:blip r:embed="rId6" cstate="print"/>
            <a:srcRect b="29498"/>
            <a:stretch/>
          </p:blipFill>
          <p:spPr>
            <a:xfrm>
              <a:off x="6443929" y="2041553"/>
              <a:ext cx="761850" cy="907632"/>
            </a:xfrm>
            <a:prstGeom prst="rect">
              <a:avLst/>
            </a:prstGeom>
          </p:spPr>
        </p:pic>
        <p:pic>
          <p:nvPicPr>
            <p:cNvPr id="28" name="図 27">
              <a:extLst>
                <a:ext uri="{FF2B5EF4-FFF2-40B4-BE49-F238E27FC236}">
                  <a16:creationId xmlns:a16="http://schemas.microsoft.com/office/drawing/2014/main" id="{9A8D208B-AAA7-2911-8218-C10AF1562F0E}"/>
                </a:ext>
              </a:extLst>
            </p:cNvPr>
            <p:cNvPicPr>
              <a:picLocks noChangeAspect="1"/>
            </p:cNvPicPr>
            <p:nvPr/>
          </p:nvPicPr>
          <p:blipFill rotWithShape="1">
            <a:blip r:embed="rId7"/>
            <a:srcRect l="2063" t="1145" r="1254" b="28092"/>
            <a:stretch/>
          </p:blipFill>
          <p:spPr>
            <a:xfrm>
              <a:off x="6487354" y="2162762"/>
              <a:ext cx="689676" cy="786422"/>
            </a:xfrm>
            <a:prstGeom prst="rect">
              <a:avLst/>
            </a:prstGeom>
          </p:spPr>
        </p:pic>
      </p:grpSp>
      <p:grpSp>
        <p:nvGrpSpPr>
          <p:cNvPr id="35" name="グループ化 34">
            <a:extLst>
              <a:ext uri="{FF2B5EF4-FFF2-40B4-BE49-F238E27FC236}">
                <a16:creationId xmlns:a16="http://schemas.microsoft.com/office/drawing/2014/main" id="{E2A16765-FFEC-E680-9317-056B9B1E1A25}"/>
              </a:ext>
            </a:extLst>
          </p:cNvPr>
          <p:cNvGrpSpPr/>
          <p:nvPr/>
        </p:nvGrpSpPr>
        <p:grpSpPr>
          <a:xfrm>
            <a:off x="1008440" y="3673191"/>
            <a:ext cx="1079963" cy="1579978"/>
            <a:chOff x="1008440" y="3673191"/>
            <a:chExt cx="1079963" cy="1579978"/>
          </a:xfrm>
        </p:grpSpPr>
        <p:sp>
          <p:nvSpPr>
            <p:cNvPr id="36" name="正方形/長方形 35">
              <a:extLst>
                <a:ext uri="{FF2B5EF4-FFF2-40B4-BE49-F238E27FC236}">
                  <a16:creationId xmlns:a16="http://schemas.microsoft.com/office/drawing/2014/main" id="{A5F4422F-E255-20E8-C00E-7D925C7253E8}"/>
                </a:ext>
              </a:extLst>
            </p:cNvPr>
            <p:cNvSpPr/>
            <p:nvPr/>
          </p:nvSpPr>
          <p:spPr>
            <a:xfrm>
              <a:off x="1008440" y="4451567"/>
              <a:ext cx="1079963" cy="274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08FEE6CC-5C00-C05F-3BD2-BF62AA0F0A7D}"/>
                </a:ext>
              </a:extLst>
            </p:cNvPr>
            <p:cNvGrpSpPr/>
            <p:nvPr/>
          </p:nvGrpSpPr>
          <p:grpSpPr>
            <a:xfrm>
              <a:off x="1066898" y="3673191"/>
              <a:ext cx="974177" cy="1579978"/>
              <a:chOff x="1066898" y="3673191"/>
              <a:chExt cx="974177" cy="1579978"/>
            </a:xfrm>
          </p:grpSpPr>
          <p:pic>
            <p:nvPicPr>
              <p:cNvPr id="39" name="object 28">
                <a:extLst>
                  <a:ext uri="{FF2B5EF4-FFF2-40B4-BE49-F238E27FC236}">
                    <a16:creationId xmlns:a16="http://schemas.microsoft.com/office/drawing/2014/main" id="{B1AA6F96-8F85-5427-3853-F1BAFB5FC5D4}"/>
                  </a:ext>
                </a:extLst>
              </p:cNvPr>
              <p:cNvPicPr/>
              <p:nvPr/>
            </p:nvPicPr>
            <p:blipFill rotWithShape="1">
              <a:blip r:embed="rId6" cstate="print"/>
              <a:srcRect t="1" b="5361"/>
              <a:stretch/>
            </p:blipFill>
            <p:spPr>
              <a:xfrm>
                <a:off x="1066898" y="3673191"/>
                <a:ext cx="974177" cy="1557926"/>
              </a:xfrm>
              <a:prstGeom prst="rect">
                <a:avLst/>
              </a:prstGeom>
            </p:spPr>
          </p:pic>
          <p:pic>
            <p:nvPicPr>
              <p:cNvPr id="40" name="図 39" descr="テキスト, カレンダー&#10;&#10;自動的に生成された説明">
                <a:extLst>
                  <a:ext uri="{FF2B5EF4-FFF2-40B4-BE49-F238E27FC236}">
                    <a16:creationId xmlns:a16="http://schemas.microsoft.com/office/drawing/2014/main" id="{7C6E76C9-4B5B-E93E-EE72-0604B8ECC389}"/>
                  </a:ext>
                </a:extLst>
              </p:cNvPr>
              <p:cNvPicPr>
                <a:picLocks noChangeAspect="1"/>
              </p:cNvPicPr>
              <p:nvPr/>
            </p:nvPicPr>
            <p:blipFill rotWithShape="1">
              <a:blip r:embed="rId8">
                <a:extLst>
                  <a:ext uri="{28A0092B-C50C-407E-A947-70E740481C1C}">
                    <a14:useLocalDpi xmlns:a14="http://schemas.microsoft.com/office/drawing/2010/main" val="0"/>
                  </a:ext>
                </a:extLst>
              </a:blip>
              <a:srcRect t="2768" b="14810"/>
              <a:stretch/>
            </p:blipFill>
            <p:spPr>
              <a:xfrm>
                <a:off x="1123567" y="3841851"/>
                <a:ext cx="870958" cy="1276839"/>
              </a:xfrm>
              <a:prstGeom prst="rect">
                <a:avLst/>
              </a:prstGeom>
            </p:spPr>
          </p:pic>
          <p:sp>
            <p:nvSpPr>
              <p:cNvPr id="41" name="正方形/長方形 40">
                <a:extLst>
                  <a:ext uri="{FF2B5EF4-FFF2-40B4-BE49-F238E27FC236}">
                    <a16:creationId xmlns:a16="http://schemas.microsoft.com/office/drawing/2014/main" id="{DC6F03FE-95C8-60A3-A07A-D9C6FCE0BD09}"/>
                  </a:ext>
                </a:extLst>
              </p:cNvPr>
              <p:cNvSpPr/>
              <p:nvPr/>
            </p:nvSpPr>
            <p:spPr>
              <a:xfrm>
                <a:off x="1147325" y="5078266"/>
                <a:ext cx="819610" cy="17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四角形: 角を丸くする 37">
              <a:extLst>
                <a:ext uri="{FF2B5EF4-FFF2-40B4-BE49-F238E27FC236}">
                  <a16:creationId xmlns:a16="http://schemas.microsoft.com/office/drawing/2014/main" id="{31015588-F378-8706-46AE-70B5E6F72CF3}"/>
                </a:ext>
              </a:extLst>
            </p:cNvPr>
            <p:cNvSpPr/>
            <p:nvPr/>
          </p:nvSpPr>
          <p:spPr>
            <a:xfrm>
              <a:off x="1071828" y="4475907"/>
              <a:ext cx="969247" cy="236289"/>
            </a:xfrm>
            <a:prstGeom prst="roundRect">
              <a:avLst/>
            </a:prstGeom>
            <a:noFill/>
            <a:ln w="38100">
              <a:solidFill>
                <a:srgbClr val="FCF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正方形/長方形 41">
            <a:extLst>
              <a:ext uri="{FF2B5EF4-FFF2-40B4-BE49-F238E27FC236}">
                <a16:creationId xmlns:a16="http://schemas.microsoft.com/office/drawing/2014/main" id="{0253BC59-C70B-06EC-0102-E72E99FC445D}"/>
              </a:ext>
            </a:extLst>
          </p:cNvPr>
          <p:cNvSpPr/>
          <p:nvPr/>
        </p:nvSpPr>
        <p:spPr>
          <a:xfrm>
            <a:off x="1195331" y="8314655"/>
            <a:ext cx="1122169" cy="2854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グループ化 42">
            <a:extLst>
              <a:ext uri="{FF2B5EF4-FFF2-40B4-BE49-F238E27FC236}">
                <a16:creationId xmlns:a16="http://schemas.microsoft.com/office/drawing/2014/main" id="{2B750E93-A204-6137-FD54-B1580BEB662B}"/>
              </a:ext>
            </a:extLst>
          </p:cNvPr>
          <p:cNvGrpSpPr/>
          <p:nvPr/>
        </p:nvGrpSpPr>
        <p:grpSpPr>
          <a:xfrm>
            <a:off x="1250290" y="7515358"/>
            <a:ext cx="1012249" cy="1758908"/>
            <a:chOff x="1256074" y="7505859"/>
            <a:chExt cx="1012249" cy="1758908"/>
          </a:xfrm>
        </p:grpSpPr>
        <p:pic>
          <p:nvPicPr>
            <p:cNvPr id="44" name="object 28">
              <a:extLst>
                <a:ext uri="{FF2B5EF4-FFF2-40B4-BE49-F238E27FC236}">
                  <a16:creationId xmlns:a16="http://schemas.microsoft.com/office/drawing/2014/main" id="{3B4A44B3-0CDA-26F8-9922-6E95839C94FC}"/>
                </a:ext>
              </a:extLst>
            </p:cNvPr>
            <p:cNvPicPr/>
            <p:nvPr/>
          </p:nvPicPr>
          <p:blipFill rotWithShape="1">
            <a:blip r:embed="rId6" cstate="print"/>
            <a:srcRect t="1" b="-2829"/>
            <a:stretch/>
          </p:blipFill>
          <p:spPr>
            <a:xfrm>
              <a:off x="1256074" y="7505859"/>
              <a:ext cx="1012249" cy="1758908"/>
            </a:xfrm>
            <a:prstGeom prst="rect">
              <a:avLst/>
            </a:prstGeom>
          </p:spPr>
        </p:pic>
        <p:pic>
          <p:nvPicPr>
            <p:cNvPr id="45" name="図 44" descr="テキスト, カレンダー&#10;&#10;自動的に生成された説明">
              <a:extLst>
                <a:ext uri="{FF2B5EF4-FFF2-40B4-BE49-F238E27FC236}">
                  <a16:creationId xmlns:a16="http://schemas.microsoft.com/office/drawing/2014/main" id="{F470ED52-85B5-E7D1-78E8-28D442D52CE7}"/>
                </a:ext>
              </a:extLst>
            </p:cNvPr>
            <p:cNvPicPr>
              <a:picLocks noChangeAspect="1"/>
            </p:cNvPicPr>
            <p:nvPr/>
          </p:nvPicPr>
          <p:blipFill rotWithShape="1">
            <a:blip r:embed="rId8">
              <a:extLst>
                <a:ext uri="{28A0092B-C50C-407E-A947-70E740481C1C}">
                  <a14:useLocalDpi xmlns:a14="http://schemas.microsoft.com/office/drawing/2010/main" val="0"/>
                </a:ext>
              </a:extLst>
            </a:blip>
            <a:srcRect t="2768" b="18291"/>
            <a:stretch/>
          </p:blipFill>
          <p:spPr>
            <a:xfrm>
              <a:off x="1314958" y="7681110"/>
              <a:ext cx="904996" cy="1270711"/>
            </a:xfrm>
            <a:prstGeom prst="rect">
              <a:avLst/>
            </a:prstGeom>
          </p:spPr>
        </p:pic>
        <p:sp>
          <p:nvSpPr>
            <p:cNvPr id="46" name="正方形/長方形 45">
              <a:extLst>
                <a:ext uri="{FF2B5EF4-FFF2-40B4-BE49-F238E27FC236}">
                  <a16:creationId xmlns:a16="http://schemas.microsoft.com/office/drawing/2014/main" id="{5369D659-D8AA-2B51-D93B-D4019EC31AE8}"/>
                </a:ext>
              </a:extLst>
            </p:cNvPr>
            <p:cNvSpPr/>
            <p:nvPr/>
          </p:nvSpPr>
          <p:spPr>
            <a:xfrm>
              <a:off x="1339644" y="8937948"/>
              <a:ext cx="851641" cy="28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35A49192-7866-00EB-5936-8690C9FB5613}"/>
                </a:ext>
              </a:extLst>
            </p:cNvPr>
            <p:cNvSpPr/>
            <p:nvPr/>
          </p:nvSpPr>
          <p:spPr>
            <a:xfrm>
              <a:off x="1261196" y="8339946"/>
              <a:ext cx="1007126" cy="245523"/>
            </a:xfrm>
            <a:prstGeom prst="roundRect">
              <a:avLst/>
            </a:prstGeom>
            <a:noFill/>
            <a:ln w="38100">
              <a:solidFill>
                <a:srgbClr val="FCF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テキスト ボックス 47">
            <a:extLst>
              <a:ext uri="{FF2B5EF4-FFF2-40B4-BE49-F238E27FC236}">
                <a16:creationId xmlns:a16="http://schemas.microsoft.com/office/drawing/2014/main" id="{C1A0D47D-9590-1405-2DB8-C421AA61B1D0}"/>
              </a:ext>
            </a:extLst>
          </p:cNvPr>
          <p:cNvSpPr txBox="1"/>
          <p:nvPr/>
        </p:nvSpPr>
        <p:spPr>
          <a:xfrm>
            <a:off x="5338370" y="685782"/>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31" name="スライド番号プレースホルダー 5">
            <a:extLst>
              <a:ext uri="{FF2B5EF4-FFF2-40B4-BE49-F238E27FC236}">
                <a16:creationId xmlns:a16="http://schemas.microsoft.com/office/drawing/2014/main" id="{30DC0BD6-CBFB-B738-FEB9-63C3F0E40298}"/>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a:extLst>
              <a:ext uri="{FF2B5EF4-FFF2-40B4-BE49-F238E27FC236}">
                <a16:creationId xmlns:a16="http://schemas.microsoft.com/office/drawing/2014/main" id="{90D1D702-B457-A85E-FC50-A8DB33471CFB}"/>
              </a:ext>
            </a:extLst>
          </p:cNvPr>
          <p:cNvSpPr/>
          <p:nvPr/>
        </p:nvSpPr>
        <p:spPr>
          <a:xfrm>
            <a:off x="480362" y="1241301"/>
            <a:ext cx="6532776" cy="8590855"/>
          </a:xfrm>
          <a:prstGeom prst="rect">
            <a:avLst/>
          </a:prstGeom>
          <a:solidFill>
            <a:schemeClr val="bg1"/>
          </a:soli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endParaRPr kumimoji="1" lang="ja-JP" altLang="en-US">
              <a:latin typeface="BIZ UDPゴシック" panose="020B0400000000000000" pitchFamily="50" charset="-128"/>
              <a:ea typeface="BIZ UDPゴシック" panose="020B0400000000000000" pitchFamily="50" charset="-128"/>
            </a:endParaRPr>
          </a:p>
        </p:txBody>
      </p:sp>
      <p:sp>
        <p:nvSpPr>
          <p:cNvPr id="36" name="object 22">
            <a:extLst>
              <a:ext uri="{FF2B5EF4-FFF2-40B4-BE49-F238E27FC236}">
                <a16:creationId xmlns:a16="http://schemas.microsoft.com/office/drawing/2014/main" id="{7C9BF5FE-DFEB-2E50-AC18-1CE6CD6D152B}"/>
              </a:ext>
            </a:extLst>
          </p:cNvPr>
          <p:cNvSpPr/>
          <p:nvPr/>
        </p:nvSpPr>
        <p:spPr>
          <a:xfrm>
            <a:off x="1989047" y="5515402"/>
            <a:ext cx="3665672" cy="889635"/>
          </a:xfrm>
          <a:custGeom>
            <a:avLst/>
            <a:gdLst/>
            <a:ahLst/>
            <a:cxnLst/>
            <a:rect l="l" t="t" r="r" b="b"/>
            <a:pathLst>
              <a:path w="2889250" h="889635">
                <a:moveTo>
                  <a:pt x="2888767" y="0"/>
                </a:moveTo>
                <a:lnTo>
                  <a:pt x="0" y="0"/>
                </a:lnTo>
                <a:lnTo>
                  <a:pt x="0" y="889546"/>
                </a:lnTo>
                <a:lnTo>
                  <a:pt x="2888767" y="889546"/>
                </a:lnTo>
                <a:lnTo>
                  <a:pt x="2888767" y="0"/>
                </a:lnTo>
                <a:close/>
              </a:path>
            </a:pathLst>
          </a:custGeom>
          <a:solidFill>
            <a:schemeClr val="accent6">
              <a:lumMod val="75000"/>
            </a:schemeClr>
          </a:solidFill>
          <a:ln>
            <a:noFill/>
          </a:ln>
        </p:spPr>
        <p:txBody>
          <a:bodyPr wrap="square" lIns="0" tIns="0" rIns="0" bIns="0" rtlCol="0"/>
          <a:lstStyle/>
          <a:p>
            <a:endParaRPr>
              <a:solidFill>
                <a:schemeClr val="tx1"/>
              </a:solidFill>
              <a:latin typeface="BIZ UDPゴシック" panose="020B0400000000000000" pitchFamily="50" charset="-128"/>
              <a:ea typeface="BIZ UDPゴシック" panose="020B0400000000000000" pitchFamily="50" charset="-128"/>
            </a:endParaRPr>
          </a:p>
        </p:txBody>
      </p:sp>
      <p:sp>
        <p:nvSpPr>
          <p:cNvPr id="87" name="object 15">
            <a:extLst>
              <a:ext uri="{FF2B5EF4-FFF2-40B4-BE49-F238E27FC236}">
                <a16:creationId xmlns:a16="http://schemas.microsoft.com/office/drawing/2014/main" id="{FAD1485E-0724-925F-0A35-7BA7EB68338B}"/>
              </a:ext>
            </a:extLst>
          </p:cNvPr>
          <p:cNvSpPr/>
          <p:nvPr/>
        </p:nvSpPr>
        <p:spPr>
          <a:xfrm>
            <a:off x="638630" y="8650080"/>
            <a:ext cx="6297960" cy="1011555"/>
          </a:xfrm>
          <a:custGeom>
            <a:avLst/>
            <a:gdLst/>
            <a:ahLst/>
            <a:cxnLst/>
            <a:rect l="l" t="t" r="r" b="b"/>
            <a:pathLst>
              <a:path w="5777865" h="1011554">
                <a:moveTo>
                  <a:pt x="5777509" y="0"/>
                </a:moveTo>
                <a:lnTo>
                  <a:pt x="0" y="0"/>
                </a:lnTo>
                <a:lnTo>
                  <a:pt x="0" y="1011059"/>
                </a:lnTo>
                <a:lnTo>
                  <a:pt x="5777509" y="1011059"/>
                </a:lnTo>
                <a:lnTo>
                  <a:pt x="5777509" y="0"/>
                </a:lnTo>
                <a:close/>
              </a:path>
            </a:pathLst>
          </a:custGeom>
          <a:solidFill>
            <a:srgbClr val="92D050"/>
          </a:solidFill>
          <a:ln>
            <a:noFill/>
          </a:ln>
        </p:spPr>
        <p:txBody>
          <a:bodyPr wrap="square" lIns="0" tIns="0" rIns="0" bIns="0" rtlCol="0"/>
          <a:lstStyle/>
          <a:p>
            <a:endParaRPr>
              <a:solidFill>
                <a:schemeClr val="tx1"/>
              </a:solidFill>
              <a:latin typeface="BIZ UDPゴシック" panose="020B0400000000000000" pitchFamily="50" charset="-128"/>
              <a:ea typeface="BIZ UDPゴシック" panose="020B0400000000000000" pitchFamily="50" charset="-128"/>
            </a:endParaRPr>
          </a:p>
        </p:txBody>
      </p:sp>
      <p:sp>
        <p:nvSpPr>
          <p:cNvPr id="26" name="矢印: 下 25">
            <a:extLst>
              <a:ext uri="{FF2B5EF4-FFF2-40B4-BE49-F238E27FC236}">
                <a16:creationId xmlns:a16="http://schemas.microsoft.com/office/drawing/2014/main" id="{60BBC92A-4CFA-04DC-96E5-97ACD990F9A4}"/>
              </a:ext>
            </a:extLst>
          </p:cNvPr>
          <p:cNvSpPr/>
          <p:nvPr/>
        </p:nvSpPr>
        <p:spPr>
          <a:xfrm>
            <a:off x="6219506" y="2546846"/>
            <a:ext cx="436616" cy="6094524"/>
          </a:xfrm>
          <a:prstGeom prst="down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矢印: 下 27">
            <a:extLst>
              <a:ext uri="{FF2B5EF4-FFF2-40B4-BE49-F238E27FC236}">
                <a16:creationId xmlns:a16="http://schemas.microsoft.com/office/drawing/2014/main" id="{E2CFB1AE-BFBC-809C-70F7-CC1589056BDB}"/>
              </a:ext>
            </a:extLst>
          </p:cNvPr>
          <p:cNvSpPr/>
          <p:nvPr/>
        </p:nvSpPr>
        <p:spPr>
          <a:xfrm>
            <a:off x="3516135" y="6425471"/>
            <a:ext cx="468654" cy="2215515"/>
          </a:xfrm>
          <a:prstGeom prst="downArrow">
            <a:avLst>
              <a:gd name="adj1" fmla="val 50000"/>
              <a:gd name="adj2" fmla="val 29681"/>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object 3">
            <a:extLst>
              <a:ext uri="{FF2B5EF4-FFF2-40B4-BE49-F238E27FC236}">
                <a16:creationId xmlns:a16="http://schemas.microsoft.com/office/drawing/2014/main" id="{4A4D167C-4015-6093-354B-DD5DDC168453}"/>
              </a:ext>
            </a:extLst>
          </p:cNvPr>
          <p:cNvSpPr/>
          <p:nvPr/>
        </p:nvSpPr>
        <p:spPr>
          <a:xfrm>
            <a:off x="359882" y="556092"/>
            <a:ext cx="6840220" cy="468000"/>
          </a:xfrm>
          <a:custGeom>
            <a:avLst/>
            <a:gdLst/>
            <a:ahLst/>
            <a:cxnLst/>
            <a:rect l="l" t="t" r="r" b="b"/>
            <a:pathLst>
              <a:path w="5761990" h="497840">
                <a:moveTo>
                  <a:pt x="5634723" y="0"/>
                </a:moveTo>
                <a:lnTo>
                  <a:pt x="125717" y="0"/>
                </a:lnTo>
                <a:lnTo>
                  <a:pt x="76734" y="10071"/>
                </a:lnTo>
                <a:lnTo>
                  <a:pt x="36779" y="37445"/>
                </a:lnTo>
                <a:lnTo>
                  <a:pt x="9863" y="77859"/>
                </a:lnTo>
                <a:lnTo>
                  <a:pt x="0" y="127050"/>
                </a:lnTo>
                <a:lnTo>
                  <a:pt x="0" y="371906"/>
                </a:lnTo>
                <a:lnTo>
                  <a:pt x="9863" y="420889"/>
                </a:lnTo>
                <a:lnTo>
                  <a:pt x="36779" y="460844"/>
                </a:lnTo>
                <a:lnTo>
                  <a:pt x="76734" y="487760"/>
                </a:lnTo>
                <a:lnTo>
                  <a:pt x="125717" y="497624"/>
                </a:lnTo>
                <a:lnTo>
                  <a:pt x="5634723" y="497624"/>
                </a:lnTo>
                <a:lnTo>
                  <a:pt x="5683914" y="487760"/>
                </a:lnTo>
                <a:lnTo>
                  <a:pt x="5724328" y="460844"/>
                </a:lnTo>
                <a:lnTo>
                  <a:pt x="5751702" y="420889"/>
                </a:lnTo>
                <a:lnTo>
                  <a:pt x="5761774" y="371906"/>
                </a:lnTo>
                <a:lnTo>
                  <a:pt x="5761774" y="127050"/>
                </a:lnTo>
                <a:lnTo>
                  <a:pt x="5751702" y="77859"/>
                </a:lnTo>
                <a:lnTo>
                  <a:pt x="5724328" y="37445"/>
                </a:lnTo>
                <a:lnTo>
                  <a:pt x="5683914" y="10071"/>
                </a:lnTo>
                <a:lnTo>
                  <a:pt x="5634723" y="0"/>
                </a:lnTo>
                <a:close/>
              </a:path>
            </a:pathLst>
          </a:custGeom>
          <a:solidFill>
            <a:srgbClr val="FFFF00"/>
          </a:solidFill>
          <a:ln>
            <a:solidFill>
              <a:srgbClr val="90751F"/>
            </a:solidFill>
          </a:ln>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1800" b="1" i="0" u="none" strike="noStrike" kern="0" cap="none" spc="150" normalizeH="0" noProof="0">
                <a:ln>
                  <a:solidFill>
                    <a:srgbClr val="90751F"/>
                  </a:solidFill>
                </a:ln>
                <a:solidFill>
                  <a:schemeClr val="tx1"/>
                </a:solidFill>
                <a:effectLst/>
                <a:uLnTx/>
                <a:uFillTx/>
                <a:latin typeface="BIZ UDPゴシック" panose="020B0400000000000000" pitchFamily="50" charset="-128"/>
                <a:ea typeface="BIZ UDPゴシック" panose="020B0400000000000000" pitchFamily="50" charset="-128"/>
                <a:cs typeface="小塚ゴシック Pr6N M"/>
              </a:rPr>
              <a:t>電子クーポン取扱いフロー</a:t>
            </a:r>
            <a:endParaRPr kumimoji="0" lang="ja-JP" altLang="en-US" sz="1800" b="1" i="0" u="none" strike="noStrike" kern="0" cap="none" spc="150" normalizeH="0" noProof="0" dirty="0">
              <a:ln>
                <a:solidFill>
                  <a:srgbClr val="90751F"/>
                </a:solidFill>
              </a:ln>
              <a:solidFill>
                <a:schemeClr val="tx1"/>
              </a:solidFill>
              <a:effectLst/>
              <a:uLnTx/>
              <a:uFillTx/>
              <a:latin typeface="BIZ UDPゴシック" panose="020B0400000000000000" pitchFamily="50" charset="-128"/>
              <a:ea typeface="BIZ UDPゴシック" panose="020B0400000000000000" pitchFamily="50" charset="-128"/>
              <a:cs typeface="小塚ゴシック Pr6N M"/>
            </a:endParaRPr>
          </a:p>
        </p:txBody>
      </p:sp>
      <p:sp>
        <p:nvSpPr>
          <p:cNvPr id="82" name="object 10">
            <a:extLst>
              <a:ext uri="{FF2B5EF4-FFF2-40B4-BE49-F238E27FC236}">
                <a16:creationId xmlns:a16="http://schemas.microsoft.com/office/drawing/2014/main" id="{45DBBF70-82CD-9C30-C081-C33C52389CD5}"/>
              </a:ext>
            </a:extLst>
          </p:cNvPr>
          <p:cNvSpPr/>
          <p:nvPr/>
        </p:nvSpPr>
        <p:spPr>
          <a:xfrm>
            <a:off x="4478574" y="3653817"/>
            <a:ext cx="315944" cy="1864599"/>
          </a:xfrm>
          <a:custGeom>
            <a:avLst/>
            <a:gdLst/>
            <a:ahLst/>
            <a:cxnLst/>
            <a:rect l="l" t="t" r="r" b="b"/>
            <a:pathLst>
              <a:path w="492125" h="1680845">
                <a:moveTo>
                  <a:pt x="405498" y="0"/>
                </a:moveTo>
                <a:lnTo>
                  <a:pt x="86563" y="0"/>
                </a:lnTo>
                <a:lnTo>
                  <a:pt x="86563" y="1434274"/>
                </a:lnTo>
                <a:lnTo>
                  <a:pt x="0" y="1434274"/>
                </a:lnTo>
                <a:lnTo>
                  <a:pt x="246024" y="1680311"/>
                </a:lnTo>
                <a:lnTo>
                  <a:pt x="492061" y="1434274"/>
                </a:lnTo>
                <a:lnTo>
                  <a:pt x="405498" y="1434274"/>
                </a:lnTo>
                <a:lnTo>
                  <a:pt x="405498" y="0"/>
                </a:lnTo>
                <a:close/>
              </a:path>
            </a:pathLst>
          </a:custGeom>
          <a:solidFill>
            <a:schemeClr val="tx2">
              <a:lumMod val="40000"/>
              <a:lumOff val="60000"/>
            </a:schemeClr>
          </a:solidFill>
        </p:spPr>
        <p:txBody>
          <a:bodyPr wrap="square" lIns="0" tIns="0" rIns="0" bIns="0" rtlCol="0"/>
          <a:lstStyle/>
          <a:p>
            <a:endParaRPr>
              <a:solidFill>
                <a:schemeClr val="tx1"/>
              </a:solidFill>
              <a:latin typeface="BIZ UDPゴシック" panose="020B0400000000000000" pitchFamily="50" charset="-128"/>
              <a:ea typeface="BIZ UDPゴシック" panose="020B0400000000000000" pitchFamily="50" charset="-128"/>
            </a:endParaRPr>
          </a:p>
        </p:txBody>
      </p:sp>
      <p:sp>
        <p:nvSpPr>
          <p:cNvPr id="84" name="object 12">
            <a:extLst>
              <a:ext uri="{FF2B5EF4-FFF2-40B4-BE49-F238E27FC236}">
                <a16:creationId xmlns:a16="http://schemas.microsoft.com/office/drawing/2014/main" id="{F4D38AF6-13AD-1B85-0D9F-3DBCE354153B}"/>
              </a:ext>
            </a:extLst>
          </p:cNvPr>
          <p:cNvSpPr txBox="1"/>
          <p:nvPr/>
        </p:nvSpPr>
        <p:spPr>
          <a:xfrm>
            <a:off x="4335386" y="1742750"/>
            <a:ext cx="257369" cy="386892"/>
          </a:xfrm>
          <a:prstGeom prst="rect">
            <a:avLst/>
          </a:prstGeom>
        </p:spPr>
        <p:txBody>
          <a:bodyPr vert="eaVert" wrap="none" lIns="36000" tIns="36000" rIns="36000" bIns="36000" rtlCol="0">
            <a:spAutoFit/>
          </a:bodyPr>
          <a:lstStyle/>
          <a:p>
            <a:pPr marL="12700" algn="l">
              <a:lnSpc>
                <a:spcPct val="100000"/>
              </a:lnSpc>
              <a:spcBef>
                <a:spcPts val="100"/>
              </a:spcBef>
            </a:pPr>
            <a:r>
              <a:rPr sz="1200" spc="-25" dirty="0">
                <a:solidFill>
                  <a:schemeClr val="tx1"/>
                </a:solidFill>
                <a:latin typeface="BIZ UDPゴシック" panose="020B0400000000000000" pitchFamily="50" charset="-128"/>
                <a:ea typeface="BIZ UDPゴシック" panose="020B0400000000000000" pitchFamily="50" charset="-128"/>
                <a:cs typeface="メイリオ"/>
              </a:rPr>
              <a:t>委託</a:t>
            </a:r>
            <a:endParaRPr sz="1200">
              <a:solidFill>
                <a:schemeClr val="tx1"/>
              </a:solidFill>
              <a:latin typeface="BIZ UDPゴシック" panose="020B0400000000000000" pitchFamily="50" charset="-128"/>
              <a:ea typeface="BIZ UDPゴシック" panose="020B0400000000000000" pitchFamily="50" charset="-128"/>
              <a:cs typeface="メイリオ"/>
            </a:endParaRPr>
          </a:p>
        </p:txBody>
      </p:sp>
      <p:sp>
        <p:nvSpPr>
          <p:cNvPr id="89" name="object 17">
            <a:extLst>
              <a:ext uri="{FF2B5EF4-FFF2-40B4-BE49-F238E27FC236}">
                <a16:creationId xmlns:a16="http://schemas.microsoft.com/office/drawing/2014/main" id="{7338E36B-DD25-8F0E-E118-C3DE9D94B20D}"/>
              </a:ext>
            </a:extLst>
          </p:cNvPr>
          <p:cNvSpPr txBox="1"/>
          <p:nvPr/>
        </p:nvSpPr>
        <p:spPr>
          <a:xfrm>
            <a:off x="1491505" y="9985324"/>
            <a:ext cx="4603825" cy="197490"/>
          </a:xfrm>
          <a:prstGeom prst="rect">
            <a:avLst/>
          </a:prstGeom>
        </p:spPr>
        <p:txBody>
          <a:bodyPr vert="horz" wrap="none" lIns="0" tIns="12700" rIns="0" bIns="0" rtlCol="0">
            <a:spAutoFit/>
          </a:bodyPr>
          <a:lstStyle/>
          <a:p>
            <a:pPr algn="ctr">
              <a:buSzPct val="75000"/>
              <a:tabLst>
                <a:tab pos="140335" algn="l"/>
                <a:tab pos="3302000" algn="l"/>
              </a:tabLst>
            </a:pPr>
            <a:r>
              <a:rPr sz="1200" b="0" spc="-50">
                <a:solidFill>
                  <a:srgbClr val="58595B"/>
                </a:solidFill>
                <a:latin typeface="Meiryo UI" panose="020B0604030504040204" pitchFamily="50" charset="-128"/>
                <a:ea typeface="Meiryo UI" panose="020B0604030504040204" pitchFamily="50" charset="-128"/>
                <a:cs typeface="小塚ゴシック Pr6N L"/>
              </a:rPr>
              <a:t>取</a:t>
            </a:r>
            <a:r>
              <a:rPr sz="1200" b="0" spc="-55">
                <a:solidFill>
                  <a:srgbClr val="58595B"/>
                </a:solidFill>
                <a:latin typeface="Meiryo UI" panose="020B0604030504040204" pitchFamily="50" charset="-128"/>
                <a:ea typeface="Meiryo UI" panose="020B0604030504040204" pitchFamily="50" charset="-128"/>
                <a:cs typeface="小塚ゴシック Pr6N L"/>
              </a:rPr>
              <a:t>扱</a:t>
            </a:r>
            <a:r>
              <a:rPr sz="1200" b="0" spc="-70">
                <a:solidFill>
                  <a:srgbClr val="58595B"/>
                </a:solidFill>
                <a:latin typeface="Meiryo UI" panose="020B0604030504040204" pitchFamily="50" charset="-128"/>
                <a:ea typeface="Meiryo UI" panose="020B0604030504040204" pitchFamily="50" charset="-128"/>
                <a:cs typeface="小塚ゴシック Pr6N L"/>
              </a:rPr>
              <a:t>店の</a:t>
            </a:r>
            <a:r>
              <a:rPr sz="1200" b="0" spc="-60">
                <a:solidFill>
                  <a:srgbClr val="58595B"/>
                </a:solidFill>
                <a:latin typeface="Meiryo UI" panose="020B0604030504040204" pitchFamily="50" charset="-128"/>
                <a:ea typeface="Meiryo UI" panose="020B0604030504040204" pitchFamily="50" charset="-128"/>
                <a:cs typeface="小塚ゴシック Pr6N L"/>
              </a:rPr>
              <a:t>一</a:t>
            </a:r>
            <a:r>
              <a:rPr sz="1200" b="0" spc="-70">
                <a:solidFill>
                  <a:srgbClr val="58595B"/>
                </a:solidFill>
                <a:latin typeface="Meiryo UI" panose="020B0604030504040204" pitchFamily="50" charset="-128"/>
                <a:ea typeface="Meiryo UI" panose="020B0604030504040204" pitchFamily="50" charset="-128"/>
                <a:cs typeface="小塚ゴシック Pr6N L"/>
              </a:rPr>
              <a:t>覧</a:t>
            </a:r>
            <a:r>
              <a:rPr sz="1200" b="0" spc="-80">
                <a:solidFill>
                  <a:srgbClr val="58595B"/>
                </a:solidFill>
                <a:latin typeface="Meiryo UI" panose="020B0604030504040204" pitchFamily="50" charset="-128"/>
                <a:ea typeface="Meiryo UI" panose="020B0604030504040204" pitchFamily="50" charset="-128"/>
                <a:cs typeface="小塚ゴシック Pr6N L"/>
              </a:rPr>
              <a:t>は</a:t>
            </a:r>
            <a:r>
              <a:rPr sz="1200" b="0" spc="-85">
                <a:solidFill>
                  <a:srgbClr val="58595B"/>
                </a:solidFill>
                <a:latin typeface="Meiryo UI" panose="020B0604030504040204" pitchFamily="50" charset="-128"/>
                <a:ea typeface="Meiryo UI" panose="020B0604030504040204" pitchFamily="50" charset="-128"/>
                <a:cs typeface="小塚ゴシック Pr6N L"/>
              </a:rPr>
              <a:t>ホーム</a:t>
            </a:r>
            <a:r>
              <a:rPr sz="1200" b="0" spc="-75">
                <a:solidFill>
                  <a:srgbClr val="58595B"/>
                </a:solidFill>
                <a:latin typeface="Meiryo UI" panose="020B0604030504040204" pitchFamily="50" charset="-128"/>
                <a:ea typeface="Meiryo UI" panose="020B0604030504040204" pitchFamily="50" charset="-128"/>
                <a:cs typeface="小塚ゴシック Pr6N L"/>
              </a:rPr>
              <a:t>ペ</a:t>
            </a:r>
            <a:r>
              <a:rPr sz="1200" b="0" spc="-90">
                <a:solidFill>
                  <a:srgbClr val="58595B"/>
                </a:solidFill>
                <a:latin typeface="Meiryo UI" panose="020B0604030504040204" pitchFamily="50" charset="-128"/>
                <a:ea typeface="Meiryo UI" panose="020B0604030504040204" pitchFamily="50" charset="-128"/>
                <a:cs typeface="小塚ゴシック Pr6N L"/>
              </a:rPr>
              <a:t>ー</a:t>
            </a:r>
            <a:r>
              <a:rPr sz="1200" b="0" spc="-80">
                <a:solidFill>
                  <a:srgbClr val="58595B"/>
                </a:solidFill>
                <a:latin typeface="Meiryo UI" panose="020B0604030504040204" pitchFamily="50" charset="-128"/>
                <a:ea typeface="Meiryo UI" panose="020B0604030504040204" pitchFamily="50" charset="-128"/>
                <a:cs typeface="小塚ゴシック Pr6N L"/>
              </a:rPr>
              <a:t>ジ</a:t>
            </a:r>
            <a:r>
              <a:rPr sz="1200" b="0" spc="-95">
                <a:solidFill>
                  <a:srgbClr val="58595B"/>
                </a:solidFill>
                <a:latin typeface="Meiryo UI" panose="020B0604030504040204" pitchFamily="50" charset="-128"/>
                <a:ea typeface="Meiryo UI" panose="020B0604030504040204" pitchFamily="50" charset="-128"/>
                <a:cs typeface="小塚ゴシック Pr6N L"/>
              </a:rPr>
              <a:t>を</a:t>
            </a:r>
            <a:r>
              <a:rPr sz="1200" b="0" spc="-55">
                <a:solidFill>
                  <a:srgbClr val="58595B"/>
                </a:solidFill>
                <a:latin typeface="Meiryo UI" panose="020B0604030504040204" pitchFamily="50" charset="-128"/>
                <a:ea typeface="Meiryo UI" panose="020B0604030504040204" pitchFamily="50" charset="-128"/>
                <a:cs typeface="小塚ゴシック Pr6N L"/>
              </a:rPr>
              <a:t>ご覧</a:t>
            </a:r>
            <a:r>
              <a:rPr lang="ja-JP" altLang="en-US" sz="1200" spc="-85">
                <a:solidFill>
                  <a:srgbClr val="58595B"/>
                </a:solidFill>
                <a:latin typeface="Meiryo UI" panose="020B0604030504040204" pitchFamily="50" charset="-128"/>
                <a:ea typeface="Meiryo UI" panose="020B0604030504040204" pitchFamily="50" charset="-128"/>
                <a:cs typeface="小塚ゴシック Pr6N L"/>
              </a:rPr>
              <a:t>くだ</a:t>
            </a:r>
            <a:r>
              <a:rPr sz="1200" b="0" spc="-95">
                <a:solidFill>
                  <a:srgbClr val="58595B"/>
                </a:solidFill>
                <a:latin typeface="Meiryo UI" panose="020B0604030504040204" pitchFamily="50" charset="-128"/>
                <a:ea typeface="Meiryo UI" panose="020B0604030504040204" pitchFamily="50" charset="-128"/>
                <a:cs typeface="小塚ゴシック Pr6N L"/>
              </a:rPr>
              <a:t>さ</a:t>
            </a:r>
            <a:r>
              <a:rPr sz="1200" b="0" spc="-70">
                <a:solidFill>
                  <a:srgbClr val="58595B"/>
                </a:solidFill>
                <a:latin typeface="Meiryo UI" panose="020B0604030504040204" pitchFamily="50" charset="-128"/>
                <a:ea typeface="Meiryo UI" panose="020B0604030504040204" pitchFamily="50" charset="-128"/>
                <a:cs typeface="小塚ゴシック Pr6N L"/>
              </a:rPr>
              <a:t>い</a:t>
            </a:r>
            <a:r>
              <a:rPr lang="ja-JP" altLang="en-US" sz="1200" b="0" spc="-50" dirty="0">
                <a:solidFill>
                  <a:srgbClr val="58595B"/>
                </a:solidFill>
                <a:latin typeface="Meiryo UI" panose="020B0604030504040204" pitchFamily="50" charset="-128"/>
                <a:ea typeface="Meiryo UI" panose="020B0604030504040204" pitchFamily="50" charset="-128"/>
                <a:cs typeface="小塚ゴシック Pr6N L"/>
              </a:rPr>
              <a:t>（</a:t>
            </a:r>
            <a:r>
              <a:rPr sz="1200" b="0" spc="150" dirty="0">
                <a:solidFill>
                  <a:srgbClr val="58595B"/>
                </a:solidFill>
                <a:latin typeface="Meiryo UI" panose="020B0604030504040204" pitchFamily="50" charset="-128"/>
                <a:ea typeface="Meiryo UI" panose="020B0604030504040204" pitchFamily="50" charset="-128"/>
                <a:cs typeface="小塚ゴシック Pr6N L"/>
              </a:rPr>
              <a:t>U</a:t>
            </a:r>
            <a:r>
              <a:rPr lang="en-US" altLang="ja-JP" sz="1200" b="0" spc="150" dirty="0">
                <a:solidFill>
                  <a:srgbClr val="58595B"/>
                </a:solidFill>
                <a:latin typeface="Meiryo UI" panose="020B0604030504040204" pitchFamily="50" charset="-128"/>
                <a:ea typeface="Meiryo UI" panose="020B0604030504040204" pitchFamily="50" charset="-128"/>
                <a:cs typeface="小塚ゴシック Pr6N L"/>
              </a:rPr>
              <a:t>RL</a:t>
            </a:r>
            <a:r>
              <a:rPr lang="ja-JP" altLang="en-US" sz="1200" b="0" spc="150" dirty="0">
                <a:solidFill>
                  <a:srgbClr val="58595B"/>
                </a:solidFill>
                <a:latin typeface="Meiryo UI" panose="020B0604030504040204" pitchFamily="50" charset="-128"/>
                <a:ea typeface="Meiryo UI" panose="020B0604030504040204" pitchFamily="50" charset="-128"/>
                <a:cs typeface="小塚ゴシック Pr6N L"/>
              </a:rPr>
              <a:t> </a:t>
            </a:r>
            <a:r>
              <a:rPr lang="ja-JP" altLang="en-US" sz="1200" b="0" spc="-3385" dirty="0">
                <a:solidFill>
                  <a:srgbClr val="58595B"/>
                </a:solidFill>
                <a:latin typeface="Meiryo UI" panose="020B0604030504040204" pitchFamily="50" charset="-128"/>
                <a:ea typeface="Meiryo UI" panose="020B0604030504040204" pitchFamily="50" charset="-128"/>
                <a:cs typeface="小塚ゴシック Pr6N L"/>
              </a:rPr>
              <a:t>　　　　</a:t>
            </a:r>
            <a:r>
              <a:rPr lang="en-US" altLang="ja-JP" sz="1200" b="0" spc="-105" dirty="0">
                <a:solidFill>
                  <a:srgbClr val="58595B"/>
                </a:solidFill>
                <a:latin typeface="Meiryo UI" panose="020B0604030504040204" pitchFamily="50" charset="-128"/>
                <a:ea typeface="Meiryo UI" panose="020B0604030504040204" pitchFamily="50" charset="-128"/>
                <a:cs typeface="小塚ゴシック Pr6N L"/>
                <a:hlinkClick r:id="rId2"/>
              </a:rPr>
              <a:t>https://</a:t>
            </a:r>
            <a:r>
              <a:rPr lang="en-US" altLang="ja-JP" sz="1200" b="0" spc="-105">
                <a:solidFill>
                  <a:srgbClr val="58595B"/>
                </a:solidFill>
                <a:latin typeface="Meiryo UI" panose="020B0604030504040204" pitchFamily="50" charset="-128"/>
                <a:ea typeface="Meiryo UI" panose="020B0604030504040204" pitchFamily="50" charset="-128"/>
                <a:cs typeface="小塚ゴシック Pr6N L"/>
                <a:hlinkClick r:id="rId2"/>
              </a:rPr>
              <a:t>www</a:t>
            </a:r>
            <a:r>
              <a:rPr lang="en-US" altLang="ja-JP" sz="1200" b="0" spc="-105">
                <a:solidFill>
                  <a:srgbClr val="58595B"/>
                </a:solidFill>
                <a:latin typeface="Meiryo UI" panose="020B0604030504040204" pitchFamily="50" charset="-128"/>
                <a:ea typeface="Meiryo UI" panose="020B0604030504040204" pitchFamily="50" charset="-128"/>
                <a:cs typeface="小塚ゴシック Pr6N L"/>
              </a:rPr>
              <a:t>.</a:t>
            </a:r>
            <a:r>
              <a:rPr lang="ja-JP" altLang="en-US" sz="1200" b="0" spc="-105">
                <a:solidFill>
                  <a:srgbClr val="58595B"/>
                </a:solidFill>
                <a:latin typeface="Meiryo UI" panose="020B0604030504040204" pitchFamily="50" charset="-128"/>
                <a:ea typeface="Meiryo UI" panose="020B0604030504040204" pitchFamily="50" charset="-128"/>
                <a:cs typeface="小塚ゴシック Pr6N L"/>
              </a:rPr>
              <a:t>・・・・・・・・・</a:t>
            </a:r>
            <a:r>
              <a:rPr lang="ja-JP" altLang="en-US" sz="1200" b="0">
                <a:solidFill>
                  <a:srgbClr val="58595B"/>
                </a:solidFill>
                <a:latin typeface="Meiryo UI" panose="020B0604030504040204" pitchFamily="50" charset="-128"/>
                <a:ea typeface="Meiryo UI" panose="020B0604030504040204" pitchFamily="50" charset="-128"/>
                <a:cs typeface="小塚ゴシック Pr6N L"/>
              </a:rPr>
              <a:t>）</a:t>
            </a:r>
            <a:endParaRPr lang="en-US" altLang="ja-JP" sz="1200" dirty="0">
              <a:latin typeface="Meiryo UI" panose="020B0604030504040204" pitchFamily="50" charset="-128"/>
              <a:ea typeface="Meiryo UI" panose="020B0604030504040204" pitchFamily="50" charset="-128"/>
              <a:cs typeface="小塚ゴシック Pr6N L"/>
            </a:endParaRPr>
          </a:p>
        </p:txBody>
      </p:sp>
      <p:sp>
        <p:nvSpPr>
          <p:cNvPr id="94" name="object 22">
            <a:extLst>
              <a:ext uri="{FF2B5EF4-FFF2-40B4-BE49-F238E27FC236}">
                <a16:creationId xmlns:a16="http://schemas.microsoft.com/office/drawing/2014/main" id="{4A9C8CBA-5E8C-24B2-2D0E-16903B7182B4}"/>
              </a:ext>
            </a:extLst>
          </p:cNvPr>
          <p:cNvSpPr/>
          <p:nvPr/>
        </p:nvSpPr>
        <p:spPr>
          <a:xfrm>
            <a:off x="1989048" y="2765931"/>
            <a:ext cx="3665672" cy="889635"/>
          </a:xfrm>
          <a:custGeom>
            <a:avLst/>
            <a:gdLst/>
            <a:ahLst/>
            <a:cxnLst/>
            <a:rect l="l" t="t" r="r" b="b"/>
            <a:pathLst>
              <a:path w="2889250" h="889635">
                <a:moveTo>
                  <a:pt x="2888767" y="0"/>
                </a:moveTo>
                <a:lnTo>
                  <a:pt x="0" y="0"/>
                </a:lnTo>
                <a:lnTo>
                  <a:pt x="0" y="889546"/>
                </a:lnTo>
                <a:lnTo>
                  <a:pt x="2888767" y="889546"/>
                </a:lnTo>
                <a:lnTo>
                  <a:pt x="2888767" y="0"/>
                </a:lnTo>
                <a:close/>
              </a:path>
            </a:pathLst>
          </a:custGeom>
          <a:solidFill>
            <a:srgbClr val="81DEFF"/>
          </a:solidFill>
          <a:ln>
            <a:noFill/>
          </a:ln>
        </p:spPr>
        <p:txBody>
          <a:bodyPr wrap="square" lIns="0" tIns="0" rIns="0" bIns="0" rtlCol="0"/>
          <a:lstStyle/>
          <a:p>
            <a:endParaRPr>
              <a:solidFill>
                <a:schemeClr val="tx1"/>
              </a:solidFill>
              <a:latin typeface="BIZ UDPゴシック" panose="020B0400000000000000" pitchFamily="50" charset="-128"/>
              <a:ea typeface="BIZ UDPゴシック" panose="020B0400000000000000" pitchFamily="50" charset="-128"/>
            </a:endParaRPr>
          </a:p>
        </p:txBody>
      </p:sp>
      <p:sp>
        <p:nvSpPr>
          <p:cNvPr id="105" name="object 33">
            <a:extLst>
              <a:ext uri="{FF2B5EF4-FFF2-40B4-BE49-F238E27FC236}">
                <a16:creationId xmlns:a16="http://schemas.microsoft.com/office/drawing/2014/main" id="{7FFB2902-CCC6-9FEC-2338-C45439DAAD37}"/>
              </a:ext>
            </a:extLst>
          </p:cNvPr>
          <p:cNvSpPr txBox="1"/>
          <p:nvPr/>
        </p:nvSpPr>
        <p:spPr>
          <a:xfrm>
            <a:off x="952545" y="4000143"/>
            <a:ext cx="288147" cy="968782"/>
          </a:xfrm>
          <a:prstGeom prst="rect">
            <a:avLst/>
          </a:prstGeom>
        </p:spPr>
        <p:txBody>
          <a:bodyPr vert="eaVert" wrap="none" lIns="36000" tIns="36000" rIns="36000" bIns="36000" rtlCol="0" anchor="t">
            <a:spAutoFit/>
          </a:bodyPr>
          <a:lstStyle/>
          <a:p>
            <a:pPr algn="l"/>
            <a:r>
              <a:rPr sz="1400">
                <a:solidFill>
                  <a:schemeClr val="tx1"/>
                </a:solidFill>
                <a:latin typeface="BIZ UDPゴシック" panose="020B0400000000000000" pitchFamily="50" charset="-128"/>
                <a:ea typeface="BIZ UDPゴシック" panose="020B0400000000000000" pitchFamily="50" charset="-128"/>
                <a:cs typeface="メイリオ"/>
              </a:rPr>
              <a:t>登録手続き</a:t>
            </a:r>
            <a:endParaRPr sz="1400" dirty="0">
              <a:solidFill>
                <a:schemeClr val="tx1"/>
              </a:solidFill>
              <a:latin typeface="BIZ UDPゴシック" panose="020B0400000000000000" pitchFamily="50" charset="-128"/>
              <a:ea typeface="BIZ UDPゴシック" panose="020B0400000000000000" pitchFamily="50" charset="-128"/>
              <a:cs typeface="メイリオ"/>
            </a:endParaRPr>
          </a:p>
        </p:txBody>
      </p:sp>
      <p:sp>
        <p:nvSpPr>
          <p:cNvPr id="106" name="object 34">
            <a:extLst>
              <a:ext uri="{FF2B5EF4-FFF2-40B4-BE49-F238E27FC236}">
                <a16:creationId xmlns:a16="http://schemas.microsoft.com/office/drawing/2014/main" id="{5B2F5033-AB11-F303-5809-4A27F9591373}"/>
              </a:ext>
            </a:extLst>
          </p:cNvPr>
          <p:cNvSpPr txBox="1"/>
          <p:nvPr/>
        </p:nvSpPr>
        <p:spPr>
          <a:xfrm>
            <a:off x="6574324" y="4000143"/>
            <a:ext cx="288147" cy="1399990"/>
          </a:xfrm>
          <a:prstGeom prst="rect">
            <a:avLst/>
          </a:prstGeom>
        </p:spPr>
        <p:txBody>
          <a:bodyPr vert="eaVert" wrap="none" lIns="36000" tIns="36000" rIns="36000" bIns="36000" rtlCol="0" anchor="t">
            <a:spAutoFit/>
          </a:bodyPr>
          <a:lstStyle/>
          <a:p>
            <a:pPr algn="l"/>
            <a:r>
              <a:rPr lang="ja-JP" altLang="en-US" sz="1400" dirty="0">
                <a:solidFill>
                  <a:schemeClr val="tx1"/>
                </a:solidFill>
                <a:latin typeface="BIZ UDPゴシック" panose="020B0400000000000000" pitchFamily="50" charset="-128"/>
                <a:ea typeface="BIZ UDPゴシック" panose="020B0400000000000000" pitchFamily="50" charset="-128"/>
                <a:cs typeface="メイリオ"/>
              </a:rPr>
              <a:t>精算　（振込）　　　</a:t>
            </a:r>
            <a:endParaRPr sz="1400" dirty="0">
              <a:solidFill>
                <a:schemeClr val="tx1"/>
              </a:solidFill>
              <a:latin typeface="BIZ UDPゴシック" panose="020B0400000000000000" pitchFamily="50" charset="-128"/>
              <a:ea typeface="BIZ UDPゴシック" panose="020B0400000000000000" pitchFamily="50" charset="-128"/>
              <a:cs typeface="メイリオ"/>
            </a:endParaRPr>
          </a:p>
        </p:txBody>
      </p:sp>
      <p:sp>
        <p:nvSpPr>
          <p:cNvPr id="108" name="object 36">
            <a:extLst>
              <a:ext uri="{FF2B5EF4-FFF2-40B4-BE49-F238E27FC236}">
                <a16:creationId xmlns:a16="http://schemas.microsoft.com/office/drawing/2014/main" id="{C3A12E93-CF0D-82D9-1C36-1748CF6A6ED5}"/>
              </a:ext>
            </a:extLst>
          </p:cNvPr>
          <p:cNvSpPr txBox="1"/>
          <p:nvPr/>
        </p:nvSpPr>
        <p:spPr>
          <a:xfrm>
            <a:off x="3916003" y="6810626"/>
            <a:ext cx="288147" cy="1473728"/>
          </a:xfrm>
          <a:prstGeom prst="rect">
            <a:avLst/>
          </a:prstGeom>
        </p:spPr>
        <p:txBody>
          <a:bodyPr vert="eaVert" wrap="none" lIns="36000" tIns="36000" rIns="36000" bIns="36000" rtlCol="0" anchor="t">
            <a:spAutoFit/>
          </a:bodyPr>
          <a:lstStyle/>
          <a:p>
            <a:pPr algn="l"/>
            <a:r>
              <a:rPr lang="ja-JP" altLang="en-US" sz="1400">
                <a:solidFill>
                  <a:schemeClr val="tx1"/>
                </a:solidFill>
                <a:latin typeface="BIZ UDPゴシック" panose="020B0400000000000000" pitchFamily="50" charset="-128"/>
                <a:ea typeface="BIZ UDPゴシック" panose="020B0400000000000000" pitchFamily="50" charset="-128"/>
                <a:cs typeface="メイリオ"/>
              </a:rPr>
              <a:t>電子</a:t>
            </a:r>
            <a:r>
              <a:rPr sz="1400">
                <a:solidFill>
                  <a:schemeClr val="tx1"/>
                </a:solidFill>
                <a:latin typeface="BIZ UDPゴシック" panose="020B0400000000000000" pitchFamily="50" charset="-128"/>
                <a:ea typeface="BIZ UDPゴシック" panose="020B0400000000000000" pitchFamily="50" charset="-128"/>
                <a:cs typeface="メイリオ"/>
              </a:rPr>
              <a:t>クーポン利用</a:t>
            </a:r>
            <a:endParaRPr sz="1400" dirty="0">
              <a:solidFill>
                <a:schemeClr val="tx1"/>
              </a:solidFill>
              <a:latin typeface="BIZ UDPゴシック" panose="020B0400000000000000" pitchFamily="50" charset="-128"/>
              <a:ea typeface="BIZ UDPゴシック" panose="020B0400000000000000" pitchFamily="50" charset="-128"/>
              <a:cs typeface="メイリオ"/>
            </a:endParaRPr>
          </a:p>
        </p:txBody>
      </p:sp>
      <p:pic>
        <p:nvPicPr>
          <p:cNvPr id="111" name="object 39">
            <a:extLst>
              <a:ext uri="{FF2B5EF4-FFF2-40B4-BE49-F238E27FC236}">
                <a16:creationId xmlns:a16="http://schemas.microsoft.com/office/drawing/2014/main" id="{D0A5D2F1-B5F0-1FAE-2B43-B262F42D58DD}"/>
              </a:ext>
            </a:extLst>
          </p:cNvPr>
          <p:cNvPicPr/>
          <p:nvPr/>
        </p:nvPicPr>
        <p:blipFill>
          <a:blip r:embed="rId3" cstate="print"/>
          <a:stretch>
            <a:fillRect/>
          </a:stretch>
        </p:blipFill>
        <p:spPr>
          <a:xfrm>
            <a:off x="4016456" y="5574084"/>
            <a:ext cx="1182063" cy="848137"/>
          </a:xfrm>
          <a:prstGeom prst="rect">
            <a:avLst/>
          </a:prstGeom>
        </p:spPr>
      </p:pic>
      <p:sp>
        <p:nvSpPr>
          <p:cNvPr id="8" name="テキスト ボックス 7">
            <a:extLst>
              <a:ext uri="{FF2B5EF4-FFF2-40B4-BE49-F238E27FC236}">
                <a16:creationId xmlns:a16="http://schemas.microsoft.com/office/drawing/2014/main" id="{49592CCD-E3F9-709F-5F21-018F9878B8E6}"/>
              </a:ext>
            </a:extLst>
          </p:cNvPr>
          <p:cNvSpPr txBox="1"/>
          <p:nvPr/>
        </p:nvSpPr>
        <p:spPr>
          <a:xfrm>
            <a:off x="3608687" y="4777620"/>
            <a:ext cx="184731" cy="215444"/>
          </a:xfrm>
          <a:prstGeom prst="rect">
            <a:avLst/>
          </a:prstGeom>
          <a:noFill/>
        </p:spPr>
        <p:txBody>
          <a:bodyPr wrap="none" rtlCol="0">
            <a:spAutoFit/>
          </a:bodyPr>
          <a:lstStyle/>
          <a:p>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EFAC2B9D-1E1A-4182-CD5A-4C0F3DDB9C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29363" y="8989496"/>
            <a:ext cx="945432" cy="691348"/>
          </a:xfrm>
          <a:prstGeom prst="rect">
            <a:avLst/>
          </a:prstGeom>
        </p:spPr>
      </p:pic>
      <p:sp>
        <p:nvSpPr>
          <p:cNvPr id="24" name="テキスト ボックス 23">
            <a:extLst>
              <a:ext uri="{FF2B5EF4-FFF2-40B4-BE49-F238E27FC236}">
                <a16:creationId xmlns:a16="http://schemas.microsoft.com/office/drawing/2014/main" id="{F98E6859-9A35-6829-F3DF-83D079EBAEB2}"/>
              </a:ext>
            </a:extLst>
          </p:cNvPr>
          <p:cNvSpPr txBox="1"/>
          <p:nvPr/>
        </p:nvSpPr>
        <p:spPr>
          <a:xfrm>
            <a:off x="2685977" y="4000143"/>
            <a:ext cx="503590" cy="1456415"/>
          </a:xfrm>
          <a:prstGeom prst="rect">
            <a:avLst/>
          </a:prstGeom>
          <a:noFill/>
        </p:spPr>
        <p:txBody>
          <a:bodyPr vert="eaVert" wrap="none" lIns="36000" tIns="36000" rIns="36000" bIns="36000" rtlCol="0" anchor="t">
            <a:spAutoFit/>
          </a:bodyPr>
          <a:lstStyle/>
          <a:p>
            <a:pPr marR="5080" algn="l"/>
            <a:r>
              <a:rPr lang="ja-JP" altLang="en-US" sz="1400">
                <a:solidFill>
                  <a:schemeClr val="tx1"/>
                </a:solidFill>
                <a:latin typeface="BIZ UDPゴシック" panose="020B0400000000000000" pitchFamily="50" charset="-128"/>
                <a:ea typeface="BIZ UDPゴシック" panose="020B0400000000000000" pitchFamily="50" charset="-128"/>
                <a:cs typeface="メイリオ"/>
              </a:rPr>
              <a:t>旅行商品の</a:t>
            </a:r>
            <a:endParaRPr lang="en-US" altLang="ja-JP" sz="1400" dirty="0">
              <a:solidFill>
                <a:schemeClr val="tx1"/>
              </a:solidFill>
              <a:latin typeface="BIZ UDPゴシック" panose="020B0400000000000000" pitchFamily="50" charset="-128"/>
              <a:ea typeface="BIZ UDPゴシック" panose="020B0400000000000000" pitchFamily="50" charset="-128"/>
              <a:cs typeface="メイリオ"/>
            </a:endParaRPr>
          </a:p>
          <a:p>
            <a:pPr marR="5080" algn="l"/>
            <a:r>
              <a:rPr lang="ja-JP" altLang="en-US" sz="1400">
                <a:solidFill>
                  <a:schemeClr val="tx1"/>
                </a:solidFill>
                <a:latin typeface="BIZ UDPゴシック" panose="020B0400000000000000" pitchFamily="50" charset="-128"/>
                <a:ea typeface="BIZ UDPゴシック" panose="020B0400000000000000" pitchFamily="50" charset="-128"/>
                <a:cs typeface="メイリオ"/>
              </a:rPr>
              <a:t>申</a:t>
            </a:r>
            <a:r>
              <a:rPr lang="ja-JP" altLang="en-US" sz="1400" spc="-300">
                <a:solidFill>
                  <a:schemeClr val="tx1"/>
                </a:solidFill>
                <a:latin typeface="BIZ UDPゴシック" panose="020B0400000000000000" pitchFamily="50" charset="-128"/>
                <a:ea typeface="BIZ UDPゴシック" panose="020B0400000000000000" pitchFamily="50" charset="-128"/>
                <a:cs typeface="メイリオ"/>
              </a:rPr>
              <a:t>込　</a:t>
            </a:r>
            <a:r>
              <a:rPr lang="ja-JP" altLang="en-US" sz="1400" spc="-300" dirty="0">
                <a:solidFill>
                  <a:schemeClr val="tx1"/>
                </a:solidFill>
                <a:latin typeface="BIZ UDPゴシック" panose="020B0400000000000000" pitchFamily="50" charset="-128"/>
                <a:ea typeface="BIZ UDPゴシック" panose="020B0400000000000000" pitchFamily="50" charset="-128"/>
                <a:cs typeface="メイリオ"/>
              </a:rPr>
              <a:t>・　</a:t>
            </a:r>
            <a:r>
              <a:rPr lang="ja-JP" altLang="en-US" sz="1400" dirty="0">
                <a:solidFill>
                  <a:schemeClr val="tx1"/>
                </a:solidFill>
                <a:latin typeface="BIZ UDPゴシック" panose="020B0400000000000000" pitchFamily="50" charset="-128"/>
                <a:ea typeface="BIZ UDPゴシック" panose="020B0400000000000000" pitchFamily="50" charset="-128"/>
                <a:cs typeface="メイリオ"/>
              </a:rPr>
              <a:t>購</a:t>
            </a:r>
            <a:r>
              <a:rPr lang="ja-JP" altLang="en-US" sz="1400" spc="-300" dirty="0">
                <a:solidFill>
                  <a:schemeClr val="tx1"/>
                </a:solidFill>
                <a:latin typeface="BIZ UDPゴシック" panose="020B0400000000000000" pitchFamily="50" charset="-128"/>
                <a:ea typeface="BIZ UDPゴシック" panose="020B0400000000000000" pitchFamily="50" charset="-128"/>
                <a:cs typeface="メイリオ"/>
              </a:rPr>
              <a:t>入　・　</a:t>
            </a:r>
            <a:r>
              <a:rPr lang="ja-JP" altLang="en-US" sz="1400" dirty="0">
                <a:solidFill>
                  <a:schemeClr val="tx1"/>
                </a:solidFill>
                <a:latin typeface="BIZ UDPゴシック" panose="020B0400000000000000" pitchFamily="50" charset="-128"/>
                <a:ea typeface="BIZ UDPゴシック" panose="020B0400000000000000" pitchFamily="50" charset="-128"/>
                <a:cs typeface="メイリオ"/>
              </a:rPr>
              <a:t>利用</a:t>
            </a:r>
          </a:p>
        </p:txBody>
      </p:sp>
      <p:sp>
        <p:nvSpPr>
          <p:cNvPr id="25" name="テキスト ボックス 24">
            <a:extLst>
              <a:ext uri="{FF2B5EF4-FFF2-40B4-BE49-F238E27FC236}">
                <a16:creationId xmlns:a16="http://schemas.microsoft.com/office/drawing/2014/main" id="{6B3BCA19-675B-C18A-1865-C70355F26965}"/>
              </a:ext>
            </a:extLst>
          </p:cNvPr>
          <p:cNvSpPr txBox="1"/>
          <p:nvPr/>
        </p:nvSpPr>
        <p:spPr>
          <a:xfrm>
            <a:off x="4792238" y="4000143"/>
            <a:ext cx="503590" cy="1114655"/>
          </a:xfrm>
          <a:prstGeom prst="rect">
            <a:avLst/>
          </a:prstGeom>
          <a:noFill/>
        </p:spPr>
        <p:txBody>
          <a:bodyPr vert="eaVert" wrap="none" lIns="36000" tIns="36000" rIns="36000" bIns="36000" rtlCol="0" anchor="t">
            <a:spAutoFit/>
          </a:bodyPr>
          <a:lstStyle/>
          <a:p>
            <a:pPr algn="l"/>
            <a:r>
              <a:rPr lang="ja-JP" altLang="en-US" sz="1400">
                <a:solidFill>
                  <a:schemeClr val="tx1"/>
                </a:solidFill>
                <a:latin typeface="BIZ UDPゴシック" panose="020B0400000000000000" pitchFamily="50" charset="-128"/>
                <a:ea typeface="BIZ UDPゴシック" panose="020B0400000000000000" pitchFamily="50" charset="-128"/>
                <a:cs typeface="メイリオ"/>
              </a:rPr>
              <a:t>電子</a:t>
            </a:r>
            <a:r>
              <a:rPr lang="ja-JP" altLang="en-US" sz="1400" dirty="0">
                <a:solidFill>
                  <a:schemeClr val="tx1"/>
                </a:solidFill>
                <a:latin typeface="BIZ UDPゴシック" panose="020B0400000000000000" pitchFamily="50" charset="-128"/>
                <a:ea typeface="BIZ UDPゴシック" panose="020B0400000000000000" pitchFamily="50" charset="-128"/>
                <a:cs typeface="メイリオ"/>
              </a:rPr>
              <a:t>クーポン</a:t>
            </a:r>
          </a:p>
          <a:p>
            <a:pPr algn="l"/>
            <a:r>
              <a:rPr lang="ja-JP" altLang="en-US" sz="1400">
                <a:solidFill>
                  <a:schemeClr val="tx1"/>
                </a:solidFill>
                <a:latin typeface="BIZ UDPゴシック" panose="020B0400000000000000" pitchFamily="50" charset="-128"/>
                <a:ea typeface="BIZ UDPゴシック" panose="020B0400000000000000" pitchFamily="50" charset="-128"/>
                <a:cs typeface="メイリオ"/>
              </a:rPr>
              <a:t>引換券</a:t>
            </a:r>
            <a:r>
              <a:rPr lang="ja-JP" altLang="en-US" sz="1400" dirty="0">
                <a:solidFill>
                  <a:schemeClr val="tx1"/>
                </a:solidFill>
                <a:latin typeface="BIZ UDPゴシック" panose="020B0400000000000000" pitchFamily="50" charset="-128"/>
                <a:ea typeface="BIZ UDPゴシック" panose="020B0400000000000000" pitchFamily="50" charset="-128"/>
                <a:cs typeface="メイリオ"/>
              </a:rPr>
              <a:t>配布</a:t>
            </a:r>
          </a:p>
        </p:txBody>
      </p:sp>
      <p:pic>
        <p:nvPicPr>
          <p:cNvPr id="29" name="図 28">
            <a:extLst>
              <a:ext uri="{FF2B5EF4-FFF2-40B4-BE49-F238E27FC236}">
                <a16:creationId xmlns:a16="http://schemas.microsoft.com/office/drawing/2014/main" id="{EB86E00E-0CEC-29BD-A557-2F74F3D7D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1476" y="4232659"/>
            <a:ext cx="567852" cy="383936"/>
          </a:xfrm>
          <a:prstGeom prst="rect">
            <a:avLst/>
          </a:prstGeom>
          <a:ln>
            <a:solidFill>
              <a:srgbClr val="90751F"/>
            </a:solidFill>
          </a:ln>
        </p:spPr>
      </p:pic>
      <p:pic>
        <p:nvPicPr>
          <p:cNvPr id="4" name="図 3">
            <a:extLst>
              <a:ext uri="{FF2B5EF4-FFF2-40B4-BE49-F238E27FC236}">
                <a16:creationId xmlns:a16="http://schemas.microsoft.com/office/drawing/2014/main" id="{55C0B884-21A7-D44C-4CDF-228C26AA0A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02277" y="2803462"/>
            <a:ext cx="819994" cy="819994"/>
          </a:xfrm>
          <a:prstGeom prst="rect">
            <a:avLst/>
          </a:prstGeom>
        </p:spPr>
      </p:pic>
      <p:sp>
        <p:nvSpPr>
          <p:cNvPr id="6" name="object 23">
            <a:extLst>
              <a:ext uri="{FF2B5EF4-FFF2-40B4-BE49-F238E27FC236}">
                <a16:creationId xmlns:a16="http://schemas.microsoft.com/office/drawing/2014/main" id="{36248D00-F822-CEA6-FA4F-FC37A28AC855}"/>
              </a:ext>
            </a:extLst>
          </p:cNvPr>
          <p:cNvSpPr txBox="1"/>
          <p:nvPr/>
        </p:nvSpPr>
        <p:spPr>
          <a:xfrm>
            <a:off x="863229" y="8856243"/>
            <a:ext cx="1393230" cy="617626"/>
          </a:xfrm>
          <a:prstGeom prst="rect">
            <a:avLst/>
          </a:prstGeom>
          <a:solidFill>
            <a:schemeClr val="bg1"/>
          </a:solidFill>
          <a:ln w="12700">
            <a:solidFill>
              <a:schemeClr val="accent3">
                <a:lumMod val="60000"/>
                <a:lumOff val="40000"/>
              </a:schemeClr>
            </a:solidFill>
          </a:ln>
        </p:spPr>
        <p:txBody>
          <a:bodyPr vert="horz" wrap="none" lIns="0" tIns="0" rIns="0" bIns="0" rtlCol="0" anchor="ctr" anchorCtr="0">
            <a:noAutofit/>
          </a:bodyPr>
          <a:lstStyle/>
          <a:p>
            <a:pPr algn="ctr">
              <a:lnSpc>
                <a:spcPct val="100000"/>
              </a:lnSpc>
            </a:pPr>
            <a:r>
              <a:rPr lang="ja-JP" altLang="en-US" sz="1600" b="1" spc="-10">
                <a:solidFill>
                  <a:schemeClr val="tx1"/>
                </a:solidFill>
                <a:latin typeface="BIZ UDPゴシック" panose="020B0400000000000000" pitchFamily="50" charset="-128"/>
                <a:ea typeface="BIZ UDPゴシック" panose="020B0400000000000000" pitchFamily="50" charset="-128"/>
                <a:cs typeface="メイリオ"/>
              </a:rPr>
              <a:t>電子クーポン</a:t>
            </a:r>
            <a:endParaRPr lang="en-US" altLang="ja-JP" sz="1600" b="1" spc="-10">
              <a:solidFill>
                <a:schemeClr val="tx1"/>
              </a:solidFill>
              <a:latin typeface="BIZ UDPゴシック" panose="020B0400000000000000" pitchFamily="50" charset="-128"/>
              <a:ea typeface="BIZ UDPゴシック" panose="020B0400000000000000" pitchFamily="50" charset="-128"/>
              <a:cs typeface="メイリオ"/>
            </a:endParaRPr>
          </a:p>
          <a:p>
            <a:pPr algn="ctr">
              <a:lnSpc>
                <a:spcPct val="100000"/>
              </a:lnSpc>
            </a:pPr>
            <a:r>
              <a:rPr lang="ja-JP" altLang="en-US" sz="1600" b="1" spc="-10">
                <a:solidFill>
                  <a:schemeClr val="tx1"/>
                </a:solidFill>
                <a:latin typeface="BIZ UDPゴシック" panose="020B0400000000000000" pitchFamily="50" charset="-128"/>
                <a:ea typeface="BIZ UDPゴシック" panose="020B0400000000000000" pitchFamily="50" charset="-128"/>
                <a:cs typeface="メイリオ"/>
              </a:rPr>
              <a:t>取扱店舗</a:t>
            </a:r>
            <a:endParaRPr sz="1600" b="1" dirty="0">
              <a:solidFill>
                <a:schemeClr val="tx1"/>
              </a:solidFill>
              <a:latin typeface="BIZ UDPゴシック" panose="020B0400000000000000" pitchFamily="50" charset="-128"/>
              <a:ea typeface="BIZ UDPゴシック" panose="020B0400000000000000" pitchFamily="50" charset="-128"/>
              <a:cs typeface="メイリオ"/>
            </a:endParaRPr>
          </a:p>
        </p:txBody>
      </p:sp>
      <p:pic>
        <p:nvPicPr>
          <p:cNvPr id="17" name="図 16" descr="ダイアグラム&#10;&#10;AI 生成コンテンツは誤りを含む可能性があります。">
            <a:extLst>
              <a:ext uri="{FF2B5EF4-FFF2-40B4-BE49-F238E27FC236}">
                <a16:creationId xmlns:a16="http://schemas.microsoft.com/office/drawing/2014/main" id="{1BD4BAB2-F389-EF29-D52D-713DC98783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0739" y="8663363"/>
            <a:ext cx="1280431" cy="959854"/>
          </a:xfrm>
          <a:prstGeom prst="rect">
            <a:avLst/>
          </a:prstGeom>
        </p:spPr>
      </p:pic>
      <p:pic>
        <p:nvPicPr>
          <p:cNvPr id="20" name="図 19">
            <a:extLst>
              <a:ext uri="{FF2B5EF4-FFF2-40B4-BE49-F238E27FC236}">
                <a16:creationId xmlns:a16="http://schemas.microsoft.com/office/drawing/2014/main" id="{BBD27BC3-73B8-3F86-08D7-78A2F4CA39FB}"/>
              </a:ext>
            </a:extLst>
          </p:cNvPr>
          <p:cNvPicPr>
            <a:picLocks noChangeAspect="1"/>
          </p:cNvPicPr>
          <p:nvPr/>
        </p:nvPicPr>
        <p:blipFill>
          <a:blip r:embed="rId8"/>
          <a:stretch>
            <a:fillRect/>
          </a:stretch>
        </p:blipFill>
        <p:spPr>
          <a:xfrm>
            <a:off x="4727795" y="7133850"/>
            <a:ext cx="330305" cy="496070"/>
          </a:xfrm>
          <a:prstGeom prst="rect">
            <a:avLst/>
          </a:prstGeom>
        </p:spPr>
      </p:pic>
      <p:sp>
        <p:nvSpPr>
          <p:cNvPr id="33" name="object 23">
            <a:extLst>
              <a:ext uri="{FF2B5EF4-FFF2-40B4-BE49-F238E27FC236}">
                <a16:creationId xmlns:a16="http://schemas.microsoft.com/office/drawing/2014/main" id="{976C7F2C-2FC3-8C0D-BC06-D88932A52FB9}"/>
              </a:ext>
            </a:extLst>
          </p:cNvPr>
          <p:cNvSpPr txBox="1"/>
          <p:nvPr/>
        </p:nvSpPr>
        <p:spPr>
          <a:xfrm>
            <a:off x="2158698" y="5654040"/>
            <a:ext cx="1393230" cy="617626"/>
          </a:xfrm>
          <a:prstGeom prst="rect">
            <a:avLst/>
          </a:prstGeom>
          <a:solidFill>
            <a:schemeClr val="bg1"/>
          </a:solidFill>
          <a:ln w="12700">
            <a:solidFill>
              <a:schemeClr val="accent6">
                <a:lumMod val="60000"/>
                <a:lumOff val="40000"/>
              </a:schemeClr>
            </a:solidFill>
          </a:ln>
        </p:spPr>
        <p:txBody>
          <a:bodyPr vert="horz" wrap="none" lIns="0" tIns="0" rIns="0" bIns="0" rtlCol="0" anchor="ctr" anchorCtr="0">
            <a:noAutofit/>
          </a:bodyPr>
          <a:lstStyle/>
          <a:p>
            <a:pPr algn="ctr">
              <a:lnSpc>
                <a:spcPct val="100000"/>
              </a:lnSpc>
            </a:pPr>
            <a:r>
              <a:rPr lang="ja-JP" altLang="en-US" sz="1600" b="1" spc="-10">
                <a:solidFill>
                  <a:schemeClr val="tx1"/>
                </a:solidFill>
                <a:latin typeface="BIZ UDPゴシック" panose="020B0400000000000000" pitchFamily="50" charset="-128"/>
                <a:ea typeface="BIZ UDPゴシック" panose="020B0400000000000000" pitchFamily="50" charset="-128"/>
                <a:cs typeface="メイリオ"/>
              </a:rPr>
              <a:t>お客様</a:t>
            </a:r>
          </a:p>
          <a:p>
            <a:pPr algn="ctr">
              <a:lnSpc>
                <a:spcPct val="100000"/>
              </a:lnSpc>
            </a:pPr>
            <a:r>
              <a:rPr lang="ja-JP" altLang="en-US" sz="1600" b="1" spc="-10">
                <a:solidFill>
                  <a:schemeClr val="tx1"/>
                </a:solidFill>
                <a:latin typeface="BIZ UDPゴシック" panose="020B0400000000000000" pitchFamily="50" charset="-128"/>
                <a:ea typeface="BIZ UDPゴシック" panose="020B0400000000000000" pitchFamily="50" charset="-128"/>
                <a:cs typeface="メイリオ"/>
              </a:rPr>
              <a:t>（旅行者）</a:t>
            </a:r>
          </a:p>
        </p:txBody>
      </p:sp>
      <p:grpSp>
        <p:nvGrpSpPr>
          <p:cNvPr id="45" name="グループ化 44">
            <a:extLst>
              <a:ext uri="{FF2B5EF4-FFF2-40B4-BE49-F238E27FC236}">
                <a16:creationId xmlns:a16="http://schemas.microsoft.com/office/drawing/2014/main" id="{C808E486-08E0-865A-59A4-CB2D9AFA5165}"/>
              </a:ext>
            </a:extLst>
          </p:cNvPr>
          <p:cNvGrpSpPr/>
          <p:nvPr/>
        </p:nvGrpSpPr>
        <p:grpSpPr>
          <a:xfrm>
            <a:off x="5245654" y="8710170"/>
            <a:ext cx="959854" cy="959854"/>
            <a:chOff x="4943826" y="8615900"/>
            <a:chExt cx="959854" cy="959854"/>
          </a:xfrm>
        </p:grpSpPr>
        <p:sp>
          <p:nvSpPr>
            <p:cNvPr id="34" name="正方形/長方形 33">
              <a:extLst>
                <a:ext uri="{FF2B5EF4-FFF2-40B4-BE49-F238E27FC236}">
                  <a16:creationId xmlns:a16="http://schemas.microsoft.com/office/drawing/2014/main" id="{1199364F-BF70-6257-C42C-A91E4D5DB9EF}"/>
                </a:ext>
              </a:extLst>
            </p:cNvPr>
            <p:cNvSpPr/>
            <p:nvPr/>
          </p:nvSpPr>
          <p:spPr>
            <a:xfrm>
              <a:off x="4984543" y="8740202"/>
              <a:ext cx="862006" cy="463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グラフィカル ユーザー インターフェイス&#10;&#10;AI 生成コンテンツは誤りを含む可能性があります。">
              <a:extLst>
                <a:ext uri="{FF2B5EF4-FFF2-40B4-BE49-F238E27FC236}">
                  <a16:creationId xmlns:a16="http://schemas.microsoft.com/office/drawing/2014/main" id="{4FD2EBA5-8E97-9804-E0F0-DAA33085B3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3826" y="8615900"/>
              <a:ext cx="959854" cy="959854"/>
            </a:xfrm>
            <a:prstGeom prst="rect">
              <a:avLst/>
            </a:prstGeom>
          </p:spPr>
        </p:pic>
      </p:grpSp>
      <p:sp>
        <p:nvSpPr>
          <p:cNvPr id="35" name="object 23">
            <a:extLst>
              <a:ext uri="{FF2B5EF4-FFF2-40B4-BE49-F238E27FC236}">
                <a16:creationId xmlns:a16="http://schemas.microsoft.com/office/drawing/2014/main" id="{788BF2C8-7A81-4A20-84C4-850507365E77}"/>
              </a:ext>
            </a:extLst>
          </p:cNvPr>
          <p:cNvSpPr txBox="1"/>
          <p:nvPr/>
        </p:nvSpPr>
        <p:spPr>
          <a:xfrm>
            <a:off x="2158698" y="2900579"/>
            <a:ext cx="1393230" cy="617626"/>
          </a:xfrm>
          <a:prstGeom prst="rect">
            <a:avLst/>
          </a:prstGeom>
          <a:solidFill>
            <a:schemeClr val="bg1"/>
          </a:solidFill>
          <a:ln w="12700">
            <a:solidFill>
              <a:schemeClr val="accent5">
                <a:lumMod val="40000"/>
                <a:lumOff val="60000"/>
              </a:schemeClr>
            </a:solidFill>
          </a:ln>
        </p:spPr>
        <p:txBody>
          <a:bodyPr vert="horz" wrap="non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1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a:rPr>
              <a:t>旅行会社</a:t>
            </a:r>
            <a:endParaRPr kumimoji="0" lang="ja-JP" altLang="en-US" sz="16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a:endParaRPr>
          </a:p>
        </p:txBody>
      </p:sp>
      <p:pic>
        <p:nvPicPr>
          <p:cNvPr id="38" name="図 37" descr="QR コード&#10;&#10;AI 生成コンテンツは誤りを含む可能性があります。">
            <a:extLst>
              <a:ext uri="{FF2B5EF4-FFF2-40B4-BE49-F238E27FC236}">
                <a16:creationId xmlns:a16="http://schemas.microsoft.com/office/drawing/2014/main" id="{602AD44F-A4F8-5ADD-7A71-C9B62D6227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2739" y="7439737"/>
            <a:ext cx="1275635" cy="850424"/>
          </a:xfrm>
          <a:prstGeom prst="rect">
            <a:avLst/>
          </a:prstGeom>
        </p:spPr>
      </p:pic>
      <p:grpSp>
        <p:nvGrpSpPr>
          <p:cNvPr id="54" name="グループ化 53">
            <a:extLst>
              <a:ext uri="{FF2B5EF4-FFF2-40B4-BE49-F238E27FC236}">
                <a16:creationId xmlns:a16="http://schemas.microsoft.com/office/drawing/2014/main" id="{2582DDB5-3D8E-4F44-F358-08ADE8AE6E1F}"/>
              </a:ext>
            </a:extLst>
          </p:cNvPr>
          <p:cNvGrpSpPr/>
          <p:nvPr/>
        </p:nvGrpSpPr>
        <p:grpSpPr>
          <a:xfrm>
            <a:off x="3283593" y="4163248"/>
            <a:ext cx="767943" cy="877914"/>
            <a:chOff x="7694340" y="1216669"/>
            <a:chExt cx="1854807" cy="2120420"/>
          </a:xfrm>
        </p:grpSpPr>
        <p:pic>
          <p:nvPicPr>
            <p:cNvPr id="42" name="図 41" descr="アイコン&#10;&#10;AI 生成コンテンツは誤りを含む可能性があります。">
              <a:extLst>
                <a:ext uri="{FF2B5EF4-FFF2-40B4-BE49-F238E27FC236}">
                  <a16:creationId xmlns:a16="http://schemas.microsoft.com/office/drawing/2014/main" id="{71EDDE2E-35D5-6306-9E8B-7C6F91CFE3E8}"/>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7694340" y="2287994"/>
              <a:ext cx="1854807" cy="1049095"/>
            </a:xfrm>
            <a:prstGeom prst="rect">
              <a:avLst/>
            </a:prstGeom>
          </p:spPr>
        </p:pic>
        <p:pic>
          <p:nvPicPr>
            <p:cNvPr id="44" name="図 43" descr="グラフィカル ユーザー インターフェイス&#10;&#10;AI 生成コンテンツは誤りを含む可能性があります。">
              <a:extLst>
                <a:ext uri="{FF2B5EF4-FFF2-40B4-BE49-F238E27FC236}">
                  <a16:creationId xmlns:a16="http://schemas.microsoft.com/office/drawing/2014/main" id="{551FCA60-EA41-EC6A-8FE9-153BFE8FA1C7}"/>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7716237" y="1216669"/>
              <a:ext cx="1811011" cy="966950"/>
            </a:xfrm>
            <a:prstGeom prst="rect">
              <a:avLst/>
            </a:prstGeom>
          </p:spPr>
        </p:pic>
      </p:grpSp>
      <p:sp>
        <p:nvSpPr>
          <p:cNvPr id="47" name="object 15">
            <a:extLst>
              <a:ext uri="{FF2B5EF4-FFF2-40B4-BE49-F238E27FC236}">
                <a16:creationId xmlns:a16="http://schemas.microsoft.com/office/drawing/2014/main" id="{D0612E5C-27FB-E2C6-7374-8C0A3CCB9E8E}"/>
              </a:ext>
            </a:extLst>
          </p:cNvPr>
          <p:cNvSpPr/>
          <p:nvPr/>
        </p:nvSpPr>
        <p:spPr>
          <a:xfrm>
            <a:off x="626455" y="1426202"/>
            <a:ext cx="6297960" cy="326505"/>
          </a:xfrm>
          <a:custGeom>
            <a:avLst/>
            <a:gdLst/>
            <a:ahLst/>
            <a:cxnLst/>
            <a:rect l="l" t="t" r="r" b="b"/>
            <a:pathLst>
              <a:path w="5777865" h="1011554">
                <a:moveTo>
                  <a:pt x="5777509" y="0"/>
                </a:moveTo>
                <a:lnTo>
                  <a:pt x="0" y="0"/>
                </a:lnTo>
                <a:lnTo>
                  <a:pt x="0" y="1011059"/>
                </a:lnTo>
                <a:lnTo>
                  <a:pt x="5777509" y="1011059"/>
                </a:lnTo>
                <a:lnTo>
                  <a:pt x="5777509" y="0"/>
                </a:lnTo>
                <a:close/>
              </a:path>
            </a:pathLst>
          </a:custGeom>
          <a:solidFill>
            <a:srgbClr val="0070C0"/>
          </a:solidFill>
          <a:ln>
            <a:noFill/>
          </a:ln>
        </p:spPr>
        <p:txBody>
          <a:bodyPr wrap="square" lIns="0" tIns="0" rIns="0" bIns="0" rtlCol="0" anchor="ctr"/>
          <a:lstStyle/>
          <a:p>
            <a:pPr algn="ctr"/>
            <a:r>
              <a:rPr lang="ja-JP" altLang="en-US" b="1">
                <a:solidFill>
                  <a:schemeClr val="bg1"/>
                </a:solidFill>
                <a:latin typeface="BIZ UDPゴシック" panose="020B0400000000000000" pitchFamily="50" charset="-128"/>
                <a:ea typeface="BIZ UDPゴシック" panose="020B0400000000000000" pitchFamily="50" charset="-128"/>
              </a:rPr>
              <a:t>石川県 ・ 観光連盟</a:t>
            </a:r>
            <a:endParaRPr b="1">
              <a:solidFill>
                <a:schemeClr val="bg1"/>
              </a:solidFill>
              <a:latin typeface="BIZ UDPゴシック" panose="020B0400000000000000" pitchFamily="50" charset="-128"/>
              <a:ea typeface="BIZ UDPゴシック" panose="020B0400000000000000" pitchFamily="50" charset="-128"/>
            </a:endParaRPr>
          </a:p>
        </p:txBody>
      </p:sp>
      <p:sp>
        <p:nvSpPr>
          <p:cNvPr id="48" name="object 15">
            <a:extLst>
              <a:ext uri="{FF2B5EF4-FFF2-40B4-BE49-F238E27FC236}">
                <a16:creationId xmlns:a16="http://schemas.microsoft.com/office/drawing/2014/main" id="{6116CCEC-1FE9-2286-0DBA-4F82563302A4}"/>
              </a:ext>
            </a:extLst>
          </p:cNvPr>
          <p:cNvSpPr/>
          <p:nvPr/>
        </p:nvSpPr>
        <p:spPr>
          <a:xfrm>
            <a:off x="626455" y="2197198"/>
            <a:ext cx="6297960" cy="326505"/>
          </a:xfrm>
          <a:custGeom>
            <a:avLst/>
            <a:gdLst/>
            <a:ahLst/>
            <a:cxnLst/>
            <a:rect l="l" t="t" r="r" b="b"/>
            <a:pathLst>
              <a:path w="5777865" h="1011554">
                <a:moveTo>
                  <a:pt x="5777509" y="0"/>
                </a:moveTo>
                <a:lnTo>
                  <a:pt x="0" y="0"/>
                </a:lnTo>
                <a:lnTo>
                  <a:pt x="0" y="1011059"/>
                </a:lnTo>
                <a:lnTo>
                  <a:pt x="5777509" y="1011059"/>
                </a:lnTo>
                <a:lnTo>
                  <a:pt x="5777509" y="0"/>
                </a:lnTo>
                <a:close/>
              </a:path>
            </a:pathLst>
          </a:custGeom>
          <a:solidFill>
            <a:schemeClr val="bg2">
              <a:lumMod val="90000"/>
            </a:schemeClr>
          </a:solidFill>
          <a:ln>
            <a:noFill/>
          </a:ln>
        </p:spPr>
        <p:txBody>
          <a:bodyPr wrap="square" lIns="0" tIns="0" rIns="0" bIns="0" rtlCol="0" anchor="ctr"/>
          <a:lstStyle/>
          <a:p>
            <a:pPr algn="ctr"/>
            <a:r>
              <a:rPr lang="ja-JP" altLang="en-US" b="1" dirty="0">
                <a:solidFill>
                  <a:schemeClr val="tx1"/>
                </a:solidFill>
                <a:latin typeface="BIZ UDPゴシック" panose="020B0400000000000000" pitchFamily="50" charset="-128"/>
                <a:ea typeface="BIZ UDPゴシック" panose="020B0400000000000000" pitchFamily="50" charset="-128"/>
              </a:rPr>
              <a:t>「今行ける能登」団体旅行応援キャンペーン事務局</a:t>
            </a:r>
            <a:r>
              <a:rPr lang="ja-JP" altLang="en-US" sz="1400" b="1" dirty="0">
                <a:solidFill>
                  <a:schemeClr val="tx1"/>
                </a:solidFill>
                <a:latin typeface="BIZ UDPゴシック" panose="020B0400000000000000" pitchFamily="50" charset="-128"/>
                <a:ea typeface="BIZ UDPゴシック" panose="020B0400000000000000" pitchFamily="50" charset="-128"/>
              </a:rPr>
              <a:t>　</a:t>
            </a:r>
            <a:endParaRPr lang="ja-JP" altLang="en-US" b="1" dirty="0">
              <a:solidFill>
                <a:schemeClr val="tx1"/>
              </a:solidFill>
              <a:latin typeface="BIZ UDPゴシック" panose="020B0400000000000000" pitchFamily="50" charset="-128"/>
              <a:ea typeface="BIZ UDPゴシック" panose="020B0400000000000000" pitchFamily="50" charset="-128"/>
            </a:endParaRPr>
          </a:p>
        </p:txBody>
      </p:sp>
      <p:sp>
        <p:nvSpPr>
          <p:cNvPr id="53" name="object 10">
            <a:extLst>
              <a:ext uri="{FF2B5EF4-FFF2-40B4-BE49-F238E27FC236}">
                <a16:creationId xmlns:a16="http://schemas.microsoft.com/office/drawing/2014/main" id="{1E075FC7-D67B-5B8C-74E7-42EA9F5A7A8C}"/>
              </a:ext>
            </a:extLst>
          </p:cNvPr>
          <p:cNvSpPr/>
          <p:nvPr/>
        </p:nvSpPr>
        <p:spPr>
          <a:xfrm flipV="1">
            <a:off x="2345265" y="3638632"/>
            <a:ext cx="315944" cy="1864599"/>
          </a:xfrm>
          <a:custGeom>
            <a:avLst/>
            <a:gdLst/>
            <a:ahLst/>
            <a:cxnLst/>
            <a:rect l="l" t="t" r="r" b="b"/>
            <a:pathLst>
              <a:path w="492125" h="1680845">
                <a:moveTo>
                  <a:pt x="405498" y="0"/>
                </a:moveTo>
                <a:lnTo>
                  <a:pt x="86563" y="0"/>
                </a:lnTo>
                <a:lnTo>
                  <a:pt x="86563" y="1434274"/>
                </a:lnTo>
                <a:lnTo>
                  <a:pt x="0" y="1434274"/>
                </a:lnTo>
                <a:lnTo>
                  <a:pt x="246024" y="1680311"/>
                </a:lnTo>
                <a:lnTo>
                  <a:pt x="492061" y="1434274"/>
                </a:lnTo>
                <a:lnTo>
                  <a:pt x="405498" y="1434274"/>
                </a:lnTo>
                <a:lnTo>
                  <a:pt x="405498" y="0"/>
                </a:lnTo>
                <a:close/>
              </a:path>
            </a:pathLst>
          </a:custGeom>
          <a:solidFill>
            <a:schemeClr val="accent6">
              <a:lumMod val="40000"/>
              <a:lumOff val="60000"/>
            </a:schemeClr>
          </a:solidFill>
        </p:spPr>
        <p:txBody>
          <a:bodyPr wrap="square" lIns="0" tIns="0" rIns="0" bIns="0" rtlCol="0"/>
          <a:lstStyle/>
          <a:p>
            <a:endParaRPr>
              <a:solidFill>
                <a:schemeClr val="tx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ED87E7F5-BED0-EA85-391D-66B4564B6DBF}"/>
              </a:ext>
            </a:extLst>
          </p:cNvPr>
          <p:cNvSpPr txBox="1"/>
          <p:nvPr/>
        </p:nvSpPr>
        <p:spPr>
          <a:xfrm>
            <a:off x="4691489" y="6331310"/>
            <a:ext cx="2877711"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電子クーポンデザイン</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55" name="二等辺三角形 54">
            <a:extLst>
              <a:ext uri="{FF2B5EF4-FFF2-40B4-BE49-F238E27FC236}">
                <a16:creationId xmlns:a16="http://schemas.microsoft.com/office/drawing/2014/main" id="{A9158622-B865-628D-ED15-4BD1A564348D}"/>
              </a:ext>
            </a:extLst>
          </p:cNvPr>
          <p:cNvSpPr/>
          <p:nvPr/>
        </p:nvSpPr>
        <p:spPr>
          <a:xfrm rot="10800000">
            <a:off x="3219798" y="1773141"/>
            <a:ext cx="1111272" cy="377911"/>
          </a:xfrm>
          <a:prstGeom prst="triangl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1A9825E1-410B-A424-B82C-AC778F9F21D4}"/>
              </a:ext>
            </a:extLst>
          </p:cNvPr>
          <p:cNvGrpSpPr/>
          <p:nvPr/>
        </p:nvGrpSpPr>
        <p:grpSpPr>
          <a:xfrm>
            <a:off x="881703" y="3650357"/>
            <a:ext cx="417102" cy="369332"/>
            <a:chOff x="2707797" y="3636878"/>
            <a:chExt cx="417102" cy="369332"/>
          </a:xfrm>
        </p:grpSpPr>
        <p:sp>
          <p:nvSpPr>
            <p:cNvPr id="57" name="楕円 56">
              <a:extLst>
                <a:ext uri="{FF2B5EF4-FFF2-40B4-BE49-F238E27FC236}">
                  <a16:creationId xmlns:a16="http://schemas.microsoft.com/office/drawing/2014/main" id="{7A66E0B6-F84F-5AC3-3472-07D6CA295EED}"/>
                </a:ext>
              </a:extLst>
            </p:cNvPr>
            <p:cNvSpPr/>
            <p:nvPr/>
          </p:nvSpPr>
          <p:spPr>
            <a:xfrm>
              <a:off x="2761829" y="3667025"/>
              <a:ext cx="309038" cy="30903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S創英角ｺﾞｼｯｸUB" panose="020B0900000000000000" pitchFamily="50" charset="-128"/>
                <a:ea typeface="HGS創英角ｺﾞｼｯｸUB" panose="020B0900000000000000" pitchFamily="50" charset="-128"/>
              </a:endParaRPr>
            </a:p>
          </p:txBody>
        </p:sp>
        <p:sp>
          <p:nvSpPr>
            <p:cNvPr id="58" name="テキスト ボックス 57">
              <a:extLst>
                <a:ext uri="{FF2B5EF4-FFF2-40B4-BE49-F238E27FC236}">
                  <a16:creationId xmlns:a16="http://schemas.microsoft.com/office/drawing/2014/main" id="{C065BAAF-82E4-F765-B006-E0DD0130E748}"/>
                </a:ext>
              </a:extLst>
            </p:cNvPr>
            <p:cNvSpPr txBox="1"/>
            <p:nvPr/>
          </p:nvSpPr>
          <p:spPr>
            <a:xfrm>
              <a:off x="2707797" y="3636878"/>
              <a:ext cx="417102" cy="369332"/>
            </a:xfrm>
            <a:prstGeom prst="rect">
              <a:avLst/>
            </a:prstGeom>
            <a:noFill/>
          </p:spPr>
          <p:txBody>
            <a:bodyPr wrap="none" rtlCol="0" anchor="ctr">
              <a:spAutoFit/>
            </a:bodyPr>
            <a:lstStyle/>
            <a:p>
              <a:pPr algn="ctr"/>
              <a:r>
                <a:rPr kumimoji="1" lang="ja-JP" altLang="en-US" b="1">
                  <a:solidFill>
                    <a:schemeClr val="bg2"/>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１</a:t>
              </a:r>
            </a:p>
          </p:txBody>
        </p:sp>
      </p:grpSp>
      <p:grpSp>
        <p:nvGrpSpPr>
          <p:cNvPr id="60" name="グループ化 59">
            <a:extLst>
              <a:ext uri="{FF2B5EF4-FFF2-40B4-BE49-F238E27FC236}">
                <a16:creationId xmlns:a16="http://schemas.microsoft.com/office/drawing/2014/main" id="{ECA1ADFA-175F-6976-766C-685FF318DD2E}"/>
              </a:ext>
            </a:extLst>
          </p:cNvPr>
          <p:cNvGrpSpPr/>
          <p:nvPr/>
        </p:nvGrpSpPr>
        <p:grpSpPr>
          <a:xfrm>
            <a:off x="2729221" y="3650357"/>
            <a:ext cx="417102" cy="369332"/>
            <a:chOff x="2707797" y="3636878"/>
            <a:chExt cx="417102" cy="369332"/>
          </a:xfrm>
        </p:grpSpPr>
        <p:sp>
          <p:nvSpPr>
            <p:cNvPr id="61" name="楕円 60">
              <a:extLst>
                <a:ext uri="{FF2B5EF4-FFF2-40B4-BE49-F238E27FC236}">
                  <a16:creationId xmlns:a16="http://schemas.microsoft.com/office/drawing/2014/main" id="{14B3113F-21D9-A0A3-D22C-12F23FC8F106}"/>
                </a:ext>
              </a:extLst>
            </p:cNvPr>
            <p:cNvSpPr/>
            <p:nvPr/>
          </p:nvSpPr>
          <p:spPr>
            <a:xfrm>
              <a:off x="2761829" y="3667025"/>
              <a:ext cx="309038" cy="30903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S創英角ｺﾞｼｯｸUB" panose="020B0900000000000000" pitchFamily="50" charset="-128"/>
                <a:ea typeface="HGS創英角ｺﾞｼｯｸUB" panose="020B0900000000000000" pitchFamily="50" charset="-128"/>
              </a:endParaRPr>
            </a:p>
          </p:txBody>
        </p:sp>
        <p:sp>
          <p:nvSpPr>
            <p:cNvPr id="62" name="テキスト ボックス 61">
              <a:extLst>
                <a:ext uri="{FF2B5EF4-FFF2-40B4-BE49-F238E27FC236}">
                  <a16:creationId xmlns:a16="http://schemas.microsoft.com/office/drawing/2014/main" id="{B9D71AFB-D555-7974-DA41-39438B853E97}"/>
                </a:ext>
              </a:extLst>
            </p:cNvPr>
            <p:cNvSpPr txBox="1"/>
            <p:nvPr/>
          </p:nvSpPr>
          <p:spPr>
            <a:xfrm>
              <a:off x="2707797" y="3636878"/>
              <a:ext cx="417102" cy="369332"/>
            </a:xfrm>
            <a:prstGeom prst="rect">
              <a:avLst/>
            </a:prstGeom>
            <a:noFill/>
          </p:spPr>
          <p:txBody>
            <a:bodyPr wrap="none" rtlCol="0" anchor="ctr">
              <a:spAutoFit/>
            </a:bodyPr>
            <a:lstStyle/>
            <a:p>
              <a:pPr algn="ctr"/>
              <a:r>
                <a:rPr kumimoji="1" lang="ja-JP" altLang="en-US" b="1">
                  <a:solidFill>
                    <a:schemeClr val="bg2"/>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３</a:t>
              </a:r>
            </a:p>
          </p:txBody>
        </p:sp>
      </p:grpSp>
      <p:grpSp>
        <p:nvGrpSpPr>
          <p:cNvPr id="63" name="グループ化 62">
            <a:extLst>
              <a:ext uri="{FF2B5EF4-FFF2-40B4-BE49-F238E27FC236}">
                <a16:creationId xmlns:a16="http://schemas.microsoft.com/office/drawing/2014/main" id="{0C580E9C-2773-AA8F-ED0B-C6EFA2B98AA3}"/>
              </a:ext>
            </a:extLst>
          </p:cNvPr>
          <p:cNvGrpSpPr/>
          <p:nvPr/>
        </p:nvGrpSpPr>
        <p:grpSpPr>
          <a:xfrm>
            <a:off x="4862619" y="3650357"/>
            <a:ext cx="417102" cy="369332"/>
            <a:chOff x="2707797" y="3636878"/>
            <a:chExt cx="417102" cy="369332"/>
          </a:xfrm>
        </p:grpSpPr>
        <p:sp>
          <p:nvSpPr>
            <p:cNvPr id="64" name="楕円 63">
              <a:extLst>
                <a:ext uri="{FF2B5EF4-FFF2-40B4-BE49-F238E27FC236}">
                  <a16:creationId xmlns:a16="http://schemas.microsoft.com/office/drawing/2014/main" id="{126587F1-ECE1-57DA-0013-6FC7B4F56D1A}"/>
                </a:ext>
              </a:extLst>
            </p:cNvPr>
            <p:cNvSpPr/>
            <p:nvPr/>
          </p:nvSpPr>
          <p:spPr>
            <a:xfrm>
              <a:off x="2761829" y="3667025"/>
              <a:ext cx="309038" cy="30903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S創英角ｺﾞｼｯｸUB" panose="020B0900000000000000" pitchFamily="50" charset="-128"/>
                <a:ea typeface="HGS創英角ｺﾞｼｯｸUB" panose="020B0900000000000000" pitchFamily="50" charset="-128"/>
              </a:endParaRPr>
            </a:p>
          </p:txBody>
        </p:sp>
        <p:sp>
          <p:nvSpPr>
            <p:cNvPr id="65" name="テキスト ボックス 64">
              <a:extLst>
                <a:ext uri="{FF2B5EF4-FFF2-40B4-BE49-F238E27FC236}">
                  <a16:creationId xmlns:a16="http://schemas.microsoft.com/office/drawing/2014/main" id="{ECE0B37C-CD36-A26E-BAAF-1F9B5518449D}"/>
                </a:ext>
              </a:extLst>
            </p:cNvPr>
            <p:cNvSpPr txBox="1"/>
            <p:nvPr/>
          </p:nvSpPr>
          <p:spPr>
            <a:xfrm>
              <a:off x="2707797" y="3636878"/>
              <a:ext cx="417102" cy="369332"/>
            </a:xfrm>
            <a:prstGeom prst="rect">
              <a:avLst/>
            </a:prstGeom>
            <a:noFill/>
          </p:spPr>
          <p:txBody>
            <a:bodyPr wrap="none" rtlCol="0" anchor="ctr">
              <a:spAutoFit/>
            </a:bodyPr>
            <a:lstStyle/>
            <a:p>
              <a:pPr algn="ctr"/>
              <a:r>
                <a:rPr kumimoji="1" lang="ja-JP" altLang="en-US" b="1">
                  <a:solidFill>
                    <a:schemeClr val="bg2"/>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４</a:t>
              </a:r>
            </a:p>
          </p:txBody>
        </p:sp>
      </p:grpSp>
      <p:grpSp>
        <p:nvGrpSpPr>
          <p:cNvPr id="66" name="グループ化 65">
            <a:extLst>
              <a:ext uri="{FF2B5EF4-FFF2-40B4-BE49-F238E27FC236}">
                <a16:creationId xmlns:a16="http://schemas.microsoft.com/office/drawing/2014/main" id="{FE846BCE-C9FA-A826-E317-6A4189D27476}"/>
              </a:ext>
            </a:extLst>
          </p:cNvPr>
          <p:cNvGrpSpPr/>
          <p:nvPr/>
        </p:nvGrpSpPr>
        <p:grpSpPr>
          <a:xfrm>
            <a:off x="3842985" y="6461780"/>
            <a:ext cx="417102" cy="369332"/>
            <a:chOff x="2707797" y="3636878"/>
            <a:chExt cx="417102" cy="369332"/>
          </a:xfrm>
        </p:grpSpPr>
        <p:sp>
          <p:nvSpPr>
            <p:cNvPr id="67" name="楕円 66">
              <a:extLst>
                <a:ext uri="{FF2B5EF4-FFF2-40B4-BE49-F238E27FC236}">
                  <a16:creationId xmlns:a16="http://schemas.microsoft.com/office/drawing/2014/main" id="{0CD3E676-CD8A-5AB7-E54B-29B79EA1C87E}"/>
                </a:ext>
              </a:extLst>
            </p:cNvPr>
            <p:cNvSpPr/>
            <p:nvPr/>
          </p:nvSpPr>
          <p:spPr>
            <a:xfrm>
              <a:off x="2761829" y="3667025"/>
              <a:ext cx="309038" cy="30903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S創英角ｺﾞｼｯｸUB" panose="020B0900000000000000" pitchFamily="50" charset="-128"/>
                <a:ea typeface="HGS創英角ｺﾞｼｯｸUB" panose="020B0900000000000000" pitchFamily="50" charset="-128"/>
              </a:endParaRPr>
            </a:p>
          </p:txBody>
        </p:sp>
        <p:sp>
          <p:nvSpPr>
            <p:cNvPr id="68" name="テキスト ボックス 67">
              <a:extLst>
                <a:ext uri="{FF2B5EF4-FFF2-40B4-BE49-F238E27FC236}">
                  <a16:creationId xmlns:a16="http://schemas.microsoft.com/office/drawing/2014/main" id="{26546529-12C2-9DF0-D8FA-9DCDDB4A0B06}"/>
                </a:ext>
              </a:extLst>
            </p:cNvPr>
            <p:cNvSpPr txBox="1"/>
            <p:nvPr/>
          </p:nvSpPr>
          <p:spPr>
            <a:xfrm>
              <a:off x="2707797" y="3636878"/>
              <a:ext cx="417102" cy="369332"/>
            </a:xfrm>
            <a:prstGeom prst="rect">
              <a:avLst/>
            </a:prstGeom>
            <a:noFill/>
          </p:spPr>
          <p:txBody>
            <a:bodyPr wrap="none" rtlCol="0" anchor="ctr">
              <a:spAutoFit/>
            </a:bodyPr>
            <a:lstStyle/>
            <a:p>
              <a:pPr algn="ctr"/>
              <a:r>
                <a:rPr kumimoji="1" lang="ja-JP" altLang="en-US" b="1">
                  <a:solidFill>
                    <a:schemeClr val="bg2"/>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５</a:t>
              </a:r>
            </a:p>
          </p:txBody>
        </p:sp>
      </p:grpSp>
      <p:grpSp>
        <p:nvGrpSpPr>
          <p:cNvPr id="69" name="グループ化 68">
            <a:extLst>
              <a:ext uri="{FF2B5EF4-FFF2-40B4-BE49-F238E27FC236}">
                <a16:creationId xmlns:a16="http://schemas.microsoft.com/office/drawing/2014/main" id="{8F725288-D545-DEAA-E1B7-E49C8171BB43}"/>
              </a:ext>
            </a:extLst>
          </p:cNvPr>
          <p:cNvGrpSpPr/>
          <p:nvPr/>
        </p:nvGrpSpPr>
        <p:grpSpPr>
          <a:xfrm>
            <a:off x="6499015" y="3650357"/>
            <a:ext cx="417102" cy="369332"/>
            <a:chOff x="2707797" y="3636878"/>
            <a:chExt cx="417102" cy="369332"/>
          </a:xfrm>
        </p:grpSpPr>
        <p:sp>
          <p:nvSpPr>
            <p:cNvPr id="70" name="楕円 69">
              <a:extLst>
                <a:ext uri="{FF2B5EF4-FFF2-40B4-BE49-F238E27FC236}">
                  <a16:creationId xmlns:a16="http://schemas.microsoft.com/office/drawing/2014/main" id="{164C0FF0-FAF2-DDAE-0977-7FDFBCD1BA97}"/>
                </a:ext>
              </a:extLst>
            </p:cNvPr>
            <p:cNvSpPr/>
            <p:nvPr/>
          </p:nvSpPr>
          <p:spPr>
            <a:xfrm>
              <a:off x="2761829" y="3667025"/>
              <a:ext cx="309038" cy="30903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S創英角ｺﾞｼｯｸUB" panose="020B0900000000000000" pitchFamily="50" charset="-128"/>
                <a:ea typeface="HGS創英角ｺﾞｼｯｸUB" panose="020B0900000000000000" pitchFamily="50" charset="-128"/>
              </a:endParaRPr>
            </a:p>
          </p:txBody>
        </p:sp>
        <p:sp>
          <p:nvSpPr>
            <p:cNvPr id="71" name="テキスト ボックス 70">
              <a:extLst>
                <a:ext uri="{FF2B5EF4-FFF2-40B4-BE49-F238E27FC236}">
                  <a16:creationId xmlns:a16="http://schemas.microsoft.com/office/drawing/2014/main" id="{321D02D8-18E6-76BF-C071-8BDB39CB73C7}"/>
                </a:ext>
              </a:extLst>
            </p:cNvPr>
            <p:cNvSpPr txBox="1"/>
            <p:nvPr/>
          </p:nvSpPr>
          <p:spPr>
            <a:xfrm>
              <a:off x="2707797" y="3636878"/>
              <a:ext cx="417102" cy="369332"/>
            </a:xfrm>
            <a:prstGeom prst="rect">
              <a:avLst/>
            </a:prstGeom>
            <a:noFill/>
          </p:spPr>
          <p:txBody>
            <a:bodyPr wrap="none" rtlCol="0" anchor="ctr">
              <a:spAutoFit/>
            </a:bodyPr>
            <a:lstStyle/>
            <a:p>
              <a:pPr algn="ctr"/>
              <a:r>
                <a:rPr kumimoji="1" lang="ja-JP" altLang="en-US" b="1">
                  <a:solidFill>
                    <a:schemeClr val="bg2"/>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６</a:t>
              </a:r>
            </a:p>
          </p:txBody>
        </p:sp>
      </p:grpSp>
      <p:sp>
        <p:nvSpPr>
          <p:cNvPr id="3" name="object 33">
            <a:extLst>
              <a:ext uri="{FF2B5EF4-FFF2-40B4-BE49-F238E27FC236}">
                <a16:creationId xmlns:a16="http://schemas.microsoft.com/office/drawing/2014/main" id="{9FB5C73C-9825-D3E4-D87D-69EAB9FA7137}"/>
              </a:ext>
            </a:extLst>
          </p:cNvPr>
          <p:cNvSpPr txBox="1"/>
          <p:nvPr/>
        </p:nvSpPr>
        <p:spPr>
          <a:xfrm>
            <a:off x="1664376" y="4000143"/>
            <a:ext cx="288147" cy="3030244"/>
          </a:xfrm>
          <a:prstGeom prst="rect">
            <a:avLst/>
          </a:prstGeom>
        </p:spPr>
        <p:txBody>
          <a:bodyPr vert="eaVert" wrap="none" lIns="36000" tIns="36000" rIns="36000" bIns="36000" rtlCol="0" anchor="t">
            <a:spAutoFit/>
          </a:bodyPr>
          <a:lstStyle/>
          <a:p>
            <a:pPr algn="l"/>
            <a:r>
              <a:rPr lang="ja-JP" altLang="en-US" sz="1400">
                <a:solidFill>
                  <a:schemeClr val="tx1"/>
                </a:solidFill>
                <a:latin typeface="BIZ UDPゴシック" panose="020B0400000000000000" pitchFamily="50" charset="-128"/>
                <a:ea typeface="BIZ UDPゴシック" panose="020B0400000000000000" pitchFamily="50" charset="-128"/>
                <a:cs typeface="メイリオ"/>
              </a:rPr>
              <a:t>登録審査・承認・スターターキット発送</a:t>
            </a:r>
            <a:endParaRPr sz="1400" dirty="0">
              <a:solidFill>
                <a:schemeClr val="tx1"/>
              </a:solidFill>
              <a:latin typeface="BIZ UDPゴシック" panose="020B0400000000000000" pitchFamily="50" charset="-128"/>
              <a:ea typeface="BIZ UDPゴシック" panose="020B0400000000000000" pitchFamily="50" charset="-128"/>
              <a:cs typeface="メイリオ"/>
            </a:endParaRPr>
          </a:p>
        </p:txBody>
      </p:sp>
      <p:grpSp>
        <p:nvGrpSpPr>
          <p:cNvPr id="5" name="グループ化 4">
            <a:extLst>
              <a:ext uri="{FF2B5EF4-FFF2-40B4-BE49-F238E27FC236}">
                <a16:creationId xmlns:a16="http://schemas.microsoft.com/office/drawing/2014/main" id="{4B6CE390-792E-A4D8-4776-38D68F628617}"/>
              </a:ext>
            </a:extLst>
          </p:cNvPr>
          <p:cNvGrpSpPr/>
          <p:nvPr/>
        </p:nvGrpSpPr>
        <p:grpSpPr>
          <a:xfrm>
            <a:off x="1593534" y="3650357"/>
            <a:ext cx="417102" cy="369332"/>
            <a:chOff x="2707797" y="3636878"/>
            <a:chExt cx="417102" cy="369332"/>
          </a:xfrm>
        </p:grpSpPr>
        <p:sp>
          <p:nvSpPr>
            <p:cNvPr id="7" name="楕円 6">
              <a:extLst>
                <a:ext uri="{FF2B5EF4-FFF2-40B4-BE49-F238E27FC236}">
                  <a16:creationId xmlns:a16="http://schemas.microsoft.com/office/drawing/2014/main" id="{5C336243-7FBA-DA1E-4BC4-23AE7533DE6E}"/>
                </a:ext>
              </a:extLst>
            </p:cNvPr>
            <p:cNvSpPr/>
            <p:nvPr/>
          </p:nvSpPr>
          <p:spPr>
            <a:xfrm>
              <a:off x="2761829" y="3667025"/>
              <a:ext cx="309038" cy="30903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S創英角ｺﾞｼｯｸUB" panose="020B0900000000000000" pitchFamily="50" charset="-128"/>
                <a:ea typeface="HGS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1049F5C3-2F50-9E81-FF7C-D9B028FEDE28}"/>
                </a:ext>
              </a:extLst>
            </p:cNvPr>
            <p:cNvSpPr txBox="1"/>
            <p:nvPr/>
          </p:nvSpPr>
          <p:spPr>
            <a:xfrm>
              <a:off x="2707797" y="3636878"/>
              <a:ext cx="417102" cy="369332"/>
            </a:xfrm>
            <a:prstGeom prst="rect">
              <a:avLst/>
            </a:prstGeom>
            <a:noFill/>
          </p:spPr>
          <p:txBody>
            <a:bodyPr wrap="none" rtlCol="0" anchor="ctr">
              <a:spAutoFit/>
            </a:bodyPr>
            <a:lstStyle/>
            <a:p>
              <a:pPr algn="ctr"/>
              <a:r>
                <a:rPr kumimoji="1" lang="ja-JP" altLang="en-US" b="1">
                  <a:solidFill>
                    <a:schemeClr val="bg2"/>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２</a:t>
              </a:r>
            </a:p>
          </p:txBody>
        </p:sp>
      </p:grpSp>
      <p:sp>
        <p:nvSpPr>
          <p:cNvPr id="12" name="矢印: 下 11">
            <a:extLst>
              <a:ext uri="{FF2B5EF4-FFF2-40B4-BE49-F238E27FC236}">
                <a16:creationId xmlns:a16="http://schemas.microsoft.com/office/drawing/2014/main" id="{5F613B92-1857-BC3D-89A8-0047F20818B0}"/>
              </a:ext>
            </a:extLst>
          </p:cNvPr>
          <p:cNvSpPr/>
          <p:nvPr/>
        </p:nvSpPr>
        <p:spPr>
          <a:xfrm>
            <a:off x="1298953" y="2539629"/>
            <a:ext cx="436616" cy="6094524"/>
          </a:xfrm>
          <a:prstGeom prst="down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矢印: 下 12">
            <a:extLst>
              <a:ext uri="{FF2B5EF4-FFF2-40B4-BE49-F238E27FC236}">
                <a16:creationId xmlns:a16="http://schemas.microsoft.com/office/drawing/2014/main" id="{A402A16F-1052-0569-15B8-AA7DBEA31D08}"/>
              </a:ext>
            </a:extLst>
          </p:cNvPr>
          <p:cNvSpPr/>
          <p:nvPr/>
        </p:nvSpPr>
        <p:spPr>
          <a:xfrm flipV="1">
            <a:off x="581639" y="2539629"/>
            <a:ext cx="436616" cy="6094524"/>
          </a:xfrm>
          <a:prstGeom prst="downArrow">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スライド番号プレースホルダー 5">
            <a:extLst>
              <a:ext uri="{FF2B5EF4-FFF2-40B4-BE49-F238E27FC236}">
                <a16:creationId xmlns:a16="http://schemas.microsoft.com/office/drawing/2014/main" id="{777C96BC-4FBC-AF82-A6FF-EC621391CBA7}"/>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2</a:t>
            </a:fld>
            <a:endParaRPr/>
          </a:p>
        </p:txBody>
      </p:sp>
      <p:sp>
        <p:nvSpPr>
          <p:cNvPr id="14" name="テキスト ボックス 13">
            <a:extLst>
              <a:ext uri="{FF2B5EF4-FFF2-40B4-BE49-F238E27FC236}">
                <a16:creationId xmlns:a16="http://schemas.microsoft.com/office/drawing/2014/main" id="{FAB28F80-EDDC-D233-2CEF-9C93A816B93D}"/>
              </a:ext>
            </a:extLst>
          </p:cNvPr>
          <p:cNvSpPr txBox="1"/>
          <p:nvPr/>
        </p:nvSpPr>
        <p:spPr>
          <a:xfrm>
            <a:off x="8159262" y="5468815"/>
            <a:ext cx="3204723" cy="1200329"/>
          </a:xfrm>
          <a:prstGeom prst="rect">
            <a:avLst/>
          </a:prstGeom>
          <a:solidFill>
            <a:srgbClr val="FF0000"/>
          </a:solidFill>
        </p:spPr>
        <p:txBody>
          <a:bodyPr wrap="none" rtlCol="0">
            <a:spAutoFit/>
          </a:bodyPr>
          <a:lstStyle/>
          <a:p>
            <a:r>
              <a:rPr kumimoji="1" lang="en-US" altLang="ja-JP" b="1">
                <a:solidFill>
                  <a:schemeClr val="bg1"/>
                </a:solidFill>
              </a:rPr>
              <a:t>※</a:t>
            </a:r>
            <a:r>
              <a:rPr kumimoji="1" lang="ja-JP" altLang="en-US" b="1">
                <a:solidFill>
                  <a:schemeClr val="bg1"/>
                </a:solidFill>
              </a:rPr>
              <a:t>修正箇所</a:t>
            </a:r>
            <a:endParaRPr kumimoji="1" lang="en-US" altLang="ja-JP" b="1">
              <a:solidFill>
                <a:schemeClr val="bg1"/>
              </a:solidFill>
            </a:endParaRPr>
          </a:p>
          <a:p>
            <a:r>
              <a:rPr kumimoji="1" lang="ja-JP" altLang="en-US" b="1">
                <a:solidFill>
                  <a:schemeClr val="bg1"/>
                </a:solidFill>
              </a:rPr>
              <a:t>・今いける→今行けるに修正</a:t>
            </a:r>
            <a:endParaRPr kumimoji="1" lang="en-US" altLang="ja-JP" b="1">
              <a:solidFill>
                <a:schemeClr val="bg1"/>
              </a:solidFill>
            </a:endParaRPr>
          </a:p>
          <a:p>
            <a:r>
              <a:rPr kumimoji="1" lang="ja-JP" altLang="en-US" b="1">
                <a:solidFill>
                  <a:schemeClr val="bg1"/>
                </a:solidFill>
              </a:rPr>
              <a:t>・①参画登録→登録</a:t>
            </a:r>
            <a:endParaRPr kumimoji="1" lang="en-US" altLang="ja-JP" b="1">
              <a:solidFill>
                <a:schemeClr val="bg1"/>
              </a:solidFill>
            </a:endParaRPr>
          </a:p>
          <a:p>
            <a:r>
              <a:rPr kumimoji="1" lang="ja-JP" altLang="en-US" b="1">
                <a:solidFill>
                  <a:schemeClr val="bg1"/>
                </a:solidFill>
              </a:rPr>
              <a:t>・②参画登録審査→登録審査</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F50A485-AC0E-0C6C-84EA-918CAFF8270D}"/>
              </a:ext>
            </a:extLst>
          </p:cNvPr>
          <p:cNvPicPr>
            <a:picLocks noChangeAspect="1"/>
          </p:cNvPicPr>
          <p:nvPr/>
        </p:nvPicPr>
        <p:blipFill>
          <a:blip r:embed="rId2">
            <a:extLst>
              <a:ext uri="{28A0092B-C50C-407E-A947-70E740481C1C}">
                <a14:useLocalDpi xmlns:a14="http://schemas.microsoft.com/office/drawing/2010/main" val="0"/>
              </a:ext>
            </a:extLst>
          </a:blip>
          <a:srcRect b="1629"/>
          <a:stretch>
            <a:fillRect/>
          </a:stretch>
        </p:blipFill>
        <p:spPr>
          <a:xfrm>
            <a:off x="95619" y="65900"/>
            <a:ext cx="7406473" cy="10336884"/>
          </a:xfrm>
          <a:prstGeom prst="rect">
            <a:avLst/>
          </a:prstGeom>
        </p:spPr>
      </p:pic>
      <p:sp>
        <p:nvSpPr>
          <p:cNvPr id="29" name="正方形/長方形 28">
            <a:extLst>
              <a:ext uri="{FF2B5EF4-FFF2-40B4-BE49-F238E27FC236}">
                <a16:creationId xmlns:a16="http://schemas.microsoft.com/office/drawing/2014/main" id="{8FF57611-D6E5-A68D-FA6C-245D26FD8218}"/>
              </a:ext>
            </a:extLst>
          </p:cNvPr>
          <p:cNvSpPr/>
          <p:nvPr/>
        </p:nvSpPr>
        <p:spPr>
          <a:xfrm>
            <a:off x="1340232" y="3407168"/>
            <a:ext cx="1698523" cy="421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2472DD5D-938C-2671-CFC7-41B5030B1A3C}"/>
              </a:ext>
            </a:extLst>
          </p:cNvPr>
          <p:cNvSpPr/>
          <p:nvPr/>
        </p:nvSpPr>
        <p:spPr>
          <a:xfrm>
            <a:off x="680720" y="4992843"/>
            <a:ext cx="6289040" cy="538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B88CAC6A-B376-52B5-C987-2F0FA790D2D1}"/>
              </a:ext>
            </a:extLst>
          </p:cNvPr>
          <p:cNvSpPr/>
          <p:nvPr/>
        </p:nvSpPr>
        <p:spPr>
          <a:xfrm>
            <a:off x="731192" y="960370"/>
            <a:ext cx="6289040" cy="538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AA42E51B-E208-1D88-7054-369D6445B46E}"/>
              </a:ext>
            </a:extLst>
          </p:cNvPr>
          <p:cNvSpPr/>
          <p:nvPr/>
        </p:nvSpPr>
        <p:spPr>
          <a:xfrm>
            <a:off x="893554" y="1112752"/>
            <a:ext cx="2779021" cy="123646"/>
          </a:xfrm>
          <a:prstGeom prst="rect">
            <a:avLst/>
          </a:prstGeom>
          <a:gradFill flip="none" rotWithShape="1">
            <a:gsLst>
              <a:gs pos="0">
                <a:schemeClr val="accent6">
                  <a:lumMod val="0"/>
                  <a:lumOff val="100000"/>
                </a:schemeClr>
              </a:gs>
              <a:gs pos="85000">
                <a:srgbClr val="FBF259"/>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B5DF3CF-598F-8B8C-4DA2-E35D7F670F6C}"/>
              </a:ext>
            </a:extLst>
          </p:cNvPr>
          <p:cNvSpPr/>
          <p:nvPr/>
        </p:nvSpPr>
        <p:spPr>
          <a:xfrm>
            <a:off x="3940392" y="1112752"/>
            <a:ext cx="2779021" cy="123646"/>
          </a:xfrm>
          <a:prstGeom prst="rect">
            <a:avLst/>
          </a:prstGeom>
          <a:gradFill flip="none" rotWithShape="1">
            <a:gsLst>
              <a:gs pos="0">
                <a:schemeClr val="accent6">
                  <a:lumMod val="0"/>
                  <a:lumOff val="100000"/>
                </a:schemeClr>
              </a:gs>
              <a:gs pos="85000">
                <a:srgbClr val="FBF259"/>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79294D0-B546-9C40-3F4A-BB8597210C2A}"/>
              </a:ext>
            </a:extLst>
          </p:cNvPr>
          <p:cNvSpPr/>
          <p:nvPr/>
        </p:nvSpPr>
        <p:spPr>
          <a:xfrm>
            <a:off x="0" y="61744"/>
            <a:ext cx="7569200" cy="252735"/>
          </a:xfrm>
          <a:prstGeom prst="rect">
            <a:avLst/>
          </a:prstGeom>
          <a:solidFill>
            <a:srgbClr val="8369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856C57BA-7F74-1D55-59B1-307DE0DC4FAF}"/>
              </a:ext>
            </a:extLst>
          </p:cNvPr>
          <p:cNvGrpSpPr/>
          <p:nvPr/>
        </p:nvGrpSpPr>
        <p:grpSpPr>
          <a:xfrm>
            <a:off x="2168260" y="3826534"/>
            <a:ext cx="870495" cy="1086530"/>
            <a:chOff x="4389309" y="6132917"/>
            <a:chExt cx="778092" cy="971195"/>
          </a:xfrm>
        </p:grpSpPr>
        <p:sp>
          <p:nvSpPr>
            <p:cNvPr id="14" name="正方形/長方形 13">
              <a:extLst>
                <a:ext uri="{FF2B5EF4-FFF2-40B4-BE49-F238E27FC236}">
                  <a16:creationId xmlns:a16="http://schemas.microsoft.com/office/drawing/2014/main" id="{5BF6C2ED-1FFF-07FF-6D6B-DB02CF52DC26}"/>
                </a:ext>
              </a:extLst>
            </p:cNvPr>
            <p:cNvSpPr/>
            <p:nvPr/>
          </p:nvSpPr>
          <p:spPr>
            <a:xfrm>
              <a:off x="4389309" y="6132917"/>
              <a:ext cx="778092" cy="9711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0B78DB2E-7991-CE5C-97F4-02508134A7EC}"/>
                </a:ext>
              </a:extLst>
            </p:cNvPr>
            <p:cNvPicPr>
              <a:picLocks noChangeAspect="1"/>
            </p:cNvPicPr>
            <p:nvPr/>
          </p:nvPicPr>
          <p:blipFill>
            <a:blip r:embed="rId3"/>
            <a:stretch>
              <a:fillRect/>
            </a:stretch>
          </p:blipFill>
          <p:spPr>
            <a:xfrm>
              <a:off x="4459718" y="6165806"/>
              <a:ext cx="637274" cy="905416"/>
            </a:xfrm>
            <a:prstGeom prst="rect">
              <a:avLst/>
            </a:prstGeom>
            <a:effectLst>
              <a:outerShdw blurRad="50800" dist="38100" dir="2700000" algn="tl" rotWithShape="0">
                <a:prstClr val="black">
                  <a:alpha val="40000"/>
                </a:prstClr>
              </a:outerShdw>
            </a:effectLst>
          </p:spPr>
        </p:pic>
      </p:grpSp>
      <p:sp>
        <p:nvSpPr>
          <p:cNvPr id="16" name="四角形: 角を丸くする 15">
            <a:extLst>
              <a:ext uri="{FF2B5EF4-FFF2-40B4-BE49-F238E27FC236}">
                <a16:creationId xmlns:a16="http://schemas.microsoft.com/office/drawing/2014/main" id="{624D920C-B3AF-E1C8-EFC7-E791BCA38CF2}"/>
              </a:ext>
            </a:extLst>
          </p:cNvPr>
          <p:cNvSpPr/>
          <p:nvPr/>
        </p:nvSpPr>
        <p:spPr>
          <a:xfrm>
            <a:off x="4510007" y="6738663"/>
            <a:ext cx="399081" cy="116237"/>
          </a:xfrm>
          <a:prstGeom prst="roundRect">
            <a:avLst/>
          </a:prstGeom>
          <a:noFill/>
          <a:ln>
            <a:solidFill>
              <a:srgbClr val="FBF2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9C478E2-8E56-9147-8E68-4A7B016782BA}"/>
              </a:ext>
            </a:extLst>
          </p:cNvPr>
          <p:cNvSpPr txBox="1"/>
          <p:nvPr/>
        </p:nvSpPr>
        <p:spPr>
          <a:xfrm>
            <a:off x="977572" y="9201437"/>
            <a:ext cx="5796280" cy="230832"/>
          </a:xfrm>
          <a:prstGeom prst="rect">
            <a:avLst/>
          </a:prstGeom>
          <a:solidFill>
            <a:schemeClr val="bg1"/>
          </a:solidFill>
        </p:spPr>
        <p:txBody>
          <a:bodyPr wrap="square" rtlCol="0">
            <a:spAutoFit/>
          </a:bodyPr>
          <a:lstStyle/>
          <a:p>
            <a:r>
              <a:rPr kumimoji="1" lang="en-US" altLang="ja-JP" sz="900" b="1" dirty="0">
                <a:solidFill>
                  <a:srgbClr val="836733"/>
                </a:solidFill>
                <a:latin typeface="BIZ UDPゴシック" panose="020B0400000000000000" pitchFamily="50" charset="-128"/>
                <a:ea typeface="BIZ UDPゴシック" panose="020B0400000000000000" pitchFamily="50" charset="-128"/>
              </a:rPr>
              <a:t>〈</a:t>
            </a:r>
            <a:r>
              <a:rPr kumimoji="1" lang="ja-JP" altLang="en-US" sz="900" b="1" dirty="0">
                <a:solidFill>
                  <a:srgbClr val="836733"/>
                </a:solidFill>
                <a:latin typeface="BIZ UDPゴシック" panose="020B0400000000000000" pitchFamily="50" charset="-128"/>
                <a:ea typeface="BIZ UDPゴシック" panose="020B0400000000000000" pitchFamily="50" charset="-128"/>
              </a:rPr>
              <a:t>ご使用に関してのご注意</a:t>
            </a:r>
            <a:r>
              <a:rPr kumimoji="1" lang="en-US" altLang="ja-JP" sz="900" b="1" dirty="0">
                <a:solidFill>
                  <a:srgbClr val="836733"/>
                </a:solidFill>
                <a:latin typeface="BIZ UDPゴシック" panose="020B0400000000000000" pitchFamily="50" charset="-128"/>
                <a:ea typeface="BIZ UDPゴシック" panose="020B0400000000000000" pitchFamily="50" charset="-128"/>
              </a:rPr>
              <a:t>〉</a:t>
            </a:r>
          </a:p>
        </p:txBody>
      </p:sp>
      <p:sp>
        <p:nvSpPr>
          <p:cNvPr id="18" name="テキスト ボックス 17">
            <a:extLst>
              <a:ext uri="{FF2B5EF4-FFF2-40B4-BE49-F238E27FC236}">
                <a16:creationId xmlns:a16="http://schemas.microsoft.com/office/drawing/2014/main" id="{40C73EA1-56BF-DD9D-849D-9D5E2697C388}"/>
              </a:ext>
            </a:extLst>
          </p:cNvPr>
          <p:cNvSpPr txBox="1"/>
          <p:nvPr/>
        </p:nvSpPr>
        <p:spPr>
          <a:xfrm>
            <a:off x="864418" y="1271726"/>
            <a:ext cx="2829071" cy="569258"/>
          </a:xfrm>
          <a:prstGeom prst="rect">
            <a:avLst/>
          </a:prstGeom>
          <a:solidFill>
            <a:schemeClr val="bg1"/>
          </a:solidFill>
        </p:spPr>
        <p:txBody>
          <a:bodyPr wrap="square" rtlCol="0">
            <a:spAutoFit/>
          </a:bodyPr>
          <a:lstStyle/>
          <a:p>
            <a:pPr>
              <a:lnSpc>
                <a:spcPts val="1300"/>
              </a:lnSpc>
            </a:pPr>
            <a:r>
              <a:rPr kumimoji="1" lang="ja-JP" altLang="en-US" sz="900" b="1" dirty="0">
                <a:latin typeface="BIZ UDPゴシック" panose="020B0400000000000000" pitchFamily="50" charset="-128"/>
                <a:ea typeface="BIZ UDPゴシック" panose="020B0400000000000000" pitchFamily="50" charset="-128"/>
              </a:rPr>
              <a:t>店頭に掲示される</a:t>
            </a:r>
            <a:r>
              <a:rPr kumimoji="1" lang="en-US" altLang="ja-JP" sz="900" b="1" dirty="0">
                <a:latin typeface="BIZ UDPゴシック" panose="020B0400000000000000" pitchFamily="50" charset="-128"/>
                <a:ea typeface="BIZ UDPゴシック" panose="020B0400000000000000" pitchFamily="50" charset="-128"/>
              </a:rPr>
              <a:t>2</a:t>
            </a:r>
            <a:r>
              <a:rPr kumimoji="1" lang="ja-JP" altLang="en-US" sz="900" b="1" dirty="0">
                <a:latin typeface="BIZ UDPゴシック" panose="020B0400000000000000" pitchFamily="50" charset="-128"/>
                <a:ea typeface="BIZ UDPゴシック" panose="020B0400000000000000" pitchFamily="50" charset="-128"/>
              </a:rPr>
              <a:t>次元コードを、スマートフォンのカメラで読み取ることで、お支払い（＝電子クーポンの利用）が可能です。</a:t>
            </a:r>
          </a:p>
        </p:txBody>
      </p:sp>
      <p:sp>
        <p:nvSpPr>
          <p:cNvPr id="19" name="テキスト ボックス 18">
            <a:extLst>
              <a:ext uri="{FF2B5EF4-FFF2-40B4-BE49-F238E27FC236}">
                <a16:creationId xmlns:a16="http://schemas.microsoft.com/office/drawing/2014/main" id="{4A89D9A7-2A4C-C112-0C66-35ABD760CB83}"/>
              </a:ext>
            </a:extLst>
          </p:cNvPr>
          <p:cNvSpPr txBox="1"/>
          <p:nvPr/>
        </p:nvSpPr>
        <p:spPr>
          <a:xfrm>
            <a:off x="3896626" y="1271726"/>
            <a:ext cx="2830984" cy="735073"/>
          </a:xfrm>
          <a:prstGeom prst="rect">
            <a:avLst/>
          </a:prstGeom>
          <a:solidFill>
            <a:schemeClr val="bg1"/>
          </a:solidFill>
        </p:spPr>
        <p:txBody>
          <a:bodyPr wrap="square" rtlCol="0">
            <a:spAutoFit/>
          </a:bodyPr>
          <a:lstStyle/>
          <a:p>
            <a:pPr>
              <a:lnSpc>
                <a:spcPts val="1300"/>
              </a:lnSpc>
            </a:pPr>
            <a:r>
              <a:rPr kumimoji="1" lang="ja-JP" altLang="en-US" sz="950" b="1" dirty="0">
                <a:latin typeface="BIZ UDPゴシック" panose="020B0400000000000000" pitchFamily="50" charset="-128"/>
                <a:ea typeface="BIZ UDPゴシック" panose="020B0400000000000000" pitchFamily="50" charset="-128"/>
              </a:rPr>
              <a:t>カメラに２次元コード全体が写るよう、操作ください。うまく読み取りができない場合は、スマートフォンを２次元コードに近づけたり、遠ざけたりしてください。</a:t>
            </a:r>
          </a:p>
        </p:txBody>
      </p:sp>
      <p:sp>
        <p:nvSpPr>
          <p:cNvPr id="20" name="テキスト ボックス 19">
            <a:extLst>
              <a:ext uri="{FF2B5EF4-FFF2-40B4-BE49-F238E27FC236}">
                <a16:creationId xmlns:a16="http://schemas.microsoft.com/office/drawing/2014/main" id="{70A0053B-0533-CB48-8105-C923A4010E3E}"/>
              </a:ext>
            </a:extLst>
          </p:cNvPr>
          <p:cNvSpPr txBox="1"/>
          <p:nvPr/>
        </p:nvSpPr>
        <p:spPr>
          <a:xfrm>
            <a:off x="862504" y="5300980"/>
            <a:ext cx="2830985" cy="782202"/>
          </a:xfrm>
          <a:prstGeom prst="rect">
            <a:avLst/>
          </a:prstGeom>
          <a:solidFill>
            <a:schemeClr val="bg1"/>
          </a:solidFill>
        </p:spPr>
        <p:txBody>
          <a:bodyPr wrap="square" rtlCol="0">
            <a:spAutoFit/>
          </a:bodyPr>
          <a:lstStyle/>
          <a:p>
            <a:pPr>
              <a:lnSpc>
                <a:spcPts val="1400"/>
              </a:lnSpc>
            </a:pPr>
            <a:r>
              <a:rPr kumimoji="1" lang="en-US" altLang="ja-JP" sz="900" b="1" dirty="0">
                <a:latin typeface="BIZ UDPゴシック" panose="020B0400000000000000" pitchFamily="50" charset="-128"/>
                <a:ea typeface="BIZ UDPゴシック" panose="020B0400000000000000" pitchFamily="50" charset="-128"/>
              </a:rPr>
              <a:t>iPhone</a:t>
            </a:r>
            <a:r>
              <a:rPr kumimoji="1" lang="ja-JP" altLang="en-US" sz="900" b="1" dirty="0">
                <a:latin typeface="BIZ UDPゴシック" panose="020B0400000000000000" pitchFamily="50" charset="-128"/>
                <a:ea typeface="BIZ UDPゴシック" panose="020B0400000000000000" pitchFamily="50" charset="-128"/>
              </a:rPr>
              <a:t>であれば</a:t>
            </a:r>
            <a:r>
              <a:rPr kumimoji="1" lang="en-US" altLang="ja-JP" sz="900" b="1" dirty="0" err="1">
                <a:latin typeface="BIZ UDPゴシック" panose="020B0400000000000000" pitchFamily="50" charset="-128"/>
                <a:ea typeface="BIZ UDPゴシック" panose="020B0400000000000000" pitchFamily="50" charset="-128"/>
              </a:rPr>
              <a:t>Safari,Android</a:t>
            </a:r>
            <a:r>
              <a:rPr kumimoji="1" lang="ja-JP" altLang="en-US" sz="900" b="1" dirty="0">
                <a:latin typeface="BIZ UDPゴシック" panose="020B0400000000000000" pitchFamily="50" charset="-128"/>
                <a:ea typeface="BIZ UDPゴシック" panose="020B0400000000000000" pitchFamily="50" charset="-128"/>
              </a:rPr>
              <a:t>スマートフォンであれば</a:t>
            </a:r>
            <a:r>
              <a:rPr kumimoji="1" lang="en-US" altLang="ja-JP" sz="900" b="1" dirty="0">
                <a:latin typeface="BIZ UDPゴシック" panose="020B0400000000000000" pitchFamily="50" charset="-128"/>
                <a:ea typeface="BIZ UDPゴシック" panose="020B0400000000000000" pitchFamily="50" charset="-128"/>
              </a:rPr>
              <a:t>Google </a:t>
            </a:r>
            <a:r>
              <a:rPr kumimoji="1" lang="en-US" altLang="ja-JP" sz="900" b="1" dirty="0" err="1">
                <a:latin typeface="BIZ UDPゴシック" panose="020B0400000000000000" pitchFamily="50" charset="-128"/>
                <a:ea typeface="BIZ UDPゴシック" panose="020B0400000000000000" pitchFamily="50" charset="-128"/>
              </a:rPr>
              <a:t>Chorome</a:t>
            </a:r>
            <a:r>
              <a:rPr kumimoji="1" lang="ja-JP" altLang="en-US" sz="900" b="1" dirty="0">
                <a:latin typeface="BIZ UDPゴシック" panose="020B0400000000000000" pitchFamily="50" charset="-128"/>
                <a:ea typeface="BIZ UDPゴシック" panose="020B0400000000000000" pitchFamily="50" charset="-128"/>
              </a:rPr>
              <a:t>の設定で、カメラの使用許可が必要です。設定でお困りの場合は、電子クーポン</a:t>
            </a:r>
            <a:r>
              <a:rPr kumimoji="1" lang="en-US" altLang="ja-JP" sz="900" b="1" dirty="0">
                <a:latin typeface="BIZ UDPゴシック" panose="020B0400000000000000" pitchFamily="50" charset="-128"/>
                <a:ea typeface="BIZ UDPゴシック" panose="020B0400000000000000" pitchFamily="50" charset="-128"/>
              </a:rPr>
              <a:t>TOP</a:t>
            </a:r>
            <a:r>
              <a:rPr kumimoji="1" lang="ja-JP" altLang="en-US" sz="900" b="1" dirty="0">
                <a:latin typeface="BIZ UDPゴシック" panose="020B0400000000000000" pitchFamily="50" charset="-128"/>
                <a:ea typeface="BIZ UDPゴシック" panose="020B0400000000000000" pitchFamily="50" charset="-128"/>
              </a:rPr>
              <a:t>画面の「ヘルプ」をご確認ください。</a:t>
            </a:r>
          </a:p>
        </p:txBody>
      </p:sp>
      <p:sp>
        <p:nvSpPr>
          <p:cNvPr id="21" name="テキスト ボックス 20">
            <a:extLst>
              <a:ext uri="{FF2B5EF4-FFF2-40B4-BE49-F238E27FC236}">
                <a16:creationId xmlns:a16="http://schemas.microsoft.com/office/drawing/2014/main" id="{A933E47E-5B7B-7E1F-C636-2F219F848DDC}"/>
              </a:ext>
            </a:extLst>
          </p:cNvPr>
          <p:cNvSpPr txBox="1"/>
          <p:nvPr/>
        </p:nvSpPr>
        <p:spPr>
          <a:xfrm>
            <a:off x="3942868" y="5300980"/>
            <a:ext cx="2830984" cy="686022"/>
          </a:xfrm>
          <a:prstGeom prst="rect">
            <a:avLst/>
          </a:prstGeom>
          <a:solidFill>
            <a:schemeClr val="bg1"/>
          </a:solidFill>
        </p:spPr>
        <p:txBody>
          <a:bodyPr wrap="square" rtlCol="0">
            <a:spAutoFit/>
          </a:bodyPr>
          <a:lstStyle/>
          <a:p>
            <a:pPr>
              <a:lnSpc>
                <a:spcPts val="1200"/>
              </a:lnSpc>
            </a:pPr>
            <a:r>
              <a:rPr kumimoji="1" lang="ja-JP" altLang="en-US" sz="900" b="1" dirty="0">
                <a:latin typeface="BIZ UDPゴシック" panose="020B0400000000000000" pitchFamily="50" charset="-128"/>
                <a:ea typeface="BIZ UDPゴシック" panose="020B0400000000000000" pitchFamily="50" charset="-128"/>
              </a:rPr>
              <a:t>前出の注意点</a:t>
            </a:r>
            <a:r>
              <a:rPr kumimoji="1" lang="en-US" altLang="ja-JP" sz="900" b="1" dirty="0">
                <a:latin typeface="BIZ UDPゴシック" panose="020B0400000000000000" pitchFamily="50" charset="-128"/>
                <a:ea typeface="BIZ UDPゴシック" panose="020B0400000000000000" pitchFamily="50" charset="-128"/>
              </a:rPr>
              <a:t>/</a:t>
            </a:r>
            <a:r>
              <a:rPr kumimoji="1" lang="ja-JP" altLang="en-US" sz="900" b="1" dirty="0">
                <a:latin typeface="BIZ UDPゴシック" panose="020B0400000000000000" pitchFamily="50" charset="-128"/>
                <a:ea typeface="BIZ UDPゴシック" panose="020B0400000000000000" pitchFamily="50" charset="-128"/>
              </a:rPr>
              <a:t>設定をふまえても２次元コードをうまく読み取れない場合は、店舗に掲示の決済用２次元コードの下に記載されているパスコード（６桁の数字）をお支払い画面に入力し、決済してください。</a:t>
            </a:r>
          </a:p>
        </p:txBody>
      </p:sp>
      <p:sp>
        <p:nvSpPr>
          <p:cNvPr id="22" name="テキスト ボックス 21">
            <a:extLst>
              <a:ext uri="{FF2B5EF4-FFF2-40B4-BE49-F238E27FC236}">
                <a16:creationId xmlns:a16="http://schemas.microsoft.com/office/drawing/2014/main" id="{FACEB935-CD92-B0F6-A7DA-9BF17FC685D7}"/>
              </a:ext>
            </a:extLst>
          </p:cNvPr>
          <p:cNvSpPr txBox="1"/>
          <p:nvPr/>
        </p:nvSpPr>
        <p:spPr>
          <a:xfrm>
            <a:off x="1270086" y="4033489"/>
            <a:ext cx="947866" cy="614912"/>
          </a:xfrm>
          <a:prstGeom prst="rect">
            <a:avLst/>
          </a:prstGeom>
          <a:solidFill>
            <a:schemeClr val="bg1"/>
          </a:solidFill>
        </p:spPr>
        <p:txBody>
          <a:bodyPr wrap="square" rtlCol="0">
            <a:spAutoFit/>
          </a:bodyPr>
          <a:lstStyle/>
          <a:p>
            <a:pPr>
              <a:lnSpc>
                <a:spcPct val="150000"/>
              </a:lnSpc>
            </a:pPr>
            <a:r>
              <a:rPr kumimoji="1" lang="ja-JP" altLang="en-US" sz="800" b="1" dirty="0">
                <a:latin typeface="BIZ UDPゴシック" panose="020B0400000000000000" pitchFamily="50" charset="-128"/>
                <a:ea typeface="BIZ UDPゴシック" panose="020B0400000000000000" pitchFamily="50" charset="-128"/>
              </a:rPr>
              <a:t>店頭レジ付近に</a:t>
            </a:r>
            <a:endParaRPr kumimoji="1" lang="en-US" altLang="ja-JP" sz="800" b="1"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800" b="1" dirty="0">
                <a:latin typeface="BIZ UDPゴシック" panose="020B0400000000000000" pitchFamily="50" charset="-128"/>
                <a:ea typeface="BIZ UDPゴシック" panose="020B0400000000000000" pitchFamily="50" charset="-128"/>
              </a:rPr>
              <a:t>設置された</a:t>
            </a:r>
            <a:endParaRPr kumimoji="1" lang="en-US" altLang="ja-JP" sz="800" b="1" dirty="0">
              <a:latin typeface="BIZ UDPゴシック" panose="020B0400000000000000" pitchFamily="50" charset="-128"/>
              <a:ea typeface="BIZ UDPゴシック" panose="020B0400000000000000" pitchFamily="50" charset="-128"/>
            </a:endParaRPr>
          </a:p>
          <a:p>
            <a:pPr>
              <a:lnSpc>
                <a:spcPct val="150000"/>
              </a:lnSpc>
            </a:pPr>
            <a:r>
              <a:rPr kumimoji="1" lang="en-US" altLang="ja-JP" sz="800" b="1" dirty="0">
                <a:latin typeface="BIZ UDPゴシック" panose="020B0400000000000000" pitchFamily="50" charset="-128"/>
                <a:ea typeface="BIZ UDPゴシック" panose="020B0400000000000000" pitchFamily="50" charset="-128"/>
              </a:rPr>
              <a:t>2</a:t>
            </a:r>
            <a:r>
              <a:rPr kumimoji="1" lang="ja-JP" altLang="en-US" sz="800" b="1" dirty="0">
                <a:latin typeface="BIZ UDPゴシック" panose="020B0400000000000000" pitchFamily="50" charset="-128"/>
                <a:ea typeface="BIZ UDPゴシック" panose="020B0400000000000000" pitchFamily="50" charset="-128"/>
              </a:rPr>
              <a:t>次元コード</a:t>
            </a:r>
          </a:p>
        </p:txBody>
      </p:sp>
      <p:sp>
        <p:nvSpPr>
          <p:cNvPr id="23" name="テキスト ボックス 22">
            <a:extLst>
              <a:ext uri="{FF2B5EF4-FFF2-40B4-BE49-F238E27FC236}">
                <a16:creationId xmlns:a16="http://schemas.microsoft.com/office/drawing/2014/main" id="{FEC73CAB-6C4C-4173-2660-077998662864}"/>
              </a:ext>
            </a:extLst>
          </p:cNvPr>
          <p:cNvSpPr txBox="1"/>
          <p:nvPr/>
        </p:nvSpPr>
        <p:spPr>
          <a:xfrm>
            <a:off x="4295120" y="2697505"/>
            <a:ext cx="947866" cy="369332"/>
          </a:xfrm>
          <a:prstGeom prst="rect">
            <a:avLst/>
          </a:prstGeom>
          <a:solidFill>
            <a:schemeClr val="bg1"/>
          </a:solidFill>
        </p:spPr>
        <p:txBody>
          <a:bodyPr wrap="square" rtlCol="0">
            <a:spAutoFit/>
          </a:bodyPr>
          <a:lstStyle/>
          <a:p>
            <a:pPr algn="ctr"/>
            <a:r>
              <a:rPr kumimoji="1" lang="en-US" altLang="ja-JP" sz="900" b="1" dirty="0">
                <a:latin typeface="BIZ UDPゴシック" panose="020B0400000000000000" pitchFamily="50" charset="-128"/>
                <a:ea typeface="BIZ UDPゴシック" panose="020B0400000000000000" pitchFamily="50" charset="-128"/>
              </a:rPr>
              <a:t>2</a:t>
            </a:r>
            <a:r>
              <a:rPr kumimoji="1" lang="ja-JP" altLang="en-US" sz="900" b="1" dirty="0">
                <a:latin typeface="BIZ UDPゴシック" panose="020B0400000000000000" pitchFamily="50" charset="-128"/>
                <a:ea typeface="BIZ UDPゴシック" panose="020B0400000000000000" pitchFamily="50" charset="-128"/>
              </a:rPr>
              <a:t>次元コードが</a:t>
            </a:r>
            <a:endParaRPr kumimoji="1" lang="en-US" altLang="ja-JP" sz="900" b="1" dirty="0">
              <a:latin typeface="BIZ UDPゴシック" panose="020B0400000000000000" pitchFamily="50" charset="-128"/>
              <a:ea typeface="BIZ UDPゴシック" panose="020B0400000000000000" pitchFamily="50" charset="-128"/>
            </a:endParaRPr>
          </a:p>
          <a:p>
            <a:pPr algn="ctr"/>
            <a:r>
              <a:rPr kumimoji="1" lang="ja-JP" altLang="en-US" sz="900" b="1" dirty="0">
                <a:latin typeface="BIZ UDPゴシック" panose="020B0400000000000000" pitchFamily="50" charset="-128"/>
                <a:ea typeface="BIZ UDPゴシック" panose="020B0400000000000000" pitchFamily="50" charset="-128"/>
              </a:rPr>
              <a:t>画面に収まる</a:t>
            </a:r>
          </a:p>
        </p:txBody>
      </p:sp>
      <p:sp>
        <p:nvSpPr>
          <p:cNvPr id="27" name="テキスト ボックス 26">
            <a:extLst>
              <a:ext uri="{FF2B5EF4-FFF2-40B4-BE49-F238E27FC236}">
                <a16:creationId xmlns:a16="http://schemas.microsoft.com/office/drawing/2014/main" id="{C66855BC-ED60-5B2B-5DA5-9E959992FAB1}"/>
              </a:ext>
            </a:extLst>
          </p:cNvPr>
          <p:cNvSpPr txBox="1"/>
          <p:nvPr/>
        </p:nvSpPr>
        <p:spPr>
          <a:xfrm>
            <a:off x="4227356" y="7041995"/>
            <a:ext cx="1061634" cy="207301"/>
          </a:xfrm>
          <a:prstGeom prst="rect">
            <a:avLst/>
          </a:prstGeom>
          <a:solidFill>
            <a:schemeClr val="bg1"/>
          </a:solidFill>
        </p:spPr>
        <p:txBody>
          <a:bodyPr wrap="square" rtlCol="0">
            <a:spAutoFit/>
          </a:bodyPr>
          <a:lstStyle/>
          <a:p>
            <a:pPr>
              <a:lnSpc>
                <a:spcPct val="150000"/>
              </a:lnSpc>
            </a:pPr>
            <a:r>
              <a:rPr kumimoji="1" lang="ja-JP" altLang="en-US" sz="600" b="1" dirty="0">
                <a:solidFill>
                  <a:srgbClr val="FF0000"/>
                </a:solidFill>
                <a:latin typeface="BIZ UDPゴシック" panose="020B0400000000000000" pitchFamily="50" charset="-128"/>
                <a:ea typeface="BIZ UDPゴシック" panose="020B0400000000000000" pitchFamily="50" charset="-128"/>
              </a:rPr>
              <a:t>パスコード（</a:t>
            </a:r>
            <a:r>
              <a:rPr kumimoji="1" lang="en-US" altLang="ja-JP" sz="600" b="1" dirty="0">
                <a:solidFill>
                  <a:srgbClr val="FF0000"/>
                </a:solidFill>
                <a:latin typeface="BIZ UDPゴシック" panose="020B0400000000000000" pitchFamily="50" charset="-128"/>
                <a:ea typeface="BIZ UDPゴシック" panose="020B0400000000000000" pitchFamily="50" charset="-128"/>
              </a:rPr>
              <a:t>6</a:t>
            </a:r>
            <a:r>
              <a:rPr kumimoji="1" lang="ja-JP" altLang="en-US" sz="600" b="1" dirty="0">
                <a:solidFill>
                  <a:srgbClr val="FF0000"/>
                </a:solidFill>
                <a:latin typeface="BIZ UDPゴシック" panose="020B0400000000000000" pitchFamily="50" charset="-128"/>
                <a:ea typeface="BIZ UDPゴシック" panose="020B0400000000000000" pitchFamily="50" charset="-128"/>
              </a:rPr>
              <a:t>桁の数字）</a:t>
            </a:r>
          </a:p>
        </p:txBody>
      </p:sp>
      <p:grpSp>
        <p:nvGrpSpPr>
          <p:cNvPr id="7" name="グループ化 6">
            <a:extLst>
              <a:ext uri="{FF2B5EF4-FFF2-40B4-BE49-F238E27FC236}">
                <a16:creationId xmlns:a16="http://schemas.microsoft.com/office/drawing/2014/main" id="{97602DAB-F79C-7A10-8E76-D52480EBD1DB}"/>
              </a:ext>
            </a:extLst>
          </p:cNvPr>
          <p:cNvGrpSpPr/>
          <p:nvPr/>
        </p:nvGrpSpPr>
        <p:grpSpPr>
          <a:xfrm>
            <a:off x="4289158" y="6019249"/>
            <a:ext cx="870495" cy="1086530"/>
            <a:chOff x="4389309" y="6132917"/>
            <a:chExt cx="778092" cy="971195"/>
          </a:xfrm>
        </p:grpSpPr>
        <p:sp>
          <p:nvSpPr>
            <p:cNvPr id="5" name="正方形/長方形 4">
              <a:extLst>
                <a:ext uri="{FF2B5EF4-FFF2-40B4-BE49-F238E27FC236}">
                  <a16:creationId xmlns:a16="http://schemas.microsoft.com/office/drawing/2014/main" id="{7D8059F9-2074-19F6-1782-F695D703E1B7}"/>
                </a:ext>
              </a:extLst>
            </p:cNvPr>
            <p:cNvSpPr/>
            <p:nvPr/>
          </p:nvSpPr>
          <p:spPr>
            <a:xfrm>
              <a:off x="4389309" y="6132917"/>
              <a:ext cx="778092" cy="9711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529D8E0F-2E87-BEA3-C2DF-A3AC06F3825D}"/>
                </a:ext>
              </a:extLst>
            </p:cNvPr>
            <p:cNvPicPr>
              <a:picLocks noChangeAspect="1"/>
            </p:cNvPicPr>
            <p:nvPr/>
          </p:nvPicPr>
          <p:blipFill>
            <a:blip r:embed="rId3"/>
            <a:stretch>
              <a:fillRect/>
            </a:stretch>
          </p:blipFill>
          <p:spPr>
            <a:xfrm>
              <a:off x="4459718" y="6165806"/>
              <a:ext cx="637274" cy="905416"/>
            </a:xfrm>
            <a:prstGeom prst="rect">
              <a:avLst/>
            </a:prstGeom>
            <a:effectLst>
              <a:outerShdw blurRad="50800" dist="38100" dir="2700000" algn="tl" rotWithShape="0">
                <a:prstClr val="black">
                  <a:alpha val="40000"/>
                </a:prstClr>
              </a:outerShdw>
            </a:effectLst>
          </p:spPr>
        </p:pic>
      </p:grpSp>
      <p:sp>
        <p:nvSpPr>
          <p:cNvPr id="4" name="テキスト ボックス 3">
            <a:extLst>
              <a:ext uri="{FF2B5EF4-FFF2-40B4-BE49-F238E27FC236}">
                <a16:creationId xmlns:a16="http://schemas.microsoft.com/office/drawing/2014/main" id="{E911B4BE-45E7-AFBD-C8B1-12881B29CC41}"/>
              </a:ext>
            </a:extLst>
          </p:cNvPr>
          <p:cNvSpPr txBox="1"/>
          <p:nvPr/>
        </p:nvSpPr>
        <p:spPr>
          <a:xfrm>
            <a:off x="883097" y="983230"/>
            <a:ext cx="2727866" cy="259045"/>
          </a:xfrm>
          <a:prstGeom prst="rect">
            <a:avLst/>
          </a:prstGeom>
          <a:noFill/>
        </p:spPr>
        <p:txBody>
          <a:bodyPr wrap="square" rtlCol="0">
            <a:spAutoFit/>
          </a:bodyPr>
          <a:lstStyle/>
          <a:p>
            <a:pPr>
              <a:lnSpc>
                <a:spcPts val="1300"/>
              </a:lnSpc>
            </a:pPr>
            <a:r>
              <a:rPr kumimoji="1" lang="en-US" altLang="ja-JP" sz="1200" b="1" dirty="0">
                <a:latin typeface="BIZ UDPゴシック" panose="020B0400000000000000" pitchFamily="50" charset="-128"/>
                <a:ea typeface="BIZ UDPゴシック" panose="020B0400000000000000" pitchFamily="50" charset="-128"/>
              </a:rPr>
              <a:t>2</a:t>
            </a:r>
            <a:r>
              <a:rPr kumimoji="1" lang="ja-JP" altLang="en-US" sz="1200" b="1" dirty="0">
                <a:latin typeface="BIZ UDPゴシック" panose="020B0400000000000000" pitchFamily="50" charset="-128"/>
                <a:ea typeface="BIZ UDPゴシック" panose="020B0400000000000000" pitchFamily="50" charset="-128"/>
              </a:rPr>
              <a:t>次元コードのしくみと使い方</a:t>
            </a:r>
          </a:p>
        </p:txBody>
      </p:sp>
      <p:sp>
        <p:nvSpPr>
          <p:cNvPr id="10" name="テキスト ボックス 9">
            <a:extLst>
              <a:ext uri="{FF2B5EF4-FFF2-40B4-BE49-F238E27FC236}">
                <a16:creationId xmlns:a16="http://schemas.microsoft.com/office/drawing/2014/main" id="{F3CC38CD-B30F-BBD8-8491-9CEF8F7EF898}"/>
              </a:ext>
            </a:extLst>
          </p:cNvPr>
          <p:cNvSpPr txBox="1"/>
          <p:nvPr/>
        </p:nvSpPr>
        <p:spPr>
          <a:xfrm>
            <a:off x="3958239" y="983230"/>
            <a:ext cx="2727866" cy="259045"/>
          </a:xfrm>
          <a:prstGeom prst="rect">
            <a:avLst/>
          </a:prstGeom>
          <a:noFill/>
        </p:spPr>
        <p:txBody>
          <a:bodyPr wrap="square" rtlCol="0">
            <a:spAutoFit/>
          </a:bodyPr>
          <a:lstStyle/>
          <a:p>
            <a:pPr>
              <a:lnSpc>
                <a:spcPts val="1300"/>
              </a:lnSpc>
            </a:pPr>
            <a:r>
              <a:rPr kumimoji="1" lang="en-US" altLang="ja-JP" sz="1200" b="1" dirty="0">
                <a:latin typeface="BIZ UDPゴシック" panose="020B0400000000000000" pitchFamily="50" charset="-128"/>
                <a:ea typeface="BIZ UDPゴシック" panose="020B0400000000000000" pitchFamily="50" charset="-128"/>
              </a:rPr>
              <a:t>2</a:t>
            </a:r>
            <a:r>
              <a:rPr kumimoji="1" lang="ja-JP" altLang="en-US" sz="1200" b="1" dirty="0">
                <a:latin typeface="BIZ UDPゴシック" panose="020B0400000000000000" pitchFamily="50" charset="-128"/>
                <a:ea typeface="BIZ UDPゴシック" panose="020B0400000000000000" pitchFamily="50" charset="-128"/>
              </a:rPr>
              <a:t>次元コード読み取り時の注意点</a:t>
            </a:r>
          </a:p>
        </p:txBody>
      </p:sp>
      <p:sp>
        <p:nvSpPr>
          <p:cNvPr id="34" name="正方形/長方形 33">
            <a:extLst>
              <a:ext uri="{FF2B5EF4-FFF2-40B4-BE49-F238E27FC236}">
                <a16:creationId xmlns:a16="http://schemas.microsoft.com/office/drawing/2014/main" id="{BFA9CDE8-E95A-6E85-6246-26F3A7350916}"/>
              </a:ext>
            </a:extLst>
          </p:cNvPr>
          <p:cNvSpPr/>
          <p:nvPr/>
        </p:nvSpPr>
        <p:spPr>
          <a:xfrm>
            <a:off x="818143" y="5106230"/>
            <a:ext cx="2779021" cy="123646"/>
          </a:xfrm>
          <a:prstGeom prst="rect">
            <a:avLst/>
          </a:prstGeom>
          <a:gradFill flip="none" rotWithShape="1">
            <a:gsLst>
              <a:gs pos="0">
                <a:schemeClr val="accent6">
                  <a:lumMod val="0"/>
                  <a:lumOff val="100000"/>
                </a:schemeClr>
              </a:gs>
              <a:gs pos="85000">
                <a:srgbClr val="FBF259"/>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FFDBBC8B-892D-76AA-1B86-21BDCEDF68F5}"/>
              </a:ext>
            </a:extLst>
          </p:cNvPr>
          <p:cNvSpPr/>
          <p:nvPr/>
        </p:nvSpPr>
        <p:spPr>
          <a:xfrm>
            <a:off x="3864981" y="5106230"/>
            <a:ext cx="2779021" cy="123646"/>
          </a:xfrm>
          <a:prstGeom prst="rect">
            <a:avLst/>
          </a:prstGeom>
          <a:gradFill flip="none" rotWithShape="1">
            <a:gsLst>
              <a:gs pos="0">
                <a:schemeClr val="accent6">
                  <a:lumMod val="0"/>
                  <a:lumOff val="100000"/>
                </a:schemeClr>
              </a:gs>
              <a:gs pos="85000">
                <a:srgbClr val="FBF259"/>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BE378D3-7001-CC46-2705-C252B032B3AD}"/>
              </a:ext>
            </a:extLst>
          </p:cNvPr>
          <p:cNvSpPr txBox="1"/>
          <p:nvPr/>
        </p:nvSpPr>
        <p:spPr>
          <a:xfrm>
            <a:off x="883097" y="4992843"/>
            <a:ext cx="2727866" cy="259045"/>
          </a:xfrm>
          <a:prstGeom prst="rect">
            <a:avLst/>
          </a:prstGeom>
          <a:noFill/>
        </p:spPr>
        <p:txBody>
          <a:bodyPr wrap="square" rtlCol="0">
            <a:spAutoFit/>
          </a:bodyPr>
          <a:lstStyle/>
          <a:p>
            <a:pPr>
              <a:lnSpc>
                <a:spcPts val="1300"/>
              </a:lnSpc>
            </a:pPr>
            <a:r>
              <a:rPr kumimoji="1" lang="ja-JP" altLang="en-US" sz="1200" b="1" dirty="0">
                <a:latin typeface="BIZ UDPゴシック" panose="020B0400000000000000" pitchFamily="50" charset="-128"/>
                <a:ea typeface="BIZ UDPゴシック" panose="020B0400000000000000" pitchFamily="50" charset="-128"/>
              </a:rPr>
              <a:t>カメラの起動許可</a:t>
            </a:r>
          </a:p>
        </p:txBody>
      </p:sp>
      <p:sp>
        <p:nvSpPr>
          <p:cNvPr id="17" name="テキスト ボックス 16">
            <a:extLst>
              <a:ext uri="{FF2B5EF4-FFF2-40B4-BE49-F238E27FC236}">
                <a16:creationId xmlns:a16="http://schemas.microsoft.com/office/drawing/2014/main" id="{1E38BFA9-C154-E5B0-00B3-8B5656AA0DC1}"/>
              </a:ext>
            </a:extLst>
          </p:cNvPr>
          <p:cNvSpPr txBox="1"/>
          <p:nvPr/>
        </p:nvSpPr>
        <p:spPr>
          <a:xfrm>
            <a:off x="3958239" y="4992843"/>
            <a:ext cx="2727866" cy="259045"/>
          </a:xfrm>
          <a:prstGeom prst="rect">
            <a:avLst/>
          </a:prstGeom>
          <a:noFill/>
        </p:spPr>
        <p:txBody>
          <a:bodyPr wrap="square" rtlCol="0">
            <a:spAutoFit/>
          </a:bodyPr>
          <a:lstStyle/>
          <a:p>
            <a:pPr>
              <a:lnSpc>
                <a:spcPts val="1300"/>
              </a:lnSpc>
            </a:pPr>
            <a:r>
              <a:rPr kumimoji="1" lang="en-US" altLang="ja-JP" sz="1150" b="1" dirty="0">
                <a:latin typeface="BIZ UDPゴシック" panose="020B0400000000000000" pitchFamily="50" charset="-128"/>
                <a:ea typeface="BIZ UDPゴシック" panose="020B0400000000000000" pitchFamily="50" charset="-128"/>
              </a:rPr>
              <a:t>2</a:t>
            </a:r>
            <a:r>
              <a:rPr kumimoji="1" lang="ja-JP" altLang="en-US" sz="1150" b="1" dirty="0">
                <a:latin typeface="BIZ UDPゴシック" panose="020B0400000000000000" pitchFamily="50" charset="-128"/>
                <a:ea typeface="BIZ UDPゴシック" panose="020B0400000000000000" pitchFamily="50" charset="-128"/>
              </a:rPr>
              <a:t>次元コードの読み取りができない場合</a:t>
            </a:r>
          </a:p>
        </p:txBody>
      </p:sp>
      <p:sp>
        <p:nvSpPr>
          <p:cNvPr id="28" name="矢印: 下 27">
            <a:extLst>
              <a:ext uri="{FF2B5EF4-FFF2-40B4-BE49-F238E27FC236}">
                <a16:creationId xmlns:a16="http://schemas.microsoft.com/office/drawing/2014/main" id="{E17D400B-3125-F2F0-0327-5D856F00D246}"/>
              </a:ext>
            </a:extLst>
          </p:cNvPr>
          <p:cNvSpPr/>
          <p:nvPr/>
        </p:nvSpPr>
        <p:spPr>
          <a:xfrm>
            <a:off x="2009763" y="3350583"/>
            <a:ext cx="341376" cy="504667"/>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A481A620-9DFA-B0ED-F731-AA89CDF12861}"/>
              </a:ext>
            </a:extLst>
          </p:cNvPr>
          <p:cNvSpPr txBox="1"/>
          <p:nvPr/>
        </p:nvSpPr>
        <p:spPr>
          <a:xfrm>
            <a:off x="1400479" y="3336064"/>
            <a:ext cx="1559945" cy="338554"/>
          </a:xfrm>
          <a:prstGeom prst="rect">
            <a:avLst/>
          </a:prstGeom>
          <a:noFill/>
        </p:spPr>
        <p:txBody>
          <a:bodyPr wrap="square" rtlCol="0">
            <a:spAutoFit/>
          </a:bodyPr>
          <a:lstStyle/>
          <a:p>
            <a:pPr algn="ctr"/>
            <a:r>
              <a:rPr kumimoji="1" lang="ja-JP" altLang="en-US" sz="800" b="1" dirty="0">
                <a:latin typeface="BIZ UDPゴシック" panose="020B0400000000000000" pitchFamily="50" charset="-128"/>
                <a:ea typeface="BIZ UDPゴシック" panose="020B0400000000000000" pitchFamily="50" charset="-128"/>
              </a:rPr>
              <a:t>カメラで</a:t>
            </a:r>
            <a:endParaRPr kumimoji="1" lang="en-US" altLang="ja-JP" sz="800" b="1" dirty="0">
              <a:latin typeface="BIZ UDPゴシック" panose="020B0400000000000000" pitchFamily="50" charset="-128"/>
              <a:ea typeface="BIZ UDPゴシック" panose="020B0400000000000000" pitchFamily="50" charset="-128"/>
            </a:endParaRPr>
          </a:p>
          <a:p>
            <a:pPr algn="ctr"/>
            <a:r>
              <a:rPr kumimoji="1" lang="en-US" altLang="ja-JP" sz="800" b="1" dirty="0">
                <a:latin typeface="BIZ UDPゴシック" panose="020B0400000000000000" pitchFamily="50" charset="-128"/>
                <a:ea typeface="BIZ UDPゴシック" panose="020B0400000000000000" pitchFamily="50" charset="-128"/>
              </a:rPr>
              <a:t>2</a:t>
            </a:r>
            <a:r>
              <a:rPr kumimoji="1" lang="ja-JP" altLang="en-US" sz="800" b="1" dirty="0">
                <a:latin typeface="BIZ UDPゴシック" panose="020B0400000000000000" pitchFamily="50" charset="-128"/>
                <a:ea typeface="BIZ UDPゴシック" panose="020B0400000000000000" pitchFamily="50" charset="-128"/>
              </a:rPr>
              <a:t>次元コードを読み取り</a:t>
            </a:r>
          </a:p>
        </p:txBody>
      </p:sp>
      <p:pic>
        <p:nvPicPr>
          <p:cNvPr id="36" name="図 35">
            <a:extLst>
              <a:ext uri="{FF2B5EF4-FFF2-40B4-BE49-F238E27FC236}">
                <a16:creationId xmlns:a16="http://schemas.microsoft.com/office/drawing/2014/main" id="{C3C379A6-760F-1FC9-D4D2-40E20EE91012}"/>
              </a:ext>
            </a:extLst>
          </p:cNvPr>
          <p:cNvPicPr>
            <a:picLocks noChangeAspect="1"/>
          </p:cNvPicPr>
          <p:nvPr/>
        </p:nvPicPr>
        <p:blipFill rotWithShape="1">
          <a:blip r:embed="rId3"/>
          <a:srcRect l="18394" t="35269" r="18149" b="22661"/>
          <a:stretch/>
        </p:blipFill>
        <p:spPr>
          <a:xfrm>
            <a:off x="2075580" y="2493881"/>
            <a:ext cx="342900" cy="322974"/>
          </a:xfrm>
          <a:prstGeom prst="rect">
            <a:avLst/>
          </a:prstGeom>
          <a:effectLst/>
        </p:spPr>
      </p:pic>
      <p:pic>
        <p:nvPicPr>
          <p:cNvPr id="37" name="図 36">
            <a:extLst>
              <a:ext uri="{FF2B5EF4-FFF2-40B4-BE49-F238E27FC236}">
                <a16:creationId xmlns:a16="http://schemas.microsoft.com/office/drawing/2014/main" id="{52005289-7F2D-BD44-2494-BD90A6E0F2DE}"/>
              </a:ext>
            </a:extLst>
          </p:cNvPr>
          <p:cNvPicPr>
            <a:picLocks noChangeAspect="1"/>
          </p:cNvPicPr>
          <p:nvPr/>
        </p:nvPicPr>
        <p:blipFill rotWithShape="1">
          <a:blip r:embed="rId3"/>
          <a:srcRect l="18394" t="35269" r="18149" b="22661"/>
          <a:stretch/>
        </p:blipFill>
        <p:spPr>
          <a:xfrm>
            <a:off x="5563091" y="2472156"/>
            <a:ext cx="342900" cy="322974"/>
          </a:xfrm>
          <a:prstGeom prst="rect">
            <a:avLst/>
          </a:prstGeom>
          <a:effectLst/>
        </p:spPr>
      </p:pic>
      <p:pic>
        <p:nvPicPr>
          <p:cNvPr id="38" name="図 37">
            <a:extLst>
              <a:ext uri="{FF2B5EF4-FFF2-40B4-BE49-F238E27FC236}">
                <a16:creationId xmlns:a16="http://schemas.microsoft.com/office/drawing/2014/main" id="{34AAC17F-EDEC-E22C-E647-F52166987679}"/>
              </a:ext>
            </a:extLst>
          </p:cNvPr>
          <p:cNvPicPr>
            <a:picLocks noChangeAspect="1"/>
          </p:cNvPicPr>
          <p:nvPr/>
        </p:nvPicPr>
        <p:blipFill rotWithShape="1">
          <a:blip r:embed="rId3"/>
          <a:srcRect l="1100" t="-1406" r="675" b="-559"/>
          <a:stretch/>
        </p:blipFill>
        <p:spPr>
          <a:xfrm>
            <a:off x="5977890" y="3801696"/>
            <a:ext cx="152400" cy="224761"/>
          </a:xfrm>
          <a:prstGeom prst="rect">
            <a:avLst/>
          </a:prstGeom>
          <a:effectLst/>
        </p:spPr>
      </p:pic>
      <p:sp>
        <p:nvSpPr>
          <p:cNvPr id="39" name="四角形: 角を丸くする 38">
            <a:extLst>
              <a:ext uri="{FF2B5EF4-FFF2-40B4-BE49-F238E27FC236}">
                <a16:creationId xmlns:a16="http://schemas.microsoft.com/office/drawing/2014/main" id="{79EE0E94-D3BF-0BB1-73AB-0CD371F91187}"/>
              </a:ext>
            </a:extLst>
          </p:cNvPr>
          <p:cNvSpPr/>
          <p:nvPr/>
        </p:nvSpPr>
        <p:spPr>
          <a:xfrm>
            <a:off x="4510007" y="6731043"/>
            <a:ext cx="442993" cy="116237"/>
          </a:xfrm>
          <a:prstGeom prst="roundRect">
            <a:avLst>
              <a:gd name="adj" fmla="val 29778"/>
            </a:avLst>
          </a:prstGeom>
          <a:noFill/>
          <a:ln w="19050">
            <a:solidFill>
              <a:srgbClr val="FBF2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8C7CFC8D-52F8-50AA-4930-7516464D7F0B}"/>
              </a:ext>
            </a:extLst>
          </p:cNvPr>
          <p:cNvGrpSpPr/>
          <p:nvPr/>
        </p:nvGrpSpPr>
        <p:grpSpPr>
          <a:xfrm>
            <a:off x="1831284" y="6289156"/>
            <a:ext cx="885879" cy="1296035"/>
            <a:chOff x="1008440" y="3673191"/>
            <a:chExt cx="1079963" cy="1579978"/>
          </a:xfrm>
        </p:grpSpPr>
        <p:sp>
          <p:nvSpPr>
            <p:cNvPr id="31" name="正方形/長方形 30">
              <a:extLst>
                <a:ext uri="{FF2B5EF4-FFF2-40B4-BE49-F238E27FC236}">
                  <a16:creationId xmlns:a16="http://schemas.microsoft.com/office/drawing/2014/main" id="{49448EA7-ED5A-7FE9-640F-0E5436A845B6}"/>
                </a:ext>
              </a:extLst>
            </p:cNvPr>
            <p:cNvSpPr/>
            <p:nvPr/>
          </p:nvSpPr>
          <p:spPr>
            <a:xfrm>
              <a:off x="1008440" y="4451567"/>
              <a:ext cx="1079963" cy="274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28BB95F2-ACFB-F817-10AD-9BE711BBF609}"/>
                </a:ext>
              </a:extLst>
            </p:cNvPr>
            <p:cNvGrpSpPr/>
            <p:nvPr/>
          </p:nvGrpSpPr>
          <p:grpSpPr>
            <a:xfrm>
              <a:off x="1066898" y="3673191"/>
              <a:ext cx="974177" cy="1579978"/>
              <a:chOff x="1066898" y="3673191"/>
              <a:chExt cx="974177" cy="1579978"/>
            </a:xfrm>
          </p:grpSpPr>
          <p:pic>
            <p:nvPicPr>
              <p:cNvPr id="42" name="object 28">
                <a:extLst>
                  <a:ext uri="{FF2B5EF4-FFF2-40B4-BE49-F238E27FC236}">
                    <a16:creationId xmlns:a16="http://schemas.microsoft.com/office/drawing/2014/main" id="{0E722787-0134-7DA2-EFBC-7EFD7151798C}"/>
                  </a:ext>
                </a:extLst>
              </p:cNvPr>
              <p:cNvPicPr/>
              <p:nvPr/>
            </p:nvPicPr>
            <p:blipFill rotWithShape="1">
              <a:blip r:embed="rId4" cstate="print"/>
              <a:srcRect t="1" b="5361"/>
              <a:stretch/>
            </p:blipFill>
            <p:spPr>
              <a:xfrm>
                <a:off x="1066898" y="3673191"/>
                <a:ext cx="974177" cy="1557926"/>
              </a:xfrm>
              <a:prstGeom prst="rect">
                <a:avLst/>
              </a:prstGeom>
            </p:spPr>
          </p:pic>
          <p:pic>
            <p:nvPicPr>
              <p:cNvPr id="43" name="図 42" descr="テキスト, カレンダー&#10;&#10;自動的に生成された説明">
                <a:extLst>
                  <a:ext uri="{FF2B5EF4-FFF2-40B4-BE49-F238E27FC236}">
                    <a16:creationId xmlns:a16="http://schemas.microsoft.com/office/drawing/2014/main" id="{0B21FED7-3C6C-907B-6D8B-CAADE4D8D2CE}"/>
                  </a:ext>
                </a:extLst>
              </p:cNvPr>
              <p:cNvPicPr>
                <a:picLocks noChangeAspect="1"/>
              </p:cNvPicPr>
              <p:nvPr/>
            </p:nvPicPr>
            <p:blipFill rotWithShape="1">
              <a:blip r:embed="rId5">
                <a:extLst>
                  <a:ext uri="{28A0092B-C50C-407E-A947-70E740481C1C}">
                    <a14:useLocalDpi xmlns:a14="http://schemas.microsoft.com/office/drawing/2010/main" val="0"/>
                  </a:ext>
                </a:extLst>
              </a:blip>
              <a:srcRect t="2768" b="14810"/>
              <a:stretch/>
            </p:blipFill>
            <p:spPr>
              <a:xfrm>
                <a:off x="1123567" y="3841851"/>
                <a:ext cx="870958" cy="1276839"/>
              </a:xfrm>
              <a:prstGeom prst="rect">
                <a:avLst/>
              </a:prstGeom>
            </p:spPr>
          </p:pic>
          <p:sp>
            <p:nvSpPr>
              <p:cNvPr id="44" name="正方形/長方形 43">
                <a:extLst>
                  <a:ext uri="{FF2B5EF4-FFF2-40B4-BE49-F238E27FC236}">
                    <a16:creationId xmlns:a16="http://schemas.microsoft.com/office/drawing/2014/main" id="{B1F26C12-CC1B-349A-1600-1146EE8A54A0}"/>
                  </a:ext>
                </a:extLst>
              </p:cNvPr>
              <p:cNvSpPr/>
              <p:nvPr/>
            </p:nvSpPr>
            <p:spPr>
              <a:xfrm>
                <a:off x="1147325" y="5078266"/>
                <a:ext cx="819610" cy="17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四角形: 角を丸くする 40">
              <a:extLst>
                <a:ext uri="{FF2B5EF4-FFF2-40B4-BE49-F238E27FC236}">
                  <a16:creationId xmlns:a16="http://schemas.microsoft.com/office/drawing/2014/main" id="{C65D9025-95B5-30D5-FF47-37E7BD6F6671}"/>
                </a:ext>
              </a:extLst>
            </p:cNvPr>
            <p:cNvSpPr/>
            <p:nvPr/>
          </p:nvSpPr>
          <p:spPr>
            <a:xfrm>
              <a:off x="1071828" y="4475907"/>
              <a:ext cx="969247" cy="236289"/>
            </a:xfrm>
            <a:prstGeom prst="roundRect">
              <a:avLst/>
            </a:prstGeom>
            <a:noFill/>
            <a:ln w="38100">
              <a:solidFill>
                <a:srgbClr val="FCF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テキスト ボックス 44">
            <a:extLst>
              <a:ext uri="{FF2B5EF4-FFF2-40B4-BE49-F238E27FC236}">
                <a16:creationId xmlns:a16="http://schemas.microsoft.com/office/drawing/2014/main" id="{E9A9AFCB-8C16-5921-B071-399C534B447C}"/>
              </a:ext>
            </a:extLst>
          </p:cNvPr>
          <p:cNvSpPr txBox="1"/>
          <p:nvPr/>
        </p:nvSpPr>
        <p:spPr>
          <a:xfrm>
            <a:off x="4860352" y="89718"/>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12" name="スライド番号プレースホルダー 5">
            <a:extLst>
              <a:ext uri="{FF2B5EF4-FFF2-40B4-BE49-F238E27FC236}">
                <a16:creationId xmlns:a16="http://schemas.microsoft.com/office/drawing/2014/main" id="{4B0B94C2-F187-AAC7-56F1-3752ACD3B266}"/>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D4BB82FB-03EE-1A28-2C4F-FC95D16066BE}"/>
              </a:ext>
            </a:extLst>
          </p:cNvPr>
          <p:cNvSpPr/>
          <p:nvPr/>
        </p:nvSpPr>
        <p:spPr>
          <a:xfrm>
            <a:off x="866139" y="7170128"/>
            <a:ext cx="5916168" cy="1345728"/>
          </a:xfrm>
          <a:prstGeom prst="roundRect">
            <a:avLst>
              <a:gd name="adj" fmla="val 8552"/>
            </a:avLst>
          </a:prstGeom>
          <a:solidFill>
            <a:schemeClr val="accent6">
              <a:lumMod val="20000"/>
              <a:lumOff val="80000"/>
            </a:schemeClr>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object 15"/>
          <p:cNvSpPr/>
          <p:nvPr/>
        </p:nvSpPr>
        <p:spPr>
          <a:xfrm>
            <a:off x="937768" y="8136378"/>
            <a:ext cx="5762625" cy="262255"/>
          </a:xfrm>
          <a:custGeom>
            <a:avLst/>
            <a:gdLst/>
            <a:ahLst/>
            <a:cxnLst/>
            <a:rect l="l" t="t" r="r" b="b"/>
            <a:pathLst>
              <a:path w="5762625" h="262254">
                <a:moveTo>
                  <a:pt x="5762243" y="262128"/>
                </a:moveTo>
                <a:lnTo>
                  <a:pt x="0" y="262128"/>
                </a:lnTo>
                <a:lnTo>
                  <a:pt x="0" y="0"/>
                </a:lnTo>
                <a:lnTo>
                  <a:pt x="5762243" y="0"/>
                </a:lnTo>
                <a:lnTo>
                  <a:pt x="5762243" y="262128"/>
                </a:lnTo>
                <a:close/>
              </a:path>
            </a:pathLst>
          </a:custGeom>
          <a:solidFill>
            <a:srgbClr val="FDD000"/>
          </a:solidFill>
        </p:spPr>
        <p:txBody>
          <a:bodyPr wrap="square" lIns="0" tIns="0" rIns="0" bIns="0" rtlCol="0"/>
          <a:lstStyle/>
          <a:p>
            <a:endParaRPr>
              <a:solidFill>
                <a:schemeClr val="tx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9DA7A1A6-6B84-FE8B-6F0F-74F2CADD5520}"/>
              </a:ext>
            </a:extLst>
          </p:cNvPr>
          <p:cNvSpPr txBox="1"/>
          <p:nvPr/>
        </p:nvSpPr>
        <p:spPr>
          <a:xfrm>
            <a:off x="1263618" y="8116638"/>
            <a:ext cx="5110925" cy="307777"/>
          </a:xfrm>
          <a:prstGeom prst="rect">
            <a:avLst/>
          </a:prstGeom>
          <a:noFill/>
        </p:spPr>
        <p:txBody>
          <a:bodyPr wrap="square">
            <a:spAutoFit/>
          </a:bodyPr>
          <a:lstStyle/>
          <a:p>
            <a:pPr algn="ctr"/>
            <a:r>
              <a:rPr lang="en-US" altLang="ja-JP" sz="140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URL</a:t>
            </a:r>
            <a:r>
              <a:rPr lang="ja-JP" altLang="en-US" sz="140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　</a:t>
            </a:r>
            <a:r>
              <a:rPr lang="en-US" altLang="ja-JP" sz="140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hlinkClick r:id="rId2">
                  <a:extLst>
                    <a:ext uri="{A12FA001-AC4F-418D-AE19-62706E023703}">
                      <ahyp:hlinkClr xmlns:ahyp="http://schemas.microsoft.com/office/drawing/2018/hyperlinkcolor" val="tx"/>
                    </a:ext>
                  </a:extLst>
                </a:hlinkClick>
              </a:rPr>
              <a:t>https://www</a:t>
            </a:r>
            <a:r>
              <a:rPr lang="en-US" altLang="ja-JP" sz="140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40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endParaRPr lang="ja-JP" altLang="ja-JP" sz="14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1C2AD4BD-FBA0-A6F7-0788-013A7EB6F8C6}"/>
              </a:ext>
            </a:extLst>
          </p:cNvPr>
          <p:cNvSpPr txBox="1"/>
          <p:nvPr/>
        </p:nvSpPr>
        <p:spPr>
          <a:xfrm>
            <a:off x="469900" y="8788792"/>
            <a:ext cx="6629400" cy="338554"/>
          </a:xfrm>
          <a:prstGeom prst="rect">
            <a:avLst/>
          </a:prstGeom>
          <a:noFill/>
        </p:spPr>
        <p:txBody>
          <a:bodyPr wrap="square">
            <a:spAutoFit/>
          </a:bodyPr>
          <a:lstStyle/>
          <a:p>
            <a:pPr algn="ctr"/>
            <a:r>
              <a:rPr lang="ja-JP" altLang="en-US" sz="1600" b="1">
                <a:solidFill>
                  <a:schemeClr val="tx1"/>
                </a:solidFill>
                <a:latin typeface="游明朝 Demibold" panose="02020600000000000000" pitchFamily="18" charset="-128"/>
                <a:ea typeface="游明朝 Demibold" panose="02020600000000000000" pitchFamily="18" charset="-128"/>
                <a:cs typeface="ＭＳ Ｐゴシック" panose="020B0600070205080204" pitchFamily="50" charset="-128"/>
              </a:rPr>
              <a:t>「今行ける能登」団体旅行応援キャンペーン事務局</a:t>
            </a:r>
          </a:p>
        </p:txBody>
      </p:sp>
      <p:pic>
        <p:nvPicPr>
          <p:cNvPr id="16" name="図 15">
            <a:extLst>
              <a:ext uri="{FF2B5EF4-FFF2-40B4-BE49-F238E27FC236}">
                <a16:creationId xmlns:a16="http://schemas.microsoft.com/office/drawing/2014/main" id="{88FA581D-F1D9-FDB3-DA86-330DA3168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098" y="4404866"/>
            <a:ext cx="1905004" cy="1883668"/>
          </a:xfrm>
          <a:prstGeom prst="rect">
            <a:avLst/>
          </a:prstGeom>
        </p:spPr>
      </p:pic>
      <p:sp>
        <p:nvSpPr>
          <p:cNvPr id="7" name="テキスト ボックス 6">
            <a:extLst>
              <a:ext uri="{FF2B5EF4-FFF2-40B4-BE49-F238E27FC236}">
                <a16:creationId xmlns:a16="http://schemas.microsoft.com/office/drawing/2014/main" id="{6A901F4A-59C3-F2E8-AA40-F1730A0B0A15}"/>
              </a:ext>
            </a:extLst>
          </p:cNvPr>
          <p:cNvSpPr txBox="1"/>
          <p:nvPr/>
        </p:nvSpPr>
        <p:spPr>
          <a:xfrm>
            <a:off x="1838658" y="9106952"/>
            <a:ext cx="3850734" cy="830997"/>
          </a:xfrm>
          <a:prstGeom prst="rect">
            <a:avLst/>
          </a:prstGeom>
          <a:noFill/>
        </p:spPr>
        <p:txBody>
          <a:bodyPr wrap="none" rtlCol="0">
            <a:spAutoFit/>
          </a:bodyPr>
          <a:lstStyle/>
          <a:p>
            <a:pPr algn="ctr"/>
            <a:r>
              <a:rPr kumimoji="1" lang="ja-JP" altLang="en-US" sz="1200">
                <a:latin typeface="Meiryo UI" panose="020B0604030504040204" pitchFamily="50" charset="-128"/>
                <a:ea typeface="Meiryo UI" panose="020B0604030504040204" pitchFamily="50" charset="-128"/>
              </a:rPr>
              <a:t>〒</a:t>
            </a:r>
            <a:r>
              <a:rPr kumimoji="1" lang="en-US" altLang="ja-JP" sz="1200">
                <a:latin typeface="Meiryo UI" panose="020B0604030504040204" pitchFamily="50" charset="-128"/>
                <a:ea typeface="Meiryo UI" panose="020B0604030504040204" pitchFamily="50" charset="-128"/>
              </a:rPr>
              <a:t>920-</a:t>
            </a:r>
            <a:r>
              <a:rPr kumimoji="1" lang="ja-JP" altLang="en-US" sz="1200">
                <a:latin typeface="Meiryo UI" panose="020B0604030504040204" pitchFamily="50" charset="-128"/>
                <a:ea typeface="Meiryo UI" panose="020B0604030504040204" pitchFamily="50" charset="-128"/>
              </a:rPr>
              <a:t>●●●●　石川県金沢市・・・</a:t>
            </a:r>
            <a:endParaRPr kumimoji="1" lang="en-US" altLang="ja-JP" sz="1200">
              <a:latin typeface="Meiryo UI" panose="020B0604030504040204" pitchFamily="50" charset="-128"/>
              <a:ea typeface="Meiryo UI" panose="020B0604030504040204" pitchFamily="50" charset="-128"/>
            </a:endParaRPr>
          </a:p>
          <a:p>
            <a:pPr algn="ctr"/>
            <a:r>
              <a:rPr kumimoji="1" lang="en-US" altLang="ja-JP" sz="1200">
                <a:latin typeface="Meiryo UI" panose="020B0604030504040204" pitchFamily="50" charset="-128"/>
                <a:ea typeface="Meiryo UI" panose="020B0604030504040204" pitchFamily="50" charset="-128"/>
              </a:rPr>
              <a:t>TEL 076-2</a:t>
            </a:r>
            <a:r>
              <a:rPr kumimoji="1" lang="ja-JP" altLang="en-US" sz="1200">
                <a:latin typeface="Meiryo UI" panose="020B0604030504040204" pitchFamily="50" charset="-128"/>
                <a:ea typeface="Meiryo UI" panose="020B0604030504040204" pitchFamily="50" charset="-128"/>
              </a:rPr>
              <a:t>●●</a:t>
            </a:r>
            <a:r>
              <a:rPr kumimoji="1" lang="en-US" altLang="ja-JP" sz="1200">
                <a:latin typeface="Meiryo UI" panose="020B0604030504040204" pitchFamily="50" charset="-128"/>
                <a:ea typeface="Meiryo UI" panose="020B0604030504040204" pitchFamily="50" charset="-128"/>
              </a:rPr>
              <a:t>-</a:t>
            </a:r>
            <a:r>
              <a:rPr kumimoji="1" lang="ja-JP" altLang="en-US" sz="1200">
                <a:latin typeface="Meiryo UI" panose="020B0604030504040204" pitchFamily="50" charset="-128"/>
                <a:ea typeface="Meiryo UI" panose="020B0604030504040204" pitchFamily="50" charset="-128"/>
              </a:rPr>
              <a:t>●●●●　</a:t>
            </a:r>
            <a:r>
              <a:rPr kumimoji="1" lang="en-US" altLang="ja-JP" sz="1200">
                <a:latin typeface="Meiryo UI" panose="020B0604030504040204" pitchFamily="50" charset="-128"/>
                <a:ea typeface="Meiryo UI" panose="020B0604030504040204" pitchFamily="50" charset="-128"/>
              </a:rPr>
              <a:t>FAX 076-2</a:t>
            </a:r>
            <a:r>
              <a:rPr kumimoji="1" lang="ja-JP" altLang="en-US" sz="1200">
                <a:latin typeface="Meiryo UI" panose="020B0604030504040204" pitchFamily="50" charset="-128"/>
                <a:ea typeface="Meiryo UI" panose="020B0604030504040204" pitchFamily="50" charset="-128"/>
              </a:rPr>
              <a:t>●●</a:t>
            </a:r>
            <a:r>
              <a:rPr kumimoji="1" lang="en-US" altLang="ja-JP" sz="1200">
                <a:latin typeface="Meiryo UI" panose="020B0604030504040204" pitchFamily="50" charset="-128"/>
                <a:ea typeface="Meiryo UI" panose="020B0604030504040204" pitchFamily="50" charset="-128"/>
              </a:rPr>
              <a:t>-</a:t>
            </a:r>
            <a:r>
              <a:rPr kumimoji="1" lang="ja-JP" altLang="en-US" sz="1200">
                <a:latin typeface="Meiryo UI" panose="020B0604030504040204" pitchFamily="50" charset="-128"/>
                <a:ea typeface="Meiryo UI" panose="020B0604030504040204" pitchFamily="50" charset="-128"/>
              </a:rPr>
              <a:t>●●●●</a:t>
            </a:r>
            <a:endParaRPr kumimoji="1" lang="en-US" altLang="ja-JP" sz="1200">
              <a:latin typeface="Meiryo UI" panose="020B0604030504040204" pitchFamily="50" charset="-128"/>
              <a:ea typeface="Meiryo UI" panose="020B0604030504040204" pitchFamily="50" charset="-128"/>
            </a:endParaRPr>
          </a:p>
          <a:p>
            <a:pPr algn="ctr"/>
            <a:r>
              <a:rPr kumimoji="1" lang="ja-JP" altLang="en-US" sz="1200">
                <a:latin typeface="Meiryo UI" panose="020B0604030504040204" pitchFamily="50" charset="-128"/>
                <a:ea typeface="Meiryo UI" panose="020B0604030504040204" pitchFamily="50" charset="-128"/>
              </a:rPr>
              <a:t>メール ●●＠・・・・</a:t>
            </a:r>
            <a:endParaRPr kumimoji="1" lang="en-US" altLang="ja-JP" sz="1200">
              <a:latin typeface="Meiryo UI" panose="020B0604030504040204" pitchFamily="50" charset="-128"/>
              <a:ea typeface="Meiryo UI" panose="020B0604030504040204" pitchFamily="50" charset="-128"/>
            </a:endParaRPr>
          </a:p>
          <a:p>
            <a:pPr algn="ctr"/>
            <a:r>
              <a:rPr kumimoji="1" lang="ja-JP" altLang="en-US" sz="1200">
                <a:latin typeface="Meiryo UI" panose="020B0604030504040204" pitchFamily="50" charset="-128"/>
                <a:ea typeface="Meiryo UI" panose="020B0604030504040204" pitchFamily="50" charset="-128"/>
              </a:rPr>
              <a:t>営業時間</a:t>
            </a:r>
            <a:r>
              <a:rPr kumimoji="1" lang="en-US" altLang="ja-JP" sz="1200">
                <a:latin typeface="Meiryo UI" panose="020B0604030504040204" pitchFamily="50" charset="-128"/>
                <a:ea typeface="Meiryo UI" panose="020B0604030504040204" pitchFamily="50" charset="-128"/>
              </a:rPr>
              <a:t>9:30</a:t>
            </a:r>
            <a:r>
              <a:rPr kumimoji="1" lang="ja-JP" altLang="en-US" sz="1200">
                <a:latin typeface="Meiryo UI" panose="020B0604030504040204" pitchFamily="50" charset="-128"/>
                <a:ea typeface="Meiryo UI" panose="020B0604030504040204" pitchFamily="50" charset="-128"/>
              </a:rPr>
              <a:t>～</a:t>
            </a:r>
            <a:r>
              <a:rPr kumimoji="1" lang="en-US" altLang="ja-JP" sz="1200">
                <a:latin typeface="Meiryo UI" panose="020B0604030504040204" pitchFamily="50" charset="-128"/>
                <a:ea typeface="Meiryo UI" panose="020B0604030504040204" pitchFamily="50" charset="-128"/>
              </a:rPr>
              <a:t>17:30</a:t>
            </a:r>
            <a:r>
              <a:rPr kumimoji="1" lang="ja-JP" altLang="en-US" sz="1200">
                <a:latin typeface="Meiryo UI" panose="020B0604030504040204" pitchFamily="50" charset="-128"/>
                <a:ea typeface="Meiryo UI" panose="020B0604030504040204" pitchFamily="50" charset="-128"/>
              </a:rPr>
              <a:t>（土日祝休）</a:t>
            </a:r>
            <a:endParaRPr kumimoji="1" lang="en-US" altLang="ja-JP" sz="12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DA011CDC-9FAE-680D-59E5-6C7AA89D99DE}"/>
              </a:ext>
            </a:extLst>
          </p:cNvPr>
          <p:cNvSpPr txBox="1"/>
          <p:nvPr/>
        </p:nvSpPr>
        <p:spPr>
          <a:xfrm>
            <a:off x="2033159" y="7217913"/>
            <a:ext cx="3502882" cy="923330"/>
          </a:xfrm>
          <a:prstGeom prst="rect">
            <a:avLst/>
          </a:prstGeom>
          <a:noFill/>
        </p:spPr>
        <p:txBody>
          <a:bodyPr wrap="none" rtlCol="0">
            <a:spAutoFit/>
          </a:bodyPr>
          <a:lstStyle/>
          <a:p>
            <a:pPr algn="ctr"/>
            <a:r>
              <a:rPr kumimoji="1" lang="ja-JP" altLang="en-US" b="1">
                <a:latin typeface="BIZ UDPゴシック" panose="020B0400000000000000" pitchFamily="50" charset="-128"/>
                <a:ea typeface="BIZ UDPゴシック" panose="020B0400000000000000" pitchFamily="50" charset="-128"/>
              </a:rPr>
              <a:t>「よくある質問」のご案内</a:t>
            </a:r>
            <a:endParaRPr kumimoji="1" lang="en-US" altLang="ja-JP" b="1">
              <a:latin typeface="BIZ UDPゴシック" panose="020B0400000000000000" pitchFamily="50" charset="-128"/>
              <a:ea typeface="BIZ UDPゴシック" panose="020B0400000000000000" pitchFamily="50" charset="-128"/>
            </a:endParaRPr>
          </a:p>
          <a:p>
            <a:pPr algn="ctr"/>
            <a:endParaRPr kumimoji="1" lang="en-US" altLang="ja-JP" sz="700" b="1">
              <a:latin typeface="BIZ UDPゴシック" panose="020B0400000000000000" pitchFamily="50" charset="-128"/>
              <a:ea typeface="BIZ UDPゴシック" panose="020B0400000000000000" pitchFamily="50" charset="-128"/>
            </a:endParaRPr>
          </a:p>
          <a:p>
            <a:pPr algn="ctr"/>
            <a:r>
              <a:rPr kumimoji="1" lang="ja-JP" altLang="en-US" sz="1400">
                <a:latin typeface="Meiryo UI" panose="020B0604030504040204" pitchFamily="50" charset="-128"/>
                <a:ea typeface="Meiryo UI" panose="020B0604030504040204" pitchFamily="50" charset="-128"/>
              </a:rPr>
              <a:t>公式サイトによくある質問を掲載しています。</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お困りの際にはこちらも合わせてご利用ください。</a:t>
            </a:r>
            <a:endParaRPr kumimoji="1" lang="en-US" altLang="ja-JP" sz="140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7E8D8859-1B64-B3E6-4875-3B6505AE3EB2}"/>
              </a:ext>
            </a:extLst>
          </p:cNvPr>
          <p:cNvSpPr>
            <a:spLocks noGrp="1"/>
          </p:cNvSpPr>
          <p:nvPr>
            <p:ph type="sldNum" sz="quarter" idx="7"/>
          </p:nvPr>
        </p:nvSpPr>
        <p:spPr/>
        <p:txBody>
          <a:bodyPr/>
          <a:lstStyle/>
          <a:p>
            <a:r>
              <a:rPr lang="en-US" altLang="ja-JP"/>
              <a:t>P. </a:t>
            </a:r>
            <a:fld id="{B6F15528-21DE-4FAA-801E-634DDDAF4B2B}" type="slidenum">
              <a:rPr smtClean="0"/>
              <a:pPr/>
              <a:t>21</a:t>
            </a:fld>
            <a:endParaRPr/>
          </a:p>
        </p:txBody>
      </p:sp>
      <p:sp>
        <p:nvSpPr>
          <p:cNvPr id="9" name="テキスト ボックス 8">
            <a:extLst>
              <a:ext uri="{FF2B5EF4-FFF2-40B4-BE49-F238E27FC236}">
                <a16:creationId xmlns:a16="http://schemas.microsoft.com/office/drawing/2014/main" id="{961951C9-863D-5E34-1F0E-70502CFC26A8}"/>
              </a:ext>
            </a:extLst>
          </p:cNvPr>
          <p:cNvSpPr txBox="1"/>
          <p:nvPr/>
        </p:nvSpPr>
        <p:spPr>
          <a:xfrm>
            <a:off x="8159262" y="5468815"/>
            <a:ext cx="3204723" cy="646331"/>
          </a:xfrm>
          <a:prstGeom prst="rect">
            <a:avLst/>
          </a:prstGeom>
          <a:solidFill>
            <a:srgbClr val="FF0000"/>
          </a:solidFill>
        </p:spPr>
        <p:txBody>
          <a:bodyPr wrap="none" rtlCol="0">
            <a:spAutoFit/>
          </a:bodyPr>
          <a:lstStyle/>
          <a:p>
            <a:r>
              <a:rPr kumimoji="1" lang="en-US" altLang="ja-JP" b="1">
                <a:solidFill>
                  <a:schemeClr val="bg1"/>
                </a:solidFill>
              </a:rPr>
              <a:t>※</a:t>
            </a:r>
            <a:r>
              <a:rPr kumimoji="1" lang="ja-JP" altLang="en-US" b="1">
                <a:solidFill>
                  <a:schemeClr val="bg1"/>
                </a:solidFill>
              </a:rPr>
              <a:t>修正箇所</a:t>
            </a:r>
            <a:endParaRPr kumimoji="1" lang="en-US" altLang="ja-JP" b="1">
              <a:solidFill>
                <a:schemeClr val="bg1"/>
              </a:solidFill>
            </a:endParaRPr>
          </a:p>
          <a:p>
            <a:r>
              <a:rPr kumimoji="1" lang="ja-JP" altLang="en-US" b="1">
                <a:solidFill>
                  <a:schemeClr val="bg1"/>
                </a:solidFill>
              </a:rPr>
              <a:t>・今行ける→今行けるに修正</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CB24C340-E2B1-8EFD-0BC8-6B7C2BDC2C03}"/>
              </a:ext>
            </a:extLst>
          </p:cNvPr>
          <p:cNvGraphicFramePr>
            <a:graphicFrameLocks noGrp="1"/>
          </p:cNvGraphicFramePr>
          <p:nvPr>
            <p:extLst>
              <p:ext uri="{D42A27DB-BD31-4B8C-83A1-F6EECF244321}">
                <p14:modId xmlns:p14="http://schemas.microsoft.com/office/powerpoint/2010/main" val="2206814971"/>
              </p:ext>
            </p:extLst>
          </p:nvPr>
        </p:nvGraphicFramePr>
        <p:xfrm>
          <a:off x="824785" y="2310298"/>
          <a:ext cx="5910415" cy="7316254"/>
        </p:xfrm>
        <a:graphic>
          <a:graphicData uri="http://schemas.openxmlformats.org/drawingml/2006/table">
            <a:tbl>
              <a:tblPr firstRow="1" bandRow="1">
                <a:tableStyleId>{5C22544A-7EE6-4342-B048-85BDC9FD1C3A}</a:tableStyleId>
              </a:tblPr>
              <a:tblGrid>
                <a:gridCol w="217106">
                  <a:extLst>
                    <a:ext uri="{9D8B030D-6E8A-4147-A177-3AD203B41FA5}">
                      <a16:colId xmlns:a16="http://schemas.microsoft.com/office/drawing/2014/main" val="3735219004"/>
                    </a:ext>
                  </a:extLst>
                </a:gridCol>
                <a:gridCol w="2361694">
                  <a:extLst>
                    <a:ext uri="{9D8B030D-6E8A-4147-A177-3AD203B41FA5}">
                      <a16:colId xmlns:a16="http://schemas.microsoft.com/office/drawing/2014/main" val="3224266943"/>
                    </a:ext>
                  </a:extLst>
                </a:gridCol>
                <a:gridCol w="2971800">
                  <a:extLst>
                    <a:ext uri="{9D8B030D-6E8A-4147-A177-3AD203B41FA5}">
                      <a16:colId xmlns:a16="http://schemas.microsoft.com/office/drawing/2014/main" val="2448374130"/>
                    </a:ext>
                  </a:extLst>
                </a:gridCol>
                <a:gridCol w="359815">
                  <a:extLst>
                    <a:ext uri="{9D8B030D-6E8A-4147-A177-3AD203B41FA5}">
                      <a16:colId xmlns:a16="http://schemas.microsoft.com/office/drawing/2014/main" val="2476315276"/>
                    </a:ext>
                  </a:extLst>
                </a:gridCol>
              </a:tblGrid>
              <a:tr h="273081">
                <a:tc gridSpan="4">
                  <a:txBody>
                    <a:bodyPr/>
                    <a:lstStyle/>
                    <a:p>
                      <a:pPr algn="ctr"/>
                      <a:r>
                        <a:rPr kumimoji="1" lang="ja-JP" altLang="en-US" sz="1600">
                          <a:solidFill>
                            <a:schemeClr val="tx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スターターキット同封物</a:t>
                      </a:r>
                      <a:endParaRPr kumimoji="1" lang="ja-JP" altLang="en-US" sz="1600" dirty="0">
                        <a:solidFill>
                          <a:schemeClr val="tx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DD000"/>
                    </a:solidFill>
                  </a:tcPr>
                </a:tc>
                <a:tc hMerge="1">
                  <a:txBody>
                    <a:bodyPr/>
                    <a:lstStyle/>
                    <a:p>
                      <a:endParaRPr kumimoji="1" lang="ja-JP" altLang="en-US" sz="1400" dirty="0">
                        <a:latin typeface="游明朝 Demibold" panose="02020600000000000000" pitchFamily="18" charset="-128"/>
                        <a:ea typeface="游明朝 Demibold" panose="02020600000000000000" pitchFamily="18" charset="-128"/>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hMerge="1">
                  <a:txBody>
                    <a:bodyPr/>
                    <a:lstStyle/>
                    <a:p>
                      <a:endParaRPr kumimoji="1" lang="ja-JP" altLang="en-US" sz="1400" dirty="0">
                        <a:latin typeface="游明朝 Demibold" panose="02020600000000000000" pitchFamily="18" charset="-128"/>
                        <a:ea typeface="游明朝 Demibold" panose="02020600000000000000" pitchFamily="18" charset="-128"/>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hMerge="1">
                  <a:txBody>
                    <a:bodyPr/>
                    <a:lstStyle/>
                    <a:p>
                      <a:endParaRPr kumimoji="1" lang="ja-JP" altLang="en-US" sz="1400" dirty="0">
                        <a:latin typeface="游明朝 Demibold" panose="02020600000000000000" pitchFamily="18" charset="-128"/>
                        <a:ea typeface="游明朝 Demibold" panose="02020600000000000000" pitchFamily="18" charset="-128"/>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3999919900"/>
                  </a:ext>
                </a:extLst>
              </a:tr>
              <a:tr h="1354957">
                <a:tc>
                  <a:txBody>
                    <a:bodyPr/>
                    <a:lstStyle/>
                    <a:p>
                      <a:pPr algn="ctr"/>
                      <a:r>
                        <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1</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r>
                        <a:rPr kumimoji="1" lang="ja-JP" altLang="en-US" sz="1200">
                          <a:solidFill>
                            <a:schemeClr val="tx1">
                              <a:lumMod val="65000"/>
                              <a:lumOff val="35000"/>
                            </a:schemeClr>
                          </a:solidFill>
                          <a:latin typeface="BIZ UDPゴシック" panose="020B0400000000000000" pitchFamily="50" charset="-128"/>
                          <a:ea typeface="BIZ UDPゴシック" panose="020B0400000000000000" pitchFamily="50" charset="-128"/>
                        </a:rPr>
                        <a:t>取扱</a:t>
                      </a:r>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店舗マニュアル（本冊子）</a:t>
                      </a: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pPr algn="ctr"/>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a:t>
                      </a: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3851555986"/>
                  </a:ext>
                </a:extLst>
              </a:tr>
              <a:tr h="1354957">
                <a:tc>
                  <a:txBody>
                    <a:bodyPr/>
                    <a:lstStyle/>
                    <a:p>
                      <a:pPr algn="ctr"/>
                      <a:r>
                        <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2</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r>
                        <a:rPr kumimoji="1" lang="ja-JP" altLang="en-US" sz="1200">
                          <a:solidFill>
                            <a:schemeClr val="tx1">
                              <a:lumMod val="65000"/>
                              <a:lumOff val="35000"/>
                            </a:schemeClr>
                          </a:solidFill>
                          <a:latin typeface="BIZ UDPゴシック" panose="020B0400000000000000" pitchFamily="50" charset="-128"/>
                          <a:ea typeface="BIZ UDPゴシック" panose="020B0400000000000000" pitchFamily="50" charset="-128"/>
                        </a:rPr>
                        <a:t>店舗掲示決用</a:t>
                      </a:r>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２次元コード</a:t>
                      </a: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a:t>
                      </a:r>
                    </a:p>
                    <a:p>
                      <a:pPr algn="ctr"/>
                      <a:endPar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3166703999"/>
                  </a:ext>
                </a:extLst>
              </a:tr>
              <a:tr h="1497380">
                <a:tc>
                  <a:txBody>
                    <a:bodyPr/>
                    <a:lstStyle/>
                    <a:p>
                      <a:pPr algn="ctr"/>
                      <a:r>
                        <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3</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r>
                        <a:rPr kumimoji="1" lang="ja-JP" altLang="en-US" sz="1200">
                          <a:solidFill>
                            <a:schemeClr val="tx1">
                              <a:lumMod val="65000"/>
                              <a:lumOff val="35000"/>
                            </a:schemeClr>
                          </a:solidFill>
                          <a:latin typeface="BIZ UDPゴシック" panose="020B0400000000000000" pitchFamily="50" charset="-128"/>
                          <a:ea typeface="BIZ UDPゴシック" panose="020B0400000000000000" pitchFamily="50" charset="-128"/>
                        </a:rPr>
                        <a:t>電子クーポン引換券　</a:t>
                      </a:r>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a:t>
                      </a:r>
                      <a:r>
                        <a:rPr kumimoji="1" lang="ja-JP" altLang="en-US" sz="1200">
                          <a:solidFill>
                            <a:schemeClr val="tx1">
                              <a:lumMod val="65000"/>
                              <a:lumOff val="35000"/>
                            </a:schemeClr>
                          </a:solidFill>
                          <a:latin typeface="BIZ UDPゴシック" panose="020B0400000000000000" pitchFamily="50" charset="-128"/>
                          <a:ea typeface="BIZ UDPゴシック" panose="020B0400000000000000" pitchFamily="50" charset="-128"/>
                        </a:rPr>
                        <a:t>見本＞</a:t>
                      </a:r>
                      <a:endParaRPr kumimoji="1" lang="en-US" altLang="ja-JP" sz="12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a:t>
                      </a:r>
                    </a:p>
                    <a:p>
                      <a:pPr algn="ctr"/>
                      <a:endPar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3866333331"/>
                  </a:ext>
                </a:extLst>
              </a:tr>
              <a:tr h="1386840">
                <a:tc>
                  <a:txBody>
                    <a:bodyPr/>
                    <a:lstStyle/>
                    <a:p>
                      <a:pPr algn="ctr"/>
                      <a:r>
                        <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4</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ステッカー</a:t>
                      </a: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pPr algn="ctr"/>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a:t>
                      </a: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2926422928"/>
                  </a:ext>
                </a:extLst>
              </a:tr>
              <a:tr h="1386840">
                <a:tc>
                  <a:txBody>
                    <a:bodyPr/>
                    <a:lstStyle/>
                    <a:p>
                      <a:pPr algn="ctr"/>
                      <a:r>
                        <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5</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店舗用</a:t>
                      </a:r>
                      <a:r>
                        <a:rPr kumimoji="1" lang="en-US" altLang="ja-JP" sz="1200" dirty="0">
                          <a:solidFill>
                            <a:schemeClr val="tx1">
                              <a:lumMod val="65000"/>
                              <a:lumOff val="35000"/>
                            </a:schemeClr>
                          </a:solidFill>
                          <a:latin typeface="BIZ UDPゴシック" panose="020B0400000000000000" pitchFamily="50" charset="-128"/>
                          <a:ea typeface="BIZ UDPゴシック" panose="020B0400000000000000" pitchFamily="50" charset="-128"/>
                        </a:rPr>
                        <a:t>ID</a:t>
                      </a:r>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a:t>
                      </a:r>
                      <a:r>
                        <a:rPr kumimoji="1" lang="en-US" altLang="ja-JP" sz="1200" dirty="0">
                          <a:solidFill>
                            <a:schemeClr val="tx1">
                              <a:lumMod val="65000"/>
                              <a:lumOff val="35000"/>
                            </a:schemeClr>
                          </a:solidFill>
                          <a:latin typeface="BIZ UDPゴシック" panose="020B0400000000000000" pitchFamily="50" charset="-128"/>
                          <a:ea typeface="BIZ UDPゴシック" panose="020B0400000000000000" pitchFamily="50" charset="-128"/>
                        </a:rPr>
                        <a:t>PW</a:t>
                      </a:r>
                      <a:r>
                        <a:rPr kumimoji="1" lang="ja-JP" altLang="en-US" sz="1200">
                          <a:solidFill>
                            <a:schemeClr val="tx1">
                              <a:lumMod val="65000"/>
                              <a:lumOff val="35000"/>
                            </a:schemeClr>
                          </a:solidFill>
                          <a:latin typeface="BIZ UDPゴシック" panose="020B0400000000000000" pitchFamily="50" charset="-128"/>
                          <a:ea typeface="BIZ UDPゴシック" panose="020B0400000000000000" pitchFamily="50" charset="-128"/>
                        </a:rPr>
                        <a:t>のご案内</a:t>
                      </a:r>
                      <a:endParaRPr kumimoji="1" lang="en-US" altLang="ja-JP" sz="12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dirty="0">
                          <a:solidFill>
                            <a:schemeClr val="tx1">
                              <a:lumMod val="65000"/>
                              <a:lumOff val="35000"/>
                            </a:schemeClr>
                          </a:solidFill>
                          <a:latin typeface="BIZ UDPゴシック" panose="020B0400000000000000" pitchFamily="50" charset="-128"/>
                          <a:ea typeface="BIZ UDPゴシック" panose="020B0400000000000000" pitchFamily="50" charset="-128"/>
                        </a:rPr>
                        <a:t>□</a:t>
                      </a: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3489145147"/>
                  </a:ext>
                </a:extLst>
              </a:tr>
            </a:tbl>
          </a:graphicData>
        </a:graphic>
      </p:graphicFrame>
      <p:pic>
        <p:nvPicPr>
          <p:cNvPr id="5" name="図 4">
            <a:extLst>
              <a:ext uri="{FF2B5EF4-FFF2-40B4-BE49-F238E27FC236}">
                <a16:creationId xmlns:a16="http://schemas.microsoft.com/office/drawing/2014/main" id="{4C43E903-91E6-7FF5-C5D4-4E6B3D08B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221" y="5797515"/>
            <a:ext cx="958411" cy="648000"/>
          </a:xfrm>
          <a:prstGeom prst="rect">
            <a:avLst/>
          </a:prstGeom>
          <a:ln>
            <a:solidFill>
              <a:schemeClr val="bg1">
                <a:lumMod val="50000"/>
              </a:schemeClr>
            </a:solidFill>
          </a:ln>
        </p:spPr>
      </p:pic>
      <p:sp>
        <p:nvSpPr>
          <p:cNvPr id="80" name="object 5">
            <a:extLst>
              <a:ext uri="{FF2B5EF4-FFF2-40B4-BE49-F238E27FC236}">
                <a16:creationId xmlns:a16="http://schemas.microsoft.com/office/drawing/2014/main" id="{CAE0C191-3407-9D08-C75F-1D0422EA519B}"/>
              </a:ext>
            </a:extLst>
          </p:cNvPr>
          <p:cNvSpPr txBox="1"/>
          <p:nvPr/>
        </p:nvSpPr>
        <p:spPr>
          <a:xfrm>
            <a:off x="2853153" y="1261099"/>
            <a:ext cx="3882047" cy="822405"/>
          </a:xfrm>
          <a:prstGeom prst="rect">
            <a:avLst/>
          </a:prstGeom>
        </p:spPr>
        <p:txBody>
          <a:bodyPr vert="horz" wrap="square" lIns="0" tIns="12700" rIns="0" bIns="0" rtlCol="0">
            <a:spAutoFit/>
          </a:bodyPr>
          <a:lstStyle/>
          <a:p>
            <a:pPr marL="12700" algn="l">
              <a:lnSpc>
                <a:spcPct val="150000"/>
              </a:lnSpc>
              <a:spcBef>
                <a:spcPts val="100"/>
              </a:spcBef>
            </a:pPr>
            <a:r>
              <a:rPr lang="ja-JP" altLang="en-US" sz="1200" b="1">
                <a:solidFill>
                  <a:srgbClr val="E02629"/>
                </a:solidFill>
                <a:latin typeface="BIZ UDPゴシック" panose="020B0400000000000000" pitchFamily="50" charset="-128"/>
                <a:ea typeface="BIZ UDPゴシック" panose="020B0400000000000000" pitchFamily="50" charset="-128"/>
                <a:cs typeface="小塚ゴシック Pr6N M"/>
              </a:rPr>
              <a:t>本キャンペーンへの登録審査・承認後、</a:t>
            </a:r>
            <a:endParaRPr lang="en-US" altLang="ja-JP" sz="1200" b="1">
              <a:solidFill>
                <a:srgbClr val="E02629"/>
              </a:solidFill>
              <a:latin typeface="BIZ UDPゴシック" panose="020B0400000000000000" pitchFamily="50" charset="-128"/>
              <a:ea typeface="BIZ UDPゴシック" panose="020B0400000000000000" pitchFamily="50" charset="-128"/>
              <a:cs typeface="小塚ゴシック Pr6N M"/>
            </a:endParaRPr>
          </a:p>
          <a:p>
            <a:pPr marL="12700" algn="l">
              <a:lnSpc>
                <a:spcPct val="150000"/>
              </a:lnSpc>
              <a:spcBef>
                <a:spcPts val="100"/>
              </a:spcBef>
            </a:pPr>
            <a:r>
              <a:rPr lang="ja-JP" altLang="en-US" sz="1200" b="1">
                <a:solidFill>
                  <a:srgbClr val="E02629"/>
                </a:solidFill>
                <a:latin typeface="BIZ UDPゴシック" panose="020B0400000000000000" pitchFamily="50" charset="-128"/>
                <a:ea typeface="BIZ UDPゴシック" panose="020B0400000000000000" pitchFamily="50" charset="-128"/>
                <a:cs typeface="小塚ゴシック Pr6N M"/>
              </a:rPr>
              <a:t>事務局よりスターターキットを発送いたします。</a:t>
            </a:r>
          </a:p>
          <a:p>
            <a:pPr marL="12700" algn="l">
              <a:lnSpc>
                <a:spcPct val="150000"/>
              </a:lnSpc>
              <a:spcBef>
                <a:spcPts val="100"/>
              </a:spcBef>
            </a:pPr>
            <a:r>
              <a:rPr lang="ja-JP" altLang="en-US" sz="1200" b="1">
                <a:solidFill>
                  <a:srgbClr val="E02629"/>
                </a:solidFill>
                <a:latin typeface="BIZ UDPゴシック" panose="020B0400000000000000" pitchFamily="50" charset="-128"/>
                <a:ea typeface="BIZ UDPゴシック" panose="020B0400000000000000" pitchFamily="50" charset="-128"/>
                <a:cs typeface="小塚ゴシック Pr6N M"/>
              </a:rPr>
              <a:t>受け取り後、同封物をご確認ください。</a:t>
            </a:r>
            <a:endParaRPr lang="ja-JP" altLang="en-US" sz="1200" b="1" dirty="0">
              <a:solidFill>
                <a:srgbClr val="E02629"/>
              </a:solidFill>
              <a:latin typeface="BIZ UDPゴシック" panose="020B0400000000000000" pitchFamily="50" charset="-128"/>
              <a:ea typeface="BIZ UDPゴシック" panose="020B0400000000000000" pitchFamily="50" charset="-128"/>
              <a:cs typeface="小塚ゴシック Pr6N M"/>
            </a:endParaRPr>
          </a:p>
        </p:txBody>
      </p:sp>
      <p:pic>
        <p:nvPicPr>
          <p:cNvPr id="91" name="object 65">
            <a:extLst>
              <a:ext uri="{FF2B5EF4-FFF2-40B4-BE49-F238E27FC236}">
                <a16:creationId xmlns:a16="http://schemas.microsoft.com/office/drawing/2014/main" id="{ED70FCFA-7A9A-A1A9-C156-F6D1C4E2C717}"/>
              </a:ext>
            </a:extLst>
          </p:cNvPr>
          <p:cNvPicPr/>
          <p:nvPr/>
        </p:nvPicPr>
        <p:blipFill>
          <a:blip r:embed="rId3" cstate="print"/>
          <a:stretch>
            <a:fillRect/>
          </a:stretch>
        </p:blipFill>
        <p:spPr>
          <a:xfrm>
            <a:off x="4565073" y="8361868"/>
            <a:ext cx="714707" cy="1011480"/>
          </a:xfrm>
          <a:prstGeom prst="rect">
            <a:avLst/>
          </a:prstGeom>
          <a:ln>
            <a:solidFill>
              <a:schemeClr val="bg1">
                <a:lumMod val="50000"/>
              </a:schemeClr>
            </a:solidFill>
          </a:ln>
        </p:spPr>
      </p:pic>
      <p:pic>
        <p:nvPicPr>
          <p:cNvPr id="99" name="object 47">
            <a:extLst>
              <a:ext uri="{FF2B5EF4-FFF2-40B4-BE49-F238E27FC236}">
                <a16:creationId xmlns:a16="http://schemas.microsoft.com/office/drawing/2014/main" id="{4B1D5C93-B4B9-A93E-9272-8926A6A6A237}"/>
              </a:ext>
            </a:extLst>
          </p:cNvPr>
          <p:cNvPicPr/>
          <p:nvPr/>
        </p:nvPicPr>
        <p:blipFill>
          <a:blip r:embed="rId4" cstate="print"/>
          <a:stretch>
            <a:fillRect/>
          </a:stretch>
        </p:blipFill>
        <p:spPr>
          <a:xfrm>
            <a:off x="4232773" y="5916708"/>
            <a:ext cx="139585" cy="409613"/>
          </a:xfrm>
          <a:prstGeom prst="rect">
            <a:avLst/>
          </a:prstGeom>
        </p:spPr>
      </p:pic>
      <p:sp>
        <p:nvSpPr>
          <p:cNvPr id="112" name="object 5">
            <a:extLst>
              <a:ext uri="{FF2B5EF4-FFF2-40B4-BE49-F238E27FC236}">
                <a16:creationId xmlns:a16="http://schemas.microsoft.com/office/drawing/2014/main" id="{72BBD6BA-05DA-4D6A-99A5-A23C4C23DFFE}"/>
              </a:ext>
            </a:extLst>
          </p:cNvPr>
          <p:cNvSpPr txBox="1"/>
          <p:nvPr/>
        </p:nvSpPr>
        <p:spPr>
          <a:xfrm>
            <a:off x="5351312" y="4757897"/>
            <a:ext cx="1129183" cy="500137"/>
          </a:xfrm>
          <a:prstGeom prst="rect">
            <a:avLst/>
          </a:prstGeom>
        </p:spPr>
        <p:txBody>
          <a:bodyPr vert="horz" wrap="square" lIns="0" tIns="12700" rIns="0" bIns="0" rtlCol="0">
            <a:spAutoFit/>
          </a:bodyPr>
          <a:lstStyle/>
          <a:p>
            <a:pPr marL="12700" algn="l">
              <a:lnSpc>
                <a:spcPct val="100000"/>
              </a:lnSpc>
              <a:spcBef>
                <a:spcPts val="100"/>
              </a:spcBef>
            </a:pPr>
            <a:r>
              <a:rPr lang="ja-JP" altLang="en-US"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rPr>
              <a:t>店舗レジ付近等</a:t>
            </a:r>
            <a:endParaRPr lang="en-US" altLang="ja-JP"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endParaRPr>
          </a:p>
          <a:p>
            <a:pPr marL="12700" algn="l">
              <a:lnSpc>
                <a:spcPct val="100000"/>
              </a:lnSpc>
              <a:spcBef>
                <a:spcPts val="100"/>
              </a:spcBef>
            </a:pPr>
            <a:r>
              <a:rPr lang="ja-JP" altLang="en-US" sz="1000" dirty="0">
                <a:solidFill>
                  <a:srgbClr val="C00000"/>
                </a:solidFill>
                <a:latin typeface="BIZ UDPゴシック" panose="020B0400000000000000" pitchFamily="50" charset="-128"/>
                <a:ea typeface="BIZ UDPゴシック" panose="020B0400000000000000" pitchFamily="50" charset="-128"/>
                <a:cs typeface="小塚ゴシック Pr6N M"/>
              </a:rPr>
              <a:t>見やすい場所</a:t>
            </a:r>
            <a:r>
              <a:rPr lang="ja-JP" altLang="en-US"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rPr>
              <a:t>へ</a:t>
            </a:r>
            <a:endParaRPr lang="en-US" altLang="ja-JP"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endParaRPr>
          </a:p>
          <a:p>
            <a:pPr marL="12700" algn="l">
              <a:lnSpc>
                <a:spcPct val="100000"/>
              </a:lnSpc>
              <a:spcBef>
                <a:spcPts val="100"/>
              </a:spcBef>
            </a:pPr>
            <a:r>
              <a:rPr lang="ja-JP" altLang="en-US"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rPr>
              <a:t>掲示ください。</a:t>
            </a:r>
            <a:endParaRPr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endParaRPr>
          </a:p>
        </p:txBody>
      </p:sp>
      <p:sp>
        <p:nvSpPr>
          <p:cNvPr id="115" name="object 5">
            <a:extLst>
              <a:ext uri="{FF2B5EF4-FFF2-40B4-BE49-F238E27FC236}">
                <a16:creationId xmlns:a16="http://schemas.microsoft.com/office/drawing/2014/main" id="{AA9F7165-EB7F-3EAA-8A1E-50F5B15F3909}"/>
              </a:ext>
            </a:extLst>
          </p:cNvPr>
          <p:cNvSpPr txBox="1"/>
          <p:nvPr/>
        </p:nvSpPr>
        <p:spPr>
          <a:xfrm>
            <a:off x="4343621" y="6495732"/>
            <a:ext cx="1157610" cy="166712"/>
          </a:xfrm>
          <a:prstGeom prst="rect">
            <a:avLst/>
          </a:prstGeom>
        </p:spPr>
        <p:txBody>
          <a:bodyPr vert="horz" wrap="square" lIns="0" tIns="12700" rIns="0" bIns="0" rtlCol="0">
            <a:spAutoFit/>
          </a:bodyPr>
          <a:lstStyle/>
          <a:p>
            <a:pPr marL="12700" algn="ctr">
              <a:lnSpc>
                <a:spcPct val="100000"/>
              </a:lnSpc>
              <a:spcBef>
                <a:spcPts val="100"/>
              </a:spcBef>
            </a:pPr>
            <a:r>
              <a:rPr lang="ja-JP" altLang="en-US" sz="1000">
                <a:solidFill>
                  <a:schemeClr val="tx1">
                    <a:lumMod val="65000"/>
                    <a:lumOff val="35000"/>
                  </a:schemeClr>
                </a:solidFill>
                <a:latin typeface="游明朝 Demibold" panose="02020600000000000000" pitchFamily="18" charset="-128"/>
                <a:ea typeface="游明朝 Demibold" panose="02020600000000000000" pitchFamily="18" charset="-128"/>
                <a:cs typeface="小塚ゴシック Pr6N M"/>
              </a:rPr>
              <a:t>＜</a:t>
            </a:r>
            <a:r>
              <a:rPr lang="en-US" altLang="ja-JP" sz="1000">
                <a:solidFill>
                  <a:schemeClr val="tx1">
                    <a:lumMod val="65000"/>
                    <a:lumOff val="35000"/>
                  </a:schemeClr>
                </a:solidFill>
                <a:latin typeface="游明朝 Demibold" panose="02020600000000000000" pitchFamily="18" charset="-128"/>
                <a:ea typeface="游明朝 Demibold" panose="02020600000000000000" pitchFamily="18" charset="-128"/>
                <a:cs typeface="小塚ゴシック Pr6N M"/>
              </a:rPr>
              <a:t>4000</a:t>
            </a:r>
            <a:r>
              <a:rPr lang="ja-JP" altLang="en-US" sz="1000" dirty="0">
                <a:solidFill>
                  <a:schemeClr val="tx1">
                    <a:lumMod val="65000"/>
                    <a:lumOff val="35000"/>
                  </a:schemeClr>
                </a:solidFill>
                <a:latin typeface="游明朝 Demibold" panose="02020600000000000000" pitchFamily="18" charset="-128"/>
                <a:ea typeface="游明朝 Demibold" panose="02020600000000000000" pitchFamily="18" charset="-128"/>
                <a:cs typeface="小塚ゴシック Pr6N M"/>
              </a:rPr>
              <a:t>円券＞</a:t>
            </a:r>
            <a:endParaRPr sz="1000" dirty="0">
              <a:solidFill>
                <a:schemeClr val="tx1">
                  <a:lumMod val="65000"/>
                  <a:lumOff val="35000"/>
                </a:schemeClr>
              </a:solidFill>
              <a:latin typeface="游明朝 Demibold" panose="02020600000000000000" pitchFamily="18" charset="-128"/>
              <a:ea typeface="游明朝 Demibold" panose="02020600000000000000" pitchFamily="18" charset="-128"/>
              <a:cs typeface="小塚ゴシック Pr6N M"/>
            </a:endParaRPr>
          </a:p>
        </p:txBody>
      </p:sp>
      <p:pic>
        <p:nvPicPr>
          <p:cNvPr id="10" name="図 9">
            <a:extLst>
              <a:ext uri="{FF2B5EF4-FFF2-40B4-BE49-F238E27FC236}">
                <a16:creationId xmlns:a16="http://schemas.microsoft.com/office/drawing/2014/main" id="{3158661D-45E7-A642-C3A5-EF58872D4925}"/>
              </a:ext>
            </a:extLst>
          </p:cNvPr>
          <p:cNvPicPr>
            <a:picLocks noChangeAspect="1"/>
          </p:cNvPicPr>
          <p:nvPr/>
        </p:nvPicPr>
        <p:blipFill rotWithShape="1">
          <a:blip r:embed="rId5">
            <a:extLst>
              <a:ext uri="{28A0092B-C50C-407E-A947-70E740481C1C}">
                <a14:useLocalDpi xmlns:a14="http://schemas.microsoft.com/office/drawing/2010/main" val="0"/>
              </a:ext>
            </a:extLst>
          </a:blip>
          <a:srcRect l="14348" t="24798" r="14348" b="24433"/>
          <a:stretch/>
        </p:blipFill>
        <p:spPr>
          <a:xfrm>
            <a:off x="4434695" y="6986602"/>
            <a:ext cx="975463" cy="982180"/>
          </a:xfrm>
          <a:prstGeom prst="rect">
            <a:avLst/>
          </a:prstGeom>
        </p:spPr>
      </p:pic>
      <p:sp>
        <p:nvSpPr>
          <p:cNvPr id="11" name="object 5">
            <a:extLst>
              <a:ext uri="{FF2B5EF4-FFF2-40B4-BE49-F238E27FC236}">
                <a16:creationId xmlns:a16="http://schemas.microsoft.com/office/drawing/2014/main" id="{1B5FC4A9-F1C1-0E03-FE04-3D96C33486D1}"/>
              </a:ext>
            </a:extLst>
          </p:cNvPr>
          <p:cNvSpPr txBox="1"/>
          <p:nvPr/>
        </p:nvSpPr>
        <p:spPr>
          <a:xfrm>
            <a:off x="5452627" y="7655648"/>
            <a:ext cx="1129183" cy="500137"/>
          </a:xfrm>
          <a:prstGeom prst="rect">
            <a:avLst/>
          </a:prstGeom>
        </p:spPr>
        <p:txBody>
          <a:bodyPr vert="horz" wrap="square" lIns="0" tIns="12700" rIns="0" bIns="0" rtlCol="0">
            <a:spAutoFit/>
          </a:bodyPr>
          <a:lstStyle/>
          <a:p>
            <a:pPr marL="12700" algn="l">
              <a:lnSpc>
                <a:spcPct val="100000"/>
              </a:lnSpc>
              <a:spcBef>
                <a:spcPts val="100"/>
              </a:spcBef>
            </a:pPr>
            <a:r>
              <a:rPr lang="ja-JP" altLang="en-US"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rPr>
              <a:t>店舗入口等</a:t>
            </a:r>
            <a:endParaRPr lang="en-US" altLang="ja-JP"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endParaRPr>
          </a:p>
          <a:p>
            <a:pPr marL="12700" algn="l">
              <a:lnSpc>
                <a:spcPct val="100000"/>
              </a:lnSpc>
              <a:spcBef>
                <a:spcPts val="100"/>
              </a:spcBef>
            </a:pPr>
            <a:r>
              <a:rPr lang="ja-JP" altLang="en-US" sz="1000" dirty="0">
                <a:solidFill>
                  <a:srgbClr val="C00000"/>
                </a:solidFill>
                <a:latin typeface="BIZ UDPゴシック" panose="020B0400000000000000" pitchFamily="50" charset="-128"/>
                <a:ea typeface="BIZ UDPゴシック" panose="020B0400000000000000" pitchFamily="50" charset="-128"/>
                <a:cs typeface="小塚ゴシック Pr6N M"/>
              </a:rPr>
              <a:t>見やすい場所</a:t>
            </a:r>
            <a:r>
              <a:rPr lang="ja-JP" altLang="en-US"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rPr>
              <a:t>へ</a:t>
            </a:r>
            <a:endParaRPr lang="en-US" altLang="ja-JP"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endParaRPr>
          </a:p>
          <a:p>
            <a:pPr marL="12700" algn="l">
              <a:lnSpc>
                <a:spcPct val="100000"/>
              </a:lnSpc>
              <a:spcBef>
                <a:spcPts val="100"/>
              </a:spcBef>
            </a:pPr>
            <a:r>
              <a:rPr lang="ja-JP" altLang="en-US" sz="100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rPr>
              <a:t>掲示ください</a:t>
            </a:r>
            <a:endParaRPr sz="1000" dirty="0">
              <a:solidFill>
                <a:schemeClr val="tx1">
                  <a:lumMod val="65000"/>
                  <a:lumOff val="35000"/>
                </a:schemeClr>
              </a:solidFill>
              <a:latin typeface="BIZ UDPゴシック" panose="020B0400000000000000" pitchFamily="50" charset="-128"/>
              <a:ea typeface="BIZ UDPゴシック" panose="020B0400000000000000" pitchFamily="50" charset="-128"/>
              <a:cs typeface="小塚ゴシック Pr6N M"/>
            </a:endParaRPr>
          </a:p>
        </p:txBody>
      </p:sp>
      <p:pic>
        <p:nvPicPr>
          <p:cNvPr id="4" name="図 3">
            <a:extLst>
              <a:ext uri="{FF2B5EF4-FFF2-40B4-BE49-F238E27FC236}">
                <a16:creationId xmlns:a16="http://schemas.microsoft.com/office/drawing/2014/main" id="{BA1A5E0E-E642-052D-CB7F-C1DF89F40635}"/>
              </a:ext>
            </a:extLst>
          </p:cNvPr>
          <p:cNvPicPr>
            <a:picLocks noChangeAspect="1"/>
          </p:cNvPicPr>
          <p:nvPr/>
        </p:nvPicPr>
        <p:blipFill>
          <a:blip r:embed="rId6"/>
          <a:stretch>
            <a:fillRect/>
          </a:stretch>
        </p:blipFill>
        <p:spPr>
          <a:xfrm>
            <a:off x="4564251" y="4129774"/>
            <a:ext cx="716350" cy="1017764"/>
          </a:xfrm>
          <a:prstGeom prst="rect">
            <a:avLst/>
          </a:prstGeom>
          <a:ln>
            <a:solidFill>
              <a:schemeClr val="tx1">
                <a:lumMod val="65000"/>
                <a:lumOff val="35000"/>
              </a:schemeClr>
            </a:solidFill>
          </a:ln>
        </p:spPr>
      </p:pic>
      <p:sp>
        <p:nvSpPr>
          <p:cNvPr id="9" name="テキスト ボックス 8">
            <a:extLst>
              <a:ext uri="{FF2B5EF4-FFF2-40B4-BE49-F238E27FC236}">
                <a16:creationId xmlns:a16="http://schemas.microsoft.com/office/drawing/2014/main" id="{B48BEA5C-819A-0201-3C5B-C6AB0F761231}"/>
              </a:ext>
            </a:extLst>
          </p:cNvPr>
          <p:cNvSpPr txBox="1"/>
          <p:nvPr/>
        </p:nvSpPr>
        <p:spPr>
          <a:xfrm>
            <a:off x="2497095" y="9723263"/>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3" name="object 3">
            <a:extLst>
              <a:ext uri="{FF2B5EF4-FFF2-40B4-BE49-F238E27FC236}">
                <a16:creationId xmlns:a16="http://schemas.microsoft.com/office/drawing/2014/main" id="{649184B6-5767-AE82-0D76-968911B38BB7}"/>
              </a:ext>
            </a:extLst>
          </p:cNvPr>
          <p:cNvSpPr/>
          <p:nvPr/>
        </p:nvSpPr>
        <p:spPr>
          <a:xfrm>
            <a:off x="359882" y="556092"/>
            <a:ext cx="6840220" cy="468000"/>
          </a:xfrm>
          <a:custGeom>
            <a:avLst/>
            <a:gdLst/>
            <a:ahLst/>
            <a:cxnLst/>
            <a:rect l="l" t="t" r="r" b="b"/>
            <a:pathLst>
              <a:path w="5761990" h="497840">
                <a:moveTo>
                  <a:pt x="5634723" y="0"/>
                </a:moveTo>
                <a:lnTo>
                  <a:pt x="125717" y="0"/>
                </a:lnTo>
                <a:lnTo>
                  <a:pt x="76734" y="10071"/>
                </a:lnTo>
                <a:lnTo>
                  <a:pt x="36779" y="37445"/>
                </a:lnTo>
                <a:lnTo>
                  <a:pt x="9863" y="77859"/>
                </a:lnTo>
                <a:lnTo>
                  <a:pt x="0" y="127050"/>
                </a:lnTo>
                <a:lnTo>
                  <a:pt x="0" y="371906"/>
                </a:lnTo>
                <a:lnTo>
                  <a:pt x="9863" y="420889"/>
                </a:lnTo>
                <a:lnTo>
                  <a:pt x="36779" y="460844"/>
                </a:lnTo>
                <a:lnTo>
                  <a:pt x="76734" y="487760"/>
                </a:lnTo>
                <a:lnTo>
                  <a:pt x="125717" y="497624"/>
                </a:lnTo>
                <a:lnTo>
                  <a:pt x="5634723" y="497624"/>
                </a:lnTo>
                <a:lnTo>
                  <a:pt x="5683914" y="487760"/>
                </a:lnTo>
                <a:lnTo>
                  <a:pt x="5724328" y="460844"/>
                </a:lnTo>
                <a:lnTo>
                  <a:pt x="5751702" y="420889"/>
                </a:lnTo>
                <a:lnTo>
                  <a:pt x="5761774" y="371906"/>
                </a:lnTo>
                <a:lnTo>
                  <a:pt x="5761774" y="127050"/>
                </a:lnTo>
                <a:lnTo>
                  <a:pt x="5751702" y="77859"/>
                </a:lnTo>
                <a:lnTo>
                  <a:pt x="5724328" y="37445"/>
                </a:lnTo>
                <a:lnTo>
                  <a:pt x="5683914" y="10071"/>
                </a:lnTo>
                <a:lnTo>
                  <a:pt x="5634723" y="0"/>
                </a:lnTo>
                <a:close/>
              </a:path>
            </a:pathLst>
          </a:custGeom>
          <a:solidFill>
            <a:srgbClr val="FFFF00"/>
          </a:solidFill>
          <a:ln>
            <a:solidFill>
              <a:srgbClr val="90751F"/>
            </a:solidFill>
          </a:ln>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lang="ja-JP" altLang="en-US" b="1" spc="150">
                <a:ln>
                  <a:solidFill>
                    <a:srgbClr val="90751F"/>
                  </a:solidFill>
                </a:ln>
                <a:solidFill>
                  <a:schemeClr val="tx1"/>
                </a:solidFill>
                <a:latin typeface="BIZ UDPゴシック" panose="020B0400000000000000" pitchFamily="50" charset="-128"/>
                <a:ea typeface="BIZ UDPゴシック" panose="020B0400000000000000" pitchFamily="50" charset="-128"/>
                <a:cs typeface="小塚ゴシック Pr6N M"/>
              </a:rPr>
              <a:t>スターターキットの内容確認</a:t>
            </a:r>
          </a:p>
        </p:txBody>
      </p:sp>
      <p:pic>
        <p:nvPicPr>
          <p:cNvPr id="12" name="図 11" descr="アイコン&#10;&#10;AI 生成コンテンツは誤りを含む可能性があります。">
            <a:extLst>
              <a:ext uri="{FF2B5EF4-FFF2-40B4-BE49-F238E27FC236}">
                <a16:creationId xmlns:a16="http://schemas.microsoft.com/office/drawing/2014/main" id="{E3E1B2C8-8F61-C5CB-C5EC-C9A81C529EB9}"/>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127742" y="1197021"/>
            <a:ext cx="1565754" cy="1047640"/>
          </a:xfrm>
          <a:prstGeom prst="rect">
            <a:avLst/>
          </a:prstGeom>
        </p:spPr>
      </p:pic>
      <p:sp>
        <p:nvSpPr>
          <p:cNvPr id="14" name="スライド番号プレースホルダー 5">
            <a:extLst>
              <a:ext uri="{FF2B5EF4-FFF2-40B4-BE49-F238E27FC236}">
                <a16:creationId xmlns:a16="http://schemas.microsoft.com/office/drawing/2014/main" id="{7AFDF5EF-A93E-72C8-DD03-A86416F4C82F}"/>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3</a:t>
            </a:fld>
            <a:endParaRPr/>
          </a:p>
        </p:txBody>
      </p:sp>
      <p:pic>
        <p:nvPicPr>
          <p:cNvPr id="6" name="図 5">
            <a:extLst>
              <a:ext uri="{FF2B5EF4-FFF2-40B4-BE49-F238E27FC236}">
                <a16:creationId xmlns:a16="http://schemas.microsoft.com/office/drawing/2014/main" id="{2A70619E-E604-17C6-09C5-7FB4756EE00C}"/>
              </a:ext>
            </a:extLst>
          </p:cNvPr>
          <p:cNvPicPr>
            <a:picLocks noChangeAspect="1"/>
          </p:cNvPicPr>
          <p:nvPr/>
        </p:nvPicPr>
        <p:blipFill>
          <a:blip r:embed="rId8"/>
          <a:stretch>
            <a:fillRect/>
          </a:stretch>
        </p:blipFill>
        <p:spPr>
          <a:xfrm>
            <a:off x="4522769" y="2781597"/>
            <a:ext cx="757011" cy="1069573"/>
          </a:xfrm>
          <a:prstGeom prst="rect">
            <a:avLst/>
          </a:prstGeom>
          <a:ln>
            <a:solidFill>
              <a:schemeClr val="bg1">
                <a:lumMod val="65000"/>
              </a:schemeClr>
            </a:solidFill>
          </a:ln>
        </p:spPr>
      </p:pic>
      <p:sp>
        <p:nvSpPr>
          <p:cNvPr id="8" name="テキスト ボックス 7">
            <a:extLst>
              <a:ext uri="{FF2B5EF4-FFF2-40B4-BE49-F238E27FC236}">
                <a16:creationId xmlns:a16="http://schemas.microsoft.com/office/drawing/2014/main" id="{F9D71673-5554-DD7C-CA22-C3D7C0729561}"/>
              </a:ext>
            </a:extLst>
          </p:cNvPr>
          <p:cNvSpPr txBox="1"/>
          <p:nvPr/>
        </p:nvSpPr>
        <p:spPr>
          <a:xfrm>
            <a:off x="8159262" y="5468815"/>
            <a:ext cx="2973891" cy="1200329"/>
          </a:xfrm>
          <a:prstGeom prst="rect">
            <a:avLst/>
          </a:prstGeom>
          <a:solidFill>
            <a:srgbClr val="FF0000"/>
          </a:solidFill>
        </p:spPr>
        <p:txBody>
          <a:bodyPr wrap="none" rtlCol="0">
            <a:spAutoFit/>
          </a:bodyPr>
          <a:lstStyle/>
          <a:p>
            <a:r>
              <a:rPr kumimoji="1" lang="en-US" altLang="ja-JP" b="1">
                <a:solidFill>
                  <a:schemeClr val="bg1"/>
                </a:solidFill>
              </a:rPr>
              <a:t>※</a:t>
            </a:r>
            <a:r>
              <a:rPr kumimoji="1" lang="ja-JP" altLang="en-US" b="1">
                <a:solidFill>
                  <a:schemeClr val="bg1"/>
                </a:solidFill>
              </a:rPr>
              <a:t>修正箇所</a:t>
            </a:r>
            <a:endParaRPr kumimoji="1" lang="en-US" altLang="ja-JP" b="1">
              <a:solidFill>
                <a:schemeClr val="bg1"/>
              </a:solidFill>
            </a:endParaRPr>
          </a:p>
          <a:p>
            <a:r>
              <a:rPr kumimoji="1" lang="ja-JP" altLang="en-US" b="1">
                <a:solidFill>
                  <a:schemeClr val="bg1"/>
                </a:solidFill>
              </a:rPr>
              <a:t>・（上段赤文字箇所）</a:t>
            </a:r>
            <a:endParaRPr kumimoji="1" lang="en-US" altLang="ja-JP" b="1">
              <a:solidFill>
                <a:schemeClr val="bg1"/>
              </a:solidFill>
            </a:endParaRPr>
          </a:p>
          <a:p>
            <a:r>
              <a:rPr kumimoji="1" lang="ja-JP" altLang="en-US" b="1">
                <a:solidFill>
                  <a:schemeClr val="bg1"/>
                </a:solidFill>
              </a:rPr>
              <a:t>　参画登録→登録に変更</a:t>
            </a:r>
            <a:endParaRPr kumimoji="1" lang="en-US" altLang="ja-JP" b="1">
              <a:solidFill>
                <a:schemeClr val="bg1"/>
              </a:solidFill>
            </a:endParaRPr>
          </a:p>
          <a:p>
            <a:r>
              <a:rPr kumimoji="1" lang="ja-JP" altLang="en-US" b="1">
                <a:solidFill>
                  <a:schemeClr val="bg1"/>
                </a:solidFill>
              </a:rPr>
              <a:t>・マニュアル画像差し替え</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9">
            <a:extLst>
              <a:ext uri="{FF2B5EF4-FFF2-40B4-BE49-F238E27FC236}">
                <a16:creationId xmlns:a16="http://schemas.microsoft.com/office/drawing/2014/main" id="{FC582996-926B-61B5-0453-7D7719D4A3D4}"/>
              </a:ext>
            </a:extLst>
          </p:cNvPr>
          <p:cNvSpPr txBox="1"/>
          <p:nvPr/>
        </p:nvSpPr>
        <p:spPr>
          <a:xfrm>
            <a:off x="1445866" y="8602223"/>
            <a:ext cx="1314450" cy="166712"/>
          </a:xfrm>
          <a:prstGeom prst="rect">
            <a:avLst/>
          </a:prstGeom>
        </p:spPr>
        <p:txBody>
          <a:bodyPr vert="horz" wrap="square" lIns="0" tIns="12700" rIns="0" bIns="0" rtlCol="0">
            <a:spAutoFit/>
          </a:bodyPr>
          <a:lstStyle/>
          <a:p>
            <a:pPr marL="12700">
              <a:lnSpc>
                <a:spcPct val="100000"/>
              </a:lnSpc>
              <a:spcBef>
                <a:spcPts val="100"/>
              </a:spcBef>
            </a:pPr>
            <a:r>
              <a:rPr sz="1000" b="1" spc="-5">
                <a:solidFill>
                  <a:srgbClr val="414042"/>
                </a:solidFill>
                <a:latin typeface="Meiryo UI" panose="020B0604030504040204" pitchFamily="50" charset="-128"/>
                <a:ea typeface="Meiryo UI" panose="020B0604030504040204" pitchFamily="50" charset="-128"/>
                <a:cs typeface="游ゴシック"/>
              </a:rPr>
              <a:t>※画面はサンプルです</a:t>
            </a:r>
            <a:endParaRPr sz="1000" dirty="0">
              <a:latin typeface="Meiryo UI" panose="020B0604030504040204" pitchFamily="50" charset="-128"/>
              <a:ea typeface="Meiryo UI" panose="020B0604030504040204" pitchFamily="50" charset="-128"/>
              <a:cs typeface="游ゴシック"/>
            </a:endParaRPr>
          </a:p>
        </p:txBody>
      </p:sp>
      <p:pic>
        <p:nvPicPr>
          <p:cNvPr id="10" name="object 28">
            <a:extLst>
              <a:ext uri="{FF2B5EF4-FFF2-40B4-BE49-F238E27FC236}">
                <a16:creationId xmlns:a16="http://schemas.microsoft.com/office/drawing/2014/main" id="{EEF038AF-114D-4594-21ED-DE0477586A06}"/>
              </a:ext>
            </a:extLst>
          </p:cNvPr>
          <p:cNvPicPr/>
          <p:nvPr/>
        </p:nvPicPr>
        <p:blipFill>
          <a:blip r:embed="rId2" cstate="print"/>
          <a:stretch>
            <a:fillRect/>
          </a:stretch>
        </p:blipFill>
        <p:spPr>
          <a:xfrm>
            <a:off x="1212714" y="5877698"/>
            <a:ext cx="1640941" cy="2466467"/>
          </a:xfrm>
          <a:prstGeom prst="rect">
            <a:avLst/>
          </a:prstGeom>
        </p:spPr>
      </p:pic>
      <p:pic>
        <p:nvPicPr>
          <p:cNvPr id="35" name="object 18">
            <a:extLst>
              <a:ext uri="{FF2B5EF4-FFF2-40B4-BE49-F238E27FC236}">
                <a16:creationId xmlns:a16="http://schemas.microsoft.com/office/drawing/2014/main" id="{1DA693BF-04B3-9E08-E00D-2F1A714F26C1}"/>
              </a:ext>
            </a:extLst>
          </p:cNvPr>
          <p:cNvPicPr/>
          <p:nvPr/>
        </p:nvPicPr>
        <p:blipFill>
          <a:blip r:embed="rId3">
            <a:extLst>
              <a:ext uri="{28A0092B-C50C-407E-A947-70E740481C1C}">
                <a14:useLocalDpi xmlns:a14="http://schemas.microsoft.com/office/drawing/2010/main" val="0"/>
              </a:ext>
            </a:extLst>
          </a:blip>
          <a:srcRect/>
          <a:stretch/>
        </p:blipFill>
        <p:spPr>
          <a:xfrm>
            <a:off x="3784600" y="2428290"/>
            <a:ext cx="2158541" cy="1460347"/>
          </a:xfrm>
          <a:prstGeom prst="rect">
            <a:avLst/>
          </a:prstGeom>
        </p:spPr>
      </p:pic>
      <p:sp>
        <p:nvSpPr>
          <p:cNvPr id="36" name="object 27">
            <a:extLst>
              <a:ext uri="{FF2B5EF4-FFF2-40B4-BE49-F238E27FC236}">
                <a16:creationId xmlns:a16="http://schemas.microsoft.com/office/drawing/2014/main" id="{17DBAE71-6890-88A7-81D2-5610BE6D0A67}"/>
              </a:ext>
            </a:extLst>
          </p:cNvPr>
          <p:cNvSpPr/>
          <p:nvPr/>
        </p:nvSpPr>
        <p:spPr>
          <a:xfrm>
            <a:off x="4277641" y="3057415"/>
            <a:ext cx="465933" cy="942018"/>
          </a:xfrm>
          <a:custGeom>
            <a:avLst/>
            <a:gdLst/>
            <a:ahLst/>
            <a:cxnLst/>
            <a:rect l="l" t="t" r="r" b="b"/>
            <a:pathLst>
              <a:path w="393700" h="992504">
                <a:moveTo>
                  <a:pt x="0" y="0"/>
                </a:moveTo>
                <a:lnTo>
                  <a:pt x="393700" y="992301"/>
                </a:lnTo>
              </a:path>
            </a:pathLst>
          </a:custGeom>
          <a:ln w="26962">
            <a:solidFill>
              <a:srgbClr val="CF6B43"/>
            </a:solidFill>
          </a:ln>
        </p:spPr>
        <p:txBody>
          <a:bodyPr wrap="square" lIns="0" tIns="0" rIns="0" bIns="0" rtlCol="0"/>
          <a:lstStyle/>
          <a:p>
            <a:endParaRPr/>
          </a:p>
        </p:txBody>
      </p:sp>
      <p:sp>
        <p:nvSpPr>
          <p:cNvPr id="37" name="object 12">
            <a:extLst>
              <a:ext uri="{FF2B5EF4-FFF2-40B4-BE49-F238E27FC236}">
                <a16:creationId xmlns:a16="http://schemas.microsoft.com/office/drawing/2014/main" id="{321FDC65-05CD-ACCB-EBAF-66AC51AA9854}"/>
              </a:ext>
            </a:extLst>
          </p:cNvPr>
          <p:cNvSpPr txBox="1"/>
          <p:nvPr/>
        </p:nvSpPr>
        <p:spPr>
          <a:xfrm>
            <a:off x="4541868" y="2225173"/>
            <a:ext cx="635000" cy="197490"/>
          </a:xfrm>
          <a:prstGeom prst="rect">
            <a:avLst/>
          </a:prstGeom>
        </p:spPr>
        <p:txBody>
          <a:bodyPr vert="horz" wrap="square" lIns="0" tIns="12700" rIns="0" bIns="0" rtlCol="0">
            <a:spAutoFit/>
          </a:bodyPr>
          <a:lstStyle/>
          <a:p>
            <a:pPr marL="12700">
              <a:lnSpc>
                <a:spcPct val="100000"/>
              </a:lnSpc>
              <a:spcBef>
                <a:spcPts val="100"/>
              </a:spcBef>
              <a:tabLst>
                <a:tab pos="418465" algn="l"/>
              </a:tabLst>
            </a:pPr>
            <a:r>
              <a:rPr sz="1200" b="1" spc="-50" dirty="0">
                <a:solidFill>
                  <a:srgbClr val="414042"/>
                </a:solidFill>
                <a:latin typeface="游ゴシック"/>
                <a:cs typeface="游ゴシック"/>
              </a:rPr>
              <a:t>裏</a:t>
            </a:r>
            <a:r>
              <a:rPr sz="1200" b="1" dirty="0">
                <a:solidFill>
                  <a:srgbClr val="414042"/>
                </a:solidFill>
                <a:latin typeface="游ゴシック"/>
                <a:cs typeface="游ゴシック"/>
              </a:rPr>
              <a:t>	</a:t>
            </a:r>
            <a:r>
              <a:rPr sz="1200" b="1" spc="-50" dirty="0">
                <a:solidFill>
                  <a:srgbClr val="414042"/>
                </a:solidFill>
                <a:latin typeface="游ゴシック"/>
                <a:cs typeface="游ゴシック"/>
              </a:rPr>
              <a:t>面</a:t>
            </a:r>
            <a:endParaRPr sz="1200">
              <a:latin typeface="游ゴシック"/>
              <a:cs typeface="游ゴシック"/>
            </a:endParaRPr>
          </a:p>
        </p:txBody>
      </p:sp>
      <p:grpSp>
        <p:nvGrpSpPr>
          <p:cNvPr id="38" name="object 15">
            <a:extLst>
              <a:ext uri="{FF2B5EF4-FFF2-40B4-BE49-F238E27FC236}">
                <a16:creationId xmlns:a16="http://schemas.microsoft.com/office/drawing/2014/main" id="{B8A1F0F0-E356-955E-31D8-2551D190CB64}"/>
              </a:ext>
            </a:extLst>
          </p:cNvPr>
          <p:cNvGrpSpPr/>
          <p:nvPr/>
        </p:nvGrpSpPr>
        <p:grpSpPr>
          <a:xfrm>
            <a:off x="1532713" y="2427276"/>
            <a:ext cx="4407139" cy="1462405"/>
            <a:chOff x="2660614" y="2474430"/>
            <a:chExt cx="4407139" cy="1462405"/>
          </a:xfrm>
        </p:grpSpPr>
        <p:pic>
          <p:nvPicPr>
            <p:cNvPr id="40" name="object 17">
              <a:extLst>
                <a:ext uri="{FF2B5EF4-FFF2-40B4-BE49-F238E27FC236}">
                  <a16:creationId xmlns:a16="http://schemas.microsoft.com/office/drawing/2014/main" id="{E430AA31-00F9-C15B-0E33-A925EE421571}"/>
                </a:ext>
              </a:extLst>
            </p:cNvPr>
            <p:cNvPicPr/>
            <p:nvPr/>
          </p:nvPicPr>
          <p:blipFill>
            <a:blip r:embed="rId4">
              <a:extLst>
                <a:ext uri="{28A0092B-C50C-407E-A947-70E740481C1C}">
                  <a14:useLocalDpi xmlns:a14="http://schemas.microsoft.com/office/drawing/2010/main" val="0"/>
                </a:ext>
              </a:extLst>
            </a:blip>
            <a:srcRect/>
            <a:stretch/>
          </p:blipFill>
          <p:spPr>
            <a:xfrm>
              <a:off x="2660614" y="2475858"/>
              <a:ext cx="2158527" cy="1459421"/>
            </a:xfrm>
            <a:prstGeom prst="rect">
              <a:avLst/>
            </a:prstGeom>
            <a:ln>
              <a:solidFill>
                <a:schemeClr val="bg1">
                  <a:lumMod val="50000"/>
                </a:schemeClr>
              </a:solidFill>
            </a:ln>
          </p:spPr>
        </p:pic>
        <p:sp>
          <p:nvSpPr>
            <p:cNvPr id="41" name="object 19">
              <a:extLst>
                <a:ext uri="{FF2B5EF4-FFF2-40B4-BE49-F238E27FC236}">
                  <a16:creationId xmlns:a16="http://schemas.microsoft.com/office/drawing/2014/main" id="{1CD4A8BA-54B7-4E8E-E36A-52B9B76BAA84}"/>
                </a:ext>
              </a:extLst>
            </p:cNvPr>
            <p:cNvSpPr/>
            <p:nvPr/>
          </p:nvSpPr>
          <p:spPr>
            <a:xfrm>
              <a:off x="4907483" y="2474430"/>
              <a:ext cx="2160270" cy="1462405"/>
            </a:xfrm>
            <a:custGeom>
              <a:avLst/>
              <a:gdLst/>
              <a:ahLst/>
              <a:cxnLst/>
              <a:rect l="l" t="t" r="r" b="b"/>
              <a:pathLst>
                <a:path w="2160270" h="1462404">
                  <a:moveTo>
                    <a:pt x="723" y="1462392"/>
                  </a:moveTo>
                  <a:lnTo>
                    <a:pt x="2159266" y="1462392"/>
                  </a:lnTo>
                  <a:lnTo>
                    <a:pt x="2159266" y="0"/>
                  </a:lnTo>
                  <a:lnTo>
                    <a:pt x="723" y="0"/>
                  </a:lnTo>
                  <a:lnTo>
                    <a:pt x="723" y="1462392"/>
                  </a:lnTo>
                  <a:close/>
                </a:path>
                <a:path w="2160270" h="1462404">
                  <a:moveTo>
                    <a:pt x="0" y="1461439"/>
                  </a:moveTo>
                  <a:lnTo>
                    <a:pt x="2159723" y="1461439"/>
                  </a:lnTo>
                  <a:lnTo>
                    <a:pt x="2159723" y="825"/>
                  </a:lnTo>
                  <a:lnTo>
                    <a:pt x="0" y="825"/>
                  </a:lnTo>
                  <a:lnTo>
                    <a:pt x="0" y="1461439"/>
                  </a:lnTo>
                  <a:close/>
                </a:path>
              </a:pathLst>
            </a:custGeom>
            <a:ln w="3175">
              <a:solidFill>
                <a:srgbClr val="231F20"/>
              </a:solidFill>
            </a:ln>
          </p:spPr>
          <p:txBody>
            <a:bodyPr wrap="square" lIns="0" tIns="0" rIns="0" bIns="0" rtlCol="0"/>
            <a:lstStyle/>
            <a:p>
              <a:endParaRPr/>
            </a:p>
          </p:txBody>
        </p:sp>
        <p:sp>
          <p:nvSpPr>
            <p:cNvPr id="42" name="object 20">
              <a:extLst>
                <a:ext uri="{FF2B5EF4-FFF2-40B4-BE49-F238E27FC236}">
                  <a16:creationId xmlns:a16="http://schemas.microsoft.com/office/drawing/2014/main" id="{F3C8BB61-9050-FC79-0BF4-D9BAE0901F99}"/>
                </a:ext>
              </a:extLst>
            </p:cNvPr>
            <p:cNvSpPr/>
            <p:nvPr/>
          </p:nvSpPr>
          <p:spPr>
            <a:xfrm>
              <a:off x="4907470" y="2475268"/>
              <a:ext cx="2160270" cy="1461135"/>
            </a:xfrm>
            <a:custGeom>
              <a:avLst/>
              <a:gdLst/>
              <a:ahLst/>
              <a:cxnLst/>
              <a:rect l="l" t="t" r="r" b="b"/>
              <a:pathLst>
                <a:path w="2160270" h="1461135">
                  <a:moveTo>
                    <a:pt x="0" y="1460601"/>
                  </a:moveTo>
                  <a:lnTo>
                    <a:pt x="2159736" y="1460601"/>
                  </a:lnTo>
                  <a:lnTo>
                    <a:pt x="2159736" y="0"/>
                  </a:lnTo>
                  <a:lnTo>
                    <a:pt x="0" y="0"/>
                  </a:lnTo>
                  <a:lnTo>
                    <a:pt x="0" y="1460601"/>
                  </a:lnTo>
                  <a:close/>
                </a:path>
              </a:pathLst>
            </a:custGeom>
            <a:ln w="3175">
              <a:solidFill>
                <a:srgbClr val="231F20"/>
              </a:solidFill>
            </a:ln>
          </p:spPr>
          <p:txBody>
            <a:bodyPr wrap="square" lIns="0" tIns="0" rIns="0" bIns="0" rtlCol="0"/>
            <a:lstStyle/>
            <a:p>
              <a:endParaRPr/>
            </a:p>
          </p:txBody>
        </p:sp>
      </p:grpSp>
      <p:sp>
        <p:nvSpPr>
          <p:cNvPr id="44" name="object 22">
            <a:extLst>
              <a:ext uri="{FF2B5EF4-FFF2-40B4-BE49-F238E27FC236}">
                <a16:creationId xmlns:a16="http://schemas.microsoft.com/office/drawing/2014/main" id="{4D8A8A90-201F-A566-4F82-7E71E8D59478}"/>
              </a:ext>
            </a:extLst>
          </p:cNvPr>
          <p:cNvSpPr txBox="1"/>
          <p:nvPr/>
        </p:nvSpPr>
        <p:spPr>
          <a:xfrm>
            <a:off x="1762180" y="2225173"/>
            <a:ext cx="1659889" cy="197490"/>
          </a:xfrm>
          <a:prstGeom prst="rect">
            <a:avLst/>
          </a:prstGeom>
        </p:spPr>
        <p:txBody>
          <a:bodyPr vert="horz" wrap="square" lIns="0" tIns="12700" rIns="0" bIns="0" rtlCol="0">
            <a:spAutoFit/>
          </a:bodyPr>
          <a:lstStyle/>
          <a:p>
            <a:pPr marL="12700" algn="ctr">
              <a:lnSpc>
                <a:spcPct val="100000"/>
              </a:lnSpc>
              <a:spcBef>
                <a:spcPts val="100"/>
              </a:spcBef>
              <a:tabLst>
                <a:tab pos="418465" algn="l"/>
              </a:tabLst>
            </a:pPr>
            <a:r>
              <a:rPr lang="ja-JP" altLang="en-US" sz="1200" b="1" spc="-50">
                <a:solidFill>
                  <a:srgbClr val="414042"/>
                </a:solidFill>
                <a:latin typeface="游ゴシック"/>
                <a:cs typeface="游ゴシック"/>
              </a:rPr>
              <a:t>裏</a:t>
            </a:r>
            <a:r>
              <a:rPr lang="ja-JP" altLang="en-US" sz="1200" b="1">
                <a:solidFill>
                  <a:srgbClr val="414042"/>
                </a:solidFill>
                <a:latin typeface="游ゴシック"/>
                <a:cs typeface="游ゴシック"/>
              </a:rPr>
              <a:t>	</a:t>
            </a:r>
            <a:r>
              <a:rPr lang="ja-JP" altLang="en-US" sz="1200" b="1" spc="-50">
                <a:solidFill>
                  <a:srgbClr val="414042"/>
                </a:solidFill>
                <a:latin typeface="游ゴシック"/>
                <a:cs typeface="游ゴシック"/>
              </a:rPr>
              <a:t>面</a:t>
            </a:r>
            <a:endParaRPr lang="ja-JP" altLang="en-US" sz="1200">
              <a:latin typeface="游ゴシック"/>
              <a:cs typeface="游ゴシック"/>
            </a:endParaRPr>
          </a:p>
        </p:txBody>
      </p:sp>
      <p:sp>
        <p:nvSpPr>
          <p:cNvPr id="45" name="object 24">
            <a:extLst>
              <a:ext uri="{FF2B5EF4-FFF2-40B4-BE49-F238E27FC236}">
                <a16:creationId xmlns:a16="http://schemas.microsoft.com/office/drawing/2014/main" id="{F6F1B699-AE2A-8CBD-D985-7CEB363B466F}"/>
              </a:ext>
            </a:extLst>
          </p:cNvPr>
          <p:cNvSpPr/>
          <p:nvPr/>
        </p:nvSpPr>
        <p:spPr>
          <a:xfrm>
            <a:off x="3935792" y="2481644"/>
            <a:ext cx="656590" cy="638810"/>
          </a:xfrm>
          <a:custGeom>
            <a:avLst/>
            <a:gdLst/>
            <a:ahLst/>
            <a:cxnLst/>
            <a:rect l="l" t="t" r="r" b="b"/>
            <a:pathLst>
              <a:path w="656589" h="638810">
                <a:moveTo>
                  <a:pt x="656170" y="638568"/>
                </a:moveTo>
                <a:lnTo>
                  <a:pt x="0" y="638568"/>
                </a:lnTo>
                <a:lnTo>
                  <a:pt x="0" y="0"/>
                </a:lnTo>
                <a:lnTo>
                  <a:pt x="656170" y="0"/>
                </a:lnTo>
                <a:lnTo>
                  <a:pt x="656170" y="638568"/>
                </a:lnTo>
                <a:close/>
              </a:path>
            </a:pathLst>
          </a:custGeom>
          <a:ln w="50800">
            <a:solidFill>
              <a:srgbClr val="CF6B43"/>
            </a:solidFill>
          </a:ln>
        </p:spPr>
        <p:txBody>
          <a:bodyPr wrap="square" lIns="0" tIns="0" rIns="0" bIns="0" rtlCol="0"/>
          <a:lstStyle/>
          <a:p>
            <a:endParaRPr/>
          </a:p>
        </p:txBody>
      </p:sp>
      <p:sp>
        <p:nvSpPr>
          <p:cNvPr id="46" name="object 25">
            <a:extLst>
              <a:ext uri="{FF2B5EF4-FFF2-40B4-BE49-F238E27FC236}">
                <a16:creationId xmlns:a16="http://schemas.microsoft.com/office/drawing/2014/main" id="{E9F022ED-C333-7C5F-C4D3-11A06B52932F}"/>
              </a:ext>
            </a:extLst>
          </p:cNvPr>
          <p:cNvSpPr txBox="1"/>
          <p:nvPr/>
        </p:nvSpPr>
        <p:spPr>
          <a:xfrm>
            <a:off x="4554587" y="4000476"/>
            <a:ext cx="1294130" cy="288925"/>
          </a:xfrm>
          <a:prstGeom prst="rect">
            <a:avLst/>
          </a:prstGeom>
          <a:solidFill>
            <a:srgbClr val="CF6B43"/>
          </a:solidFill>
        </p:spPr>
        <p:txBody>
          <a:bodyPr vert="horz" wrap="square" lIns="0" tIns="12700" rIns="0" bIns="0" rtlCol="0">
            <a:spAutoFit/>
          </a:bodyPr>
          <a:lstStyle/>
          <a:p>
            <a:pPr marL="74930">
              <a:lnSpc>
                <a:spcPct val="100000"/>
              </a:lnSpc>
              <a:spcBef>
                <a:spcPts val="100"/>
              </a:spcBef>
            </a:pPr>
            <a:r>
              <a:rPr sz="1600" b="1" spc="-10" dirty="0">
                <a:solidFill>
                  <a:srgbClr val="FFFFFF"/>
                </a:solidFill>
                <a:latin typeface="游ゴシック"/>
                <a:cs typeface="游ゴシック"/>
              </a:rPr>
              <a:t>2</a:t>
            </a:r>
            <a:r>
              <a:rPr sz="1600" b="1" spc="-20" dirty="0">
                <a:solidFill>
                  <a:srgbClr val="FFFFFF"/>
                </a:solidFill>
                <a:latin typeface="游ゴシック"/>
                <a:cs typeface="游ゴシック"/>
              </a:rPr>
              <a:t>次元コード</a:t>
            </a:r>
            <a:endParaRPr sz="1600" dirty="0">
              <a:latin typeface="游ゴシック"/>
              <a:cs typeface="游ゴシック"/>
            </a:endParaRPr>
          </a:p>
        </p:txBody>
      </p:sp>
      <p:sp>
        <p:nvSpPr>
          <p:cNvPr id="20" name="object 22">
            <a:extLst>
              <a:ext uri="{FF2B5EF4-FFF2-40B4-BE49-F238E27FC236}">
                <a16:creationId xmlns:a16="http://schemas.microsoft.com/office/drawing/2014/main" id="{6C203AD3-3F00-0D39-A035-7B501CC979AD}"/>
              </a:ext>
            </a:extLst>
          </p:cNvPr>
          <p:cNvSpPr txBox="1"/>
          <p:nvPr/>
        </p:nvSpPr>
        <p:spPr>
          <a:xfrm>
            <a:off x="1782416" y="6657799"/>
            <a:ext cx="819150" cy="89768"/>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500" b="1" dirty="0">
                <a:solidFill>
                  <a:schemeClr val="tx1">
                    <a:lumMod val="50000"/>
                    <a:lumOff val="50000"/>
                  </a:schemeClr>
                </a:solidFill>
                <a:latin typeface="游ゴシック" panose="020B0400000000000000" pitchFamily="50" charset="-128"/>
                <a:ea typeface="游ゴシック" panose="020B0400000000000000" pitchFamily="50" charset="-128"/>
                <a:cs typeface="游ゴシック"/>
              </a:rPr>
              <a:t>有効期限</a:t>
            </a:r>
            <a:r>
              <a:rPr lang="en-US" altLang="ja-JP" sz="500" b="1" dirty="0">
                <a:solidFill>
                  <a:schemeClr val="tx1">
                    <a:lumMod val="50000"/>
                    <a:lumOff val="50000"/>
                  </a:schemeClr>
                </a:solidFill>
                <a:latin typeface="游ゴシック" panose="020B0400000000000000" pitchFamily="50" charset="-128"/>
                <a:ea typeface="游ゴシック" panose="020B0400000000000000" pitchFamily="50" charset="-128"/>
                <a:cs typeface="游ゴシック"/>
              </a:rPr>
              <a:t>:2023</a:t>
            </a:r>
            <a:r>
              <a:rPr lang="ja-JP" altLang="en-US" sz="500" b="1" dirty="0">
                <a:solidFill>
                  <a:schemeClr val="tx1">
                    <a:lumMod val="50000"/>
                    <a:lumOff val="50000"/>
                  </a:schemeClr>
                </a:solidFill>
                <a:latin typeface="游ゴシック" panose="020B0400000000000000" pitchFamily="50" charset="-128"/>
                <a:ea typeface="游ゴシック" panose="020B0400000000000000" pitchFamily="50" charset="-128"/>
                <a:cs typeface="游ゴシック"/>
              </a:rPr>
              <a:t>年</a:t>
            </a:r>
            <a:r>
              <a:rPr lang="en-US" altLang="ja-JP" sz="500" b="1" dirty="0">
                <a:solidFill>
                  <a:schemeClr val="tx1">
                    <a:lumMod val="50000"/>
                    <a:lumOff val="50000"/>
                  </a:schemeClr>
                </a:solidFill>
                <a:latin typeface="游ゴシック" panose="020B0400000000000000" pitchFamily="50" charset="-128"/>
                <a:ea typeface="游ゴシック" panose="020B0400000000000000" pitchFamily="50" charset="-128"/>
                <a:cs typeface="游ゴシック"/>
              </a:rPr>
              <a:t>12</a:t>
            </a:r>
            <a:r>
              <a:rPr lang="ja-JP" altLang="en-US" sz="500" b="1" dirty="0">
                <a:solidFill>
                  <a:schemeClr val="tx1">
                    <a:lumMod val="50000"/>
                    <a:lumOff val="50000"/>
                  </a:schemeClr>
                </a:solidFill>
                <a:latin typeface="游ゴシック" panose="020B0400000000000000" pitchFamily="50" charset="-128"/>
                <a:ea typeface="游ゴシック" panose="020B0400000000000000" pitchFamily="50" charset="-128"/>
                <a:cs typeface="游ゴシック"/>
              </a:rPr>
              <a:t>月</a:t>
            </a:r>
            <a:r>
              <a:rPr lang="en-US" altLang="ja-JP" sz="500" b="1" dirty="0">
                <a:solidFill>
                  <a:schemeClr val="tx1">
                    <a:lumMod val="50000"/>
                    <a:lumOff val="50000"/>
                  </a:schemeClr>
                </a:solidFill>
                <a:latin typeface="游ゴシック" panose="020B0400000000000000" pitchFamily="50" charset="-128"/>
                <a:ea typeface="游ゴシック" panose="020B0400000000000000" pitchFamily="50" charset="-128"/>
                <a:cs typeface="游ゴシック"/>
              </a:rPr>
              <a:t>1</a:t>
            </a:r>
            <a:r>
              <a:rPr lang="ja-JP" altLang="en-US" sz="500" b="1" dirty="0">
                <a:solidFill>
                  <a:schemeClr val="tx1">
                    <a:lumMod val="50000"/>
                    <a:lumOff val="50000"/>
                  </a:schemeClr>
                </a:solidFill>
                <a:latin typeface="游ゴシック" panose="020B0400000000000000" pitchFamily="50" charset="-128"/>
                <a:ea typeface="游ゴシック" panose="020B0400000000000000" pitchFamily="50" charset="-128"/>
                <a:cs typeface="游ゴシック"/>
              </a:rPr>
              <a:t>日</a:t>
            </a:r>
          </a:p>
        </p:txBody>
      </p:sp>
      <p:grpSp>
        <p:nvGrpSpPr>
          <p:cNvPr id="6" name="グループ化 5">
            <a:extLst>
              <a:ext uri="{FF2B5EF4-FFF2-40B4-BE49-F238E27FC236}">
                <a16:creationId xmlns:a16="http://schemas.microsoft.com/office/drawing/2014/main" id="{E7DB2B30-6C81-E225-E357-31CF64B5A611}"/>
              </a:ext>
            </a:extLst>
          </p:cNvPr>
          <p:cNvGrpSpPr/>
          <p:nvPr/>
        </p:nvGrpSpPr>
        <p:grpSpPr>
          <a:xfrm>
            <a:off x="491386" y="1230755"/>
            <a:ext cx="2981007" cy="519646"/>
            <a:chOff x="491386" y="1230755"/>
            <a:chExt cx="2981007" cy="519646"/>
          </a:xfrm>
        </p:grpSpPr>
        <p:sp>
          <p:nvSpPr>
            <p:cNvPr id="3" name="object 7">
              <a:extLst>
                <a:ext uri="{FF2B5EF4-FFF2-40B4-BE49-F238E27FC236}">
                  <a16:creationId xmlns:a16="http://schemas.microsoft.com/office/drawing/2014/main" id="{564D253A-D35A-6F87-5ADD-057029A92F6E}"/>
                </a:ext>
              </a:extLst>
            </p:cNvPr>
            <p:cNvSpPr/>
            <p:nvPr/>
          </p:nvSpPr>
          <p:spPr>
            <a:xfrm>
              <a:off x="491386" y="1230755"/>
              <a:ext cx="2981007" cy="519646"/>
            </a:xfrm>
            <a:custGeom>
              <a:avLst/>
              <a:gdLst/>
              <a:ahLst/>
              <a:cxnLst/>
              <a:rect l="l" t="t" r="r" b="b"/>
              <a:pathLst>
                <a:path w="2880360" h="432435">
                  <a:moveTo>
                    <a:pt x="112610" y="0"/>
                  </a:moveTo>
                  <a:lnTo>
                    <a:pt x="68735" y="8743"/>
                  </a:lnTo>
                  <a:lnTo>
                    <a:pt x="32945" y="32508"/>
                  </a:lnTo>
                  <a:lnTo>
                    <a:pt x="8835" y="67594"/>
                  </a:lnTo>
                  <a:lnTo>
                    <a:pt x="0" y="110299"/>
                  </a:lnTo>
                  <a:lnTo>
                    <a:pt x="0" y="322859"/>
                  </a:lnTo>
                  <a:lnTo>
                    <a:pt x="8835" y="365389"/>
                  </a:lnTo>
                  <a:lnTo>
                    <a:pt x="32945" y="400076"/>
                  </a:lnTo>
                  <a:lnTo>
                    <a:pt x="68735" y="423441"/>
                  </a:lnTo>
                  <a:lnTo>
                    <a:pt x="112610" y="432003"/>
                  </a:lnTo>
                  <a:lnTo>
                    <a:pt x="2766212" y="432003"/>
                  </a:lnTo>
                  <a:lnTo>
                    <a:pt x="2810272" y="423441"/>
                  </a:lnTo>
                  <a:lnTo>
                    <a:pt x="2846468" y="400076"/>
                  </a:lnTo>
                  <a:lnTo>
                    <a:pt x="2870984" y="365389"/>
                  </a:lnTo>
                  <a:lnTo>
                    <a:pt x="2880004" y="322859"/>
                  </a:lnTo>
                  <a:lnTo>
                    <a:pt x="2880004" y="110299"/>
                  </a:lnTo>
                  <a:lnTo>
                    <a:pt x="2870984" y="67594"/>
                  </a:lnTo>
                  <a:lnTo>
                    <a:pt x="2846468" y="32508"/>
                  </a:lnTo>
                  <a:lnTo>
                    <a:pt x="2810272" y="8743"/>
                  </a:lnTo>
                  <a:lnTo>
                    <a:pt x="2766212" y="0"/>
                  </a:lnTo>
                  <a:lnTo>
                    <a:pt x="112610" y="0"/>
                  </a:lnTo>
                  <a:close/>
                </a:path>
              </a:pathLst>
            </a:custGeom>
            <a:gradFill flip="none" rotWithShape="1">
              <a:gsLst>
                <a:gs pos="0">
                  <a:srgbClr val="836733"/>
                </a:gs>
                <a:gs pos="50000">
                  <a:schemeClr val="bg2">
                    <a:lumMod val="50000"/>
                  </a:schemeClr>
                </a:gs>
                <a:gs pos="100000">
                  <a:schemeClr val="bg2">
                    <a:lumMod val="90000"/>
                  </a:schemeClr>
                </a:gs>
              </a:gsLst>
              <a:path path="circle">
                <a:fillToRect l="100000" t="100000"/>
              </a:path>
              <a:tileRect r="-100000" b="-100000"/>
            </a:gradFill>
            <a:ln w="9525">
              <a:solidFill>
                <a:srgbClr val="836733"/>
              </a:solidFill>
            </a:ln>
          </p:spPr>
          <p:txBody>
            <a:bodyPr wrap="square" lIns="0" tIns="0" rIns="0" bIns="0" rtlCol="0" anchor="ctr"/>
            <a:lstStyle/>
            <a:p>
              <a:pPr algn="ctr"/>
              <a:endParaRPr>
                <a:latin typeface="BIZ UDPゴシック" panose="020B0400000000000000" pitchFamily="50" charset="-128"/>
                <a:ea typeface="BIZ UDPゴシック" panose="020B0400000000000000" pitchFamily="50" charset="-128"/>
              </a:endParaRPr>
            </a:p>
          </p:txBody>
        </p:sp>
        <p:sp>
          <p:nvSpPr>
            <p:cNvPr id="27" name="object 7">
              <a:extLst>
                <a:ext uri="{FF2B5EF4-FFF2-40B4-BE49-F238E27FC236}">
                  <a16:creationId xmlns:a16="http://schemas.microsoft.com/office/drawing/2014/main" id="{CB633E4F-24FD-34DE-53B4-B952A78DC708}"/>
                </a:ext>
              </a:extLst>
            </p:cNvPr>
            <p:cNvSpPr/>
            <p:nvPr/>
          </p:nvSpPr>
          <p:spPr>
            <a:xfrm>
              <a:off x="541709" y="1274361"/>
              <a:ext cx="2880360" cy="432434"/>
            </a:xfrm>
            <a:custGeom>
              <a:avLst/>
              <a:gdLst/>
              <a:ahLst/>
              <a:cxnLst/>
              <a:rect l="l" t="t" r="r" b="b"/>
              <a:pathLst>
                <a:path w="2880360" h="432435">
                  <a:moveTo>
                    <a:pt x="112610" y="0"/>
                  </a:moveTo>
                  <a:lnTo>
                    <a:pt x="68735" y="8743"/>
                  </a:lnTo>
                  <a:lnTo>
                    <a:pt x="32945" y="32508"/>
                  </a:lnTo>
                  <a:lnTo>
                    <a:pt x="8835" y="67594"/>
                  </a:lnTo>
                  <a:lnTo>
                    <a:pt x="0" y="110299"/>
                  </a:lnTo>
                  <a:lnTo>
                    <a:pt x="0" y="322859"/>
                  </a:lnTo>
                  <a:lnTo>
                    <a:pt x="8835" y="365389"/>
                  </a:lnTo>
                  <a:lnTo>
                    <a:pt x="32945" y="400076"/>
                  </a:lnTo>
                  <a:lnTo>
                    <a:pt x="68735" y="423441"/>
                  </a:lnTo>
                  <a:lnTo>
                    <a:pt x="112610" y="432003"/>
                  </a:lnTo>
                  <a:lnTo>
                    <a:pt x="2766212" y="432003"/>
                  </a:lnTo>
                  <a:lnTo>
                    <a:pt x="2810272" y="423441"/>
                  </a:lnTo>
                  <a:lnTo>
                    <a:pt x="2846468" y="400076"/>
                  </a:lnTo>
                  <a:lnTo>
                    <a:pt x="2870984" y="365389"/>
                  </a:lnTo>
                  <a:lnTo>
                    <a:pt x="2880004" y="322859"/>
                  </a:lnTo>
                  <a:lnTo>
                    <a:pt x="2880004" y="110299"/>
                  </a:lnTo>
                  <a:lnTo>
                    <a:pt x="2870984" y="67594"/>
                  </a:lnTo>
                  <a:lnTo>
                    <a:pt x="2846468" y="32508"/>
                  </a:lnTo>
                  <a:lnTo>
                    <a:pt x="2810272" y="8743"/>
                  </a:lnTo>
                  <a:lnTo>
                    <a:pt x="2766212" y="0"/>
                  </a:lnTo>
                  <a:lnTo>
                    <a:pt x="112610" y="0"/>
                  </a:lnTo>
                  <a:close/>
                </a:path>
              </a:pathLst>
            </a:custGeom>
            <a:solidFill>
              <a:schemeClr val="bg1"/>
            </a:solidFill>
            <a:ln w="35407">
              <a:solidFill>
                <a:srgbClr val="836733"/>
              </a:solidFill>
            </a:ln>
          </p:spPr>
          <p:txBody>
            <a:bodyPr wrap="square" lIns="0" tIns="0" rIns="0" bIns="0" rtlCol="0" anchor="ctr"/>
            <a:lstStyle/>
            <a:p>
              <a:pPr algn="ctr"/>
              <a:r>
                <a:rPr kumimoji="0" lang="ja-JP" altLang="en-US" sz="1700" b="1" i="0" u="none" strike="noStrike" kern="0" cap="none" spc="-10" normalizeH="0" baseline="0" noProof="0">
                  <a:ln>
                    <a:noFill/>
                  </a:ln>
                  <a:solidFill>
                    <a:srgbClr val="414042"/>
                  </a:solidFill>
                  <a:effectLst/>
                  <a:uLnTx/>
                  <a:uFillTx/>
                  <a:latin typeface="BIZ UDPゴシック" panose="020B0400000000000000" pitchFamily="50" charset="-128"/>
                  <a:ea typeface="BIZ UDPゴシック" panose="020B0400000000000000" pitchFamily="50" charset="-128"/>
                  <a:cs typeface="游ゴシック"/>
                </a:rPr>
                <a:t>電子クーポン引換券</a:t>
              </a:r>
              <a:endParaRPr>
                <a:latin typeface="BIZ UDPゴシック" panose="020B0400000000000000" pitchFamily="50" charset="-128"/>
                <a:ea typeface="BIZ UDPゴシック" panose="020B0400000000000000" pitchFamily="50" charset="-128"/>
              </a:endParaRPr>
            </a:p>
          </p:txBody>
        </p:sp>
      </p:grpSp>
      <p:pic>
        <p:nvPicPr>
          <p:cNvPr id="5" name="図 4">
            <a:extLst>
              <a:ext uri="{FF2B5EF4-FFF2-40B4-BE49-F238E27FC236}">
                <a16:creationId xmlns:a16="http://schemas.microsoft.com/office/drawing/2014/main" id="{52E43B97-DD32-C933-2851-DEE6F1E4193A}"/>
              </a:ext>
            </a:extLst>
          </p:cNvPr>
          <p:cNvPicPr>
            <a:picLocks noChangeAspect="1"/>
          </p:cNvPicPr>
          <p:nvPr/>
        </p:nvPicPr>
        <p:blipFill rotWithShape="1">
          <a:blip r:embed="rId5">
            <a:extLst>
              <a:ext uri="{28A0092B-C50C-407E-A947-70E740481C1C}">
                <a14:useLocalDpi xmlns:a14="http://schemas.microsoft.com/office/drawing/2010/main" val="0"/>
              </a:ext>
            </a:extLst>
          </a:blip>
          <a:srcRect b="7931"/>
          <a:stretch/>
        </p:blipFill>
        <p:spPr>
          <a:xfrm>
            <a:off x="1304108" y="6174732"/>
            <a:ext cx="1456208" cy="2169434"/>
          </a:xfrm>
          <a:prstGeom prst="rect">
            <a:avLst/>
          </a:prstGeom>
        </p:spPr>
      </p:pic>
      <p:sp>
        <p:nvSpPr>
          <p:cNvPr id="11" name="正方形/長方形 10">
            <a:extLst>
              <a:ext uri="{FF2B5EF4-FFF2-40B4-BE49-F238E27FC236}">
                <a16:creationId xmlns:a16="http://schemas.microsoft.com/office/drawing/2014/main" id="{6DF5BCA5-7D09-43DE-F6A5-9D8FCB0FE900}"/>
              </a:ext>
            </a:extLst>
          </p:cNvPr>
          <p:cNvSpPr/>
          <p:nvPr/>
        </p:nvSpPr>
        <p:spPr>
          <a:xfrm>
            <a:off x="1895127" y="6866922"/>
            <a:ext cx="121920" cy="236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51C7C99F-4655-834B-553F-A20F8C218BD6}"/>
              </a:ext>
            </a:extLst>
          </p:cNvPr>
          <p:cNvPicPr>
            <a:picLocks noChangeAspect="1"/>
          </p:cNvPicPr>
          <p:nvPr/>
        </p:nvPicPr>
        <p:blipFill rotWithShape="1">
          <a:blip r:embed="rId5">
            <a:extLst>
              <a:ext uri="{28A0092B-C50C-407E-A947-70E740481C1C}">
                <a14:useLocalDpi xmlns:a14="http://schemas.microsoft.com/office/drawing/2010/main" val="0"/>
              </a:ext>
            </a:extLst>
          </a:blip>
          <a:srcRect l="10667" t="29737" r="61403" b="60157"/>
          <a:stretch/>
        </p:blipFill>
        <p:spPr>
          <a:xfrm>
            <a:off x="1579057" y="6872806"/>
            <a:ext cx="406718" cy="238125"/>
          </a:xfrm>
          <a:prstGeom prst="rect">
            <a:avLst/>
          </a:prstGeom>
        </p:spPr>
      </p:pic>
      <p:sp>
        <p:nvSpPr>
          <p:cNvPr id="15" name="テキスト ボックス 14">
            <a:extLst>
              <a:ext uri="{FF2B5EF4-FFF2-40B4-BE49-F238E27FC236}">
                <a16:creationId xmlns:a16="http://schemas.microsoft.com/office/drawing/2014/main" id="{8E9E6489-B2FA-76AC-CE92-A2F63B47A9C5}"/>
              </a:ext>
            </a:extLst>
          </p:cNvPr>
          <p:cNvSpPr txBox="1"/>
          <p:nvPr/>
        </p:nvSpPr>
        <p:spPr>
          <a:xfrm>
            <a:off x="1662445" y="7361200"/>
            <a:ext cx="763027" cy="192360"/>
          </a:xfrm>
          <a:prstGeom prst="rect">
            <a:avLst/>
          </a:prstGeom>
          <a:solidFill>
            <a:srgbClr val="AF3436"/>
          </a:solidFill>
        </p:spPr>
        <p:txBody>
          <a:bodyPr wrap="square" rtlCol="0">
            <a:spAutoFit/>
          </a:bodyPr>
          <a:lstStyle/>
          <a:p>
            <a:pPr algn="l"/>
            <a:r>
              <a:rPr lang="ja-JP" altLang="en-US" sz="650" b="1" dirty="0">
                <a:solidFill>
                  <a:schemeClr val="bg1"/>
                </a:solidFill>
                <a:latin typeface="游ゴシック" panose="020B0400000000000000" pitchFamily="50" charset="-128"/>
                <a:ea typeface="游ゴシック" panose="020B0400000000000000" pitchFamily="50" charset="-128"/>
              </a:rPr>
              <a:t>コード読み取り</a:t>
            </a:r>
          </a:p>
        </p:txBody>
      </p:sp>
      <p:sp>
        <p:nvSpPr>
          <p:cNvPr id="12" name="テキスト ボックス 11">
            <a:extLst>
              <a:ext uri="{FF2B5EF4-FFF2-40B4-BE49-F238E27FC236}">
                <a16:creationId xmlns:a16="http://schemas.microsoft.com/office/drawing/2014/main" id="{8D960134-2D0F-E593-C5A2-46892792AB98}"/>
              </a:ext>
            </a:extLst>
          </p:cNvPr>
          <p:cNvSpPr txBox="1"/>
          <p:nvPr/>
        </p:nvSpPr>
        <p:spPr>
          <a:xfrm>
            <a:off x="4122670" y="4628558"/>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2" name="object 3">
            <a:extLst>
              <a:ext uri="{FF2B5EF4-FFF2-40B4-BE49-F238E27FC236}">
                <a16:creationId xmlns:a16="http://schemas.microsoft.com/office/drawing/2014/main" id="{37745285-CA81-0416-F661-ABE952F98EE6}"/>
              </a:ext>
            </a:extLst>
          </p:cNvPr>
          <p:cNvSpPr/>
          <p:nvPr/>
        </p:nvSpPr>
        <p:spPr>
          <a:xfrm>
            <a:off x="359882" y="556092"/>
            <a:ext cx="6840220" cy="468000"/>
          </a:xfrm>
          <a:custGeom>
            <a:avLst/>
            <a:gdLst/>
            <a:ahLst/>
            <a:cxnLst/>
            <a:rect l="l" t="t" r="r" b="b"/>
            <a:pathLst>
              <a:path w="5761990" h="497840">
                <a:moveTo>
                  <a:pt x="5634723" y="0"/>
                </a:moveTo>
                <a:lnTo>
                  <a:pt x="125717" y="0"/>
                </a:lnTo>
                <a:lnTo>
                  <a:pt x="76734" y="10071"/>
                </a:lnTo>
                <a:lnTo>
                  <a:pt x="36779" y="37445"/>
                </a:lnTo>
                <a:lnTo>
                  <a:pt x="9863" y="77859"/>
                </a:lnTo>
                <a:lnTo>
                  <a:pt x="0" y="127050"/>
                </a:lnTo>
                <a:lnTo>
                  <a:pt x="0" y="371906"/>
                </a:lnTo>
                <a:lnTo>
                  <a:pt x="9863" y="420889"/>
                </a:lnTo>
                <a:lnTo>
                  <a:pt x="36779" y="460844"/>
                </a:lnTo>
                <a:lnTo>
                  <a:pt x="76734" y="487760"/>
                </a:lnTo>
                <a:lnTo>
                  <a:pt x="125717" y="497624"/>
                </a:lnTo>
                <a:lnTo>
                  <a:pt x="5634723" y="497624"/>
                </a:lnTo>
                <a:lnTo>
                  <a:pt x="5683914" y="487760"/>
                </a:lnTo>
                <a:lnTo>
                  <a:pt x="5724328" y="460844"/>
                </a:lnTo>
                <a:lnTo>
                  <a:pt x="5751702" y="420889"/>
                </a:lnTo>
                <a:lnTo>
                  <a:pt x="5761774" y="371906"/>
                </a:lnTo>
                <a:lnTo>
                  <a:pt x="5761774" y="127050"/>
                </a:lnTo>
                <a:lnTo>
                  <a:pt x="5751702" y="77859"/>
                </a:lnTo>
                <a:lnTo>
                  <a:pt x="5724328" y="37445"/>
                </a:lnTo>
                <a:lnTo>
                  <a:pt x="5683914" y="10071"/>
                </a:lnTo>
                <a:lnTo>
                  <a:pt x="5634723" y="0"/>
                </a:lnTo>
                <a:close/>
              </a:path>
            </a:pathLst>
          </a:custGeom>
          <a:solidFill>
            <a:srgbClr val="FFFF00"/>
          </a:solidFill>
          <a:ln>
            <a:solidFill>
              <a:srgbClr val="90751F"/>
            </a:solidFill>
          </a:ln>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lang="ja-JP" altLang="en-US" b="1" spc="150">
                <a:ln>
                  <a:solidFill>
                    <a:srgbClr val="90751F"/>
                  </a:solidFill>
                </a:ln>
                <a:solidFill>
                  <a:schemeClr val="tx1"/>
                </a:solidFill>
                <a:latin typeface="BIZ UDPゴシック" panose="020B0400000000000000" pitchFamily="50" charset="-128"/>
                <a:ea typeface="BIZ UDPゴシック" panose="020B0400000000000000" pitchFamily="50" charset="-128"/>
                <a:cs typeface="小塚ゴシック Pr6N M"/>
              </a:rPr>
              <a:t>電子クーポン</a:t>
            </a:r>
          </a:p>
        </p:txBody>
      </p:sp>
      <p:grpSp>
        <p:nvGrpSpPr>
          <p:cNvPr id="9" name="グループ化 8">
            <a:extLst>
              <a:ext uri="{FF2B5EF4-FFF2-40B4-BE49-F238E27FC236}">
                <a16:creationId xmlns:a16="http://schemas.microsoft.com/office/drawing/2014/main" id="{F81283B2-0277-07CA-4373-2FD7DDD1471E}"/>
              </a:ext>
            </a:extLst>
          </p:cNvPr>
          <p:cNvGrpSpPr/>
          <p:nvPr/>
        </p:nvGrpSpPr>
        <p:grpSpPr>
          <a:xfrm>
            <a:off x="541709" y="4999845"/>
            <a:ext cx="2981007" cy="519646"/>
            <a:chOff x="491386" y="1230755"/>
            <a:chExt cx="2981007" cy="519646"/>
          </a:xfrm>
        </p:grpSpPr>
        <p:sp>
          <p:nvSpPr>
            <p:cNvPr id="14" name="object 7">
              <a:extLst>
                <a:ext uri="{FF2B5EF4-FFF2-40B4-BE49-F238E27FC236}">
                  <a16:creationId xmlns:a16="http://schemas.microsoft.com/office/drawing/2014/main" id="{9D145B1E-8150-8DC7-2378-A532B19B9FEC}"/>
                </a:ext>
              </a:extLst>
            </p:cNvPr>
            <p:cNvSpPr/>
            <p:nvPr/>
          </p:nvSpPr>
          <p:spPr>
            <a:xfrm>
              <a:off x="491386" y="1230755"/>
              <a:ext cx="2981007" cy="519646"/>
            </a:xfrm>
            <a:custGeom>
              <a:avLst/>
              <a:gdLst/>
              <a:ahLst/>
              <a:cxnLst/>
              <a:rect l="l" t="t" r="r" b="b"/>
              <a:pathLst>
                <a:path w="2880360" h="432435">
                  <a:moveTo>
                    <a:pt x="112610" y="0"/>
                  </a:moveTo>
                  <a:lnTo>
                    <a:pt x="68735" y="8743"/>
                  </a:lnTo>
                  <a:lnTo>
                    <a:pt x="32945" y="32508"/>
                  </a:lnTo>
                  <a:lnTo>
                    <a:pt x="8835" y="67594"/>
                  </a:lnTo>
                  <a:lnTo>
                    <a:pt x="0" y="110299"/>
                  </a:lnTo>
                  <a:lnTo>
                    <a:pt x="0" y="322859"/>
                  </a:lnTo>
                  <a:lnTo>
                    <a:pt x="8835" y="365389"/>
                  </a:lnTo>
                  <a:lnTo>
                    <a:pt x="32945" y="400076"/>
                  </a:lnTo>
                  <a:lnTo>
                    <a:pt x="68735" y="423441"/>
                  </a:lnTo>
                  <a:lnTo>
                    <a:pt x="112610" y="432003"/>
                  </a:lnTo>
                  <a:lnTo>
                    <a:pt x="2766212" y="432003"/>
                  </a:lnTo>
                  <a:lnTo>
                    <a:pt x="2810272" y="423441"/>
                  </a:lnTo>
                  <a:lnTo>
                    <a:pt x="2846468" y="400076"/>
                  </a:lnTo>
                  <a:lnTo>
                    <a:pt x="2870984" y="365389"/>
                  </a:lnTo>
                  <a:lnTo>
                    <a:pt x="2880004" y="322859"/>
                  </a:lnTo>
                  <a:lnTo>
                    <a:pt x="2880004" y="110299"/>
                  </a:lnTo>
                  <a:lnTo>
                    <a:pt x="2870984" y="67594"/>
                  </a:lnTo>
                  <a:lnTo>
                    <a:pt x="2846468" y="32508"/>
                  </a:lnTo>
                  <a:lnTo>
                    <a:pt x="2810272" y="8743"/>
                  </a:lnTo>
                  <a:lnTo>
                    <a:pt x="2766212" y="0"/>
                  </a:lnTo>
                  <a:lnTo>
                    <a:pt x="112610" y="0"/>
                  </a:lnTo>
                  <a:close/>
                </a:path>
              </a:pathLst>
            </a:custGeom>
            <a:gradFill flip="none" rotWithShape="1">
              <a:gsLst>
                <a:gs pos="0">
                  <a:srgbClr val="836733"/>
                </a:gs>
                <a:gs pos="50000">
                  <a:schemeClr val="bg2">
                    <a:lumMod val="50000"/>
                  </a:schemeClr>
                </a:gs>
                <a:gs pos="100000">
                  <a:schemeClr val="bg2">
                    <a:lumMod val="90000"/>
                  </a:schemeClr>
                </a:gs>
              </a:gsLst>
              <a:path path="circle">
                <a:fillToRect l="100000" t="100000"/>
              </a:path>
              <a:tileRect r="-100000" b="-100000"/>
            </a:gradFill>
            <a:ln w="9525">
              <a:solidFill>
                <a:srgbClr val="836733"/>
              </a:solidFill>
            </a:ln>
          </p:spPr>
          <p:txBody>
            <a:bodyPr wrap="square" lIns="0" tIns="0" rIns="0" bIns="0" rtlCol="0" anchor="ctr"/>
            <a:lstStyle/>
            <a:p>
              <a:pPr algn="ctr"/>
              <a:endParaRPr>
                <a:latin typeface="BIZ UDPゴシック" panose="020B0400000000000000" pitchFamily="50" charset="-128"/>
                <a:ea typeface="BIZ UDPゴシック" panose="020B0400000000000000" pitchFamily="50" charset="-128"/>
              </a:endParaRPr>
            </a:p>
          </p:txBody>
        </p:sp>
        <p:sp>
          <p:nvSpPr>
            <p:cNvPr id="16" name="object 7">
              <a:extLst>
                <a:ext uri="{FF2B5EF4-FFF2-40B4-BE49-F238E27FC236}">
                  <a16:creationId xmlns:a16="http://schemas.microsoft.com/office/drawing/2014/main" id="{9938C26E-7CF3-E179-BBCC-BCB5076FE181}"/>
                </a:ext>
              </a:extLst>
            </p:cNvPr>
            <p:cNvSpPr/>
            <p:nvPr/>
          </p:nvSpPr>
          <p:spPr>
            <a:xfrm>
              <a:off x="541709" y="1274361"/>
              <a:ext cx="2880360" cy="432434"/>
            </a:xfrm>
            <a:custGeom>
              <a:avLst/>
              <a:gdLst/>
              <a:ahLst/>
              <a:cxnLst/>
              <a:rect l="l" t="t" r="r" b="b"/>
              <a:pathLst>
                <a:path w="2880360" h="432435">
                  <a:moveTo>
                    <a:pt x="112610" y="0"/>
                  </a:moveTo>
                  <a:lnTo>
                    <a:pt x="68735" y="8743"/>
                  </a:lnTo>
                  <a:lnTo>
                    <a:pt x="32945" y="32508"/>
                  </a:lnTo>
                  <a:lnTo>
                    <a:pt x="8835" y="67594"/>
                  </a:lnTo>
                  <a:lnTo>
                    <a:pt x="0" y="110299"/>
                  </a:lnTo>
                  <a:lnTo>
                    <a:pt x="0" y="322859"/>
                  </a:lnTo>
                  <a:lnTo>
                    <a:pt x="8835" y="365389"/>
                  </a:lnTo>
                  <a:lnTo>
                    <a:pt x="32945" y="400076"/>
                  </a:lnTo>
                  <a:lnTo>
                    <a:pt x="68735" y="423441"/>
                  </a:lnTo>
                  <a:lnTo>
                    <a:pt x="112610" y="432003"/>
                  </a:lnTo>
                  <a:lnTo>
                    <a:pt x="2766212" y="432003"/>
                  </a:lnTo>
                  <a:lnTo>
                    <a:pt x="2810272" y="423441"/>
                  </a:lnTo>
                  <a:lnTo>
                    <a:pt x="2846468" y="400076"/>
                  </a:lnTo>
                  <a:lnTo>
                    <a:pt x="2870984" y="365389"/>
                  </a:lnTo>
                  <a:lnTo>
                    <a:pt x="2880004" y="322859"/>
                  </a:lnTo>
                  <a:lnTo>
                    <a:pt x="2880004" y="110299"/>
                  </a:lnTo>
                  <a:lnTo>
                    <a:pt x="2870984" y="67594"/>
                  </a:lnTo>
                  <a:lnTo>
                    <a:pt x="2846468" y="32508"/>
                  </a:lnTo>
                  <a:lnTo>
                    <a:pt x="2810272" y="8743"/>
                  </a:lnTo>
                  <a:lnTo>
                    <a:pt x="2766212" y="0"/>
                  </a:lnTo>
                  <a:lnTo>
                    <a:pt x="112610" y="0"/>
                  </a:lnTo>
                  <a:close/>
                </a:path>
              </a:pathLst>
            </a:custGeom>
            <a:solidFill>
              <a:schemeClr val="bg1"/>
            </a:solidFill>
            <a:ln w="35407">
              <a:solidFill>
                <a:srgbClr val="836733"/>
              </a:solidFill>
            </a:ln>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lang="ja-JP" altLang="en-US" sz="1700" b="1" spc="-5">
                  <a:solidFill>
                    <a:srgbClr val="414042"/>
                  </a:solidFill>
                  <a:latin typeface="BIZ UDPゴシック" panose="020B0400000000000000" pitchFamily="50" charset="-128"/>
                  <a:ea typeface="BIZ UDPゴシック" panose="020B0400000000000000" pitchFamily="50" charset="-128"/>
                  <a:cs typeface="游ゴシック"/>
                </a:rPr>
                <a:t>電子クーポン利用者画面</a:t>
              </a:r>
              <a:endParaRPr lang="ja-JP" altLang="en-US" sz="1700" dirty="0">
                <a:latin typeface="BIZ UDPゴシック" panose="020B0400000000000000" pitchFamily="50" charset="-128"/>
                <a:ea typeface="BIZ UDPゴシック" panose="020B0400000000000000" pitchFamily="50" charset="-128"/>
                <a:cs typeface="游ゴシック"/>
              </a:endParaRPr>
            </a:p>
          </p:txBody>
        </p:sp>
      </p:grpSp>
      <p:sp>
        <p:nvSpPr>
          <p:cNvPr id="4" name="スライド番号プレースホルダー 5">
            <a:extLst>
              <a:ext uri="{FF2B5EF4-FFF2-40B4-BE49-F238E27FC236}">
                <a16:creationId xmlns:a16="http://schemas.microsoft.com/office/drawing/2014/main" id="{11F4A2F6-54DC-943F-5E05-EDE7D7329050}"/>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object 3">
            <a:extLst>
              <a:ext uri="{FF2B5EF4-FFF2-40B4-BE49-F238E27FC236}">
                <a16:creationId xmlns:a16="http://schemas.microsoft.com/office/drawing/2014/main" id="{35760AC7-CC99-DCC4-00FB-011F1AC8B9E2}"/>
              </a:ext>
            </a:extLst>
          </p:cNvPr>
          <p:cNvPicPr/>
          <p:nvPr/>
        </p:nvPicPr>
        <p:blipFill>
          <a:blip r:embed="rId2" cstate="print"/>
          <a:stretch>
            <a:fillRect/>
          </a:stretch>
        </p:blipFill>
        <p:spPr>
          <a:xfrm>
            <a:off x="7713" y="0"/>
            <a:ext cx="7552296" cy="10692003"/>
          </a:xfrm>
          <a:prstGeom prst="rect">
            <a:avLst/>
          </a:prstGeom>
          <a:solidFill>
            <a:srgbClr val="57D3FF"/>
          </a:solidFill>
        </p:spPr>
      </p:pic>
      <p:sp>
        <p:nvSpPr>
          <p:cNvPr id="8" name="正方形/長方形 7">
            <a:extLst>
              <a:ext uri="{FF2B5EF4-FFF2-40B4-BE49-F238E27FC236}">
                <a16:creationId xmlns:a16="http://schemas.microsoft.com/office/drawing/2014/main" id="{70569058-01ED-EA50-AB8B-FF817373A0EF}"/>
              </a:ext>
            </a:extLst>
          </p:cNvPr>
          <p:cNvSpPr/>
          <p:nvPr/>
        </p:nvSpPr>
        <p:spPr>
          <a:xfrm>
            <a:off x="824794" y="4094922"/>
            <a:ext cx="5919612" cy="8714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2800" b="1" i="0" u="none" strike="noStrike" kern="0" cap="none" spc="0" normalizeH="0" baseline="0" noProof="0">
                <a:ln w="9525">
                  <a:noFill/>
                </a:ln>
                <a:solidFill>
                  <a:prstClr val="white"/>
                </a:solidFill>
                <a:effectLst>
                  <a:glow rad="165100">
                    <a:prstClr val="black"/>
                  </a:glow>
                  <a:outerShdw blurRad="101600" dist="76200" dir="2700000" sx="99000" sy="99000" algn="tl" rotWithShape="0">
                    <a:prstClr val="black">
                      <a:alpha val="42000"/>
                    </a:prstClr>
                  </a:outerShdw>
                </a:effectLst>
                <a:uLnTx/>
                <a:uFillTx/>
                <a:latin typeface="メイリオ" panose="020B0604030504040204" pitchFamily="50" charset="-128"/>
                <a:ea typeface="メイリオ" panose="020B0604030504040204" pitchFamily="50" charset="-128"/>
              </a:rPr>
              <a:t>電子クーポン ご利用の手引き</a:t>
            </a:r>
            <a:endParaRPr kumimoji="0" lang="ja-JP" altLang="en-US" sz="2800" b="1" i="0" u="none" strike="noStrike" kern="0" cap="none" spc="0" normalizeH="0" baseline="0" noProof="0" dirty="0">
              <a:ln w="9525">
                <a:noFill/>
              </a:ln>
              <a:solidFill>
                <a:prstClr val="white"/>
              </a:solidFill>
              <a:effectLst>
                <a:glow rad="165100">
                  <a:prstClr val="black"/>
                </a:glow>
                <a:outerShdw blurRad="101600" dist="76200" dir="2700000" sx="99000" sy="99000" algn="tl" rotWithShape="0">
                  <a:prstClr val="black">
                    <a:alpha val="42000"/>
                  </a:prstClr>
                </a:outerShdw>
              </a:effectLst>
              <a:uLnTx/>
              <a:uFillTx/>
              <a:latin typeface="メイリオ" panose="020B0604030504040204" pitchFamily="50" charset="-128"/>
              <a:ea typeface="メイリオ" panose="020B060403050404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CA66C780-D980-7CC5-65F4-F50C2F8D99C2}"/>
              </a:ext>
            </a:extLst>
          </p:cNvPr>
          <p:cNvPicPr/>
          <p:nvPr/>
        </p:nvPicPr>
        <p:blipFill>
          <a:blip r:embed="rId3" cstate="print"/>
          <a:stretch>
            <a:fillRect/>
          </a:stretch>
        </p:blipFill>
        <p:spPr>
          <a:xfrm>
            <a:off x="-3471" y="0"/>
            <a:ext cx="7559985" cy="10692003"/>
          </a:xfrm>
          <a:prstGeom prst="rect">
            <a:avLst/>
          </a:prstGeom>
          <a:ln>
            <a:noFill/>
          </a:ln>
        </p:spPr>
      </p:pic>
      <p:grpSp>
        <p:nvGrpSpPr>
          <p:cNvPr id="57" name="グループ化 56">
            <a:extLst>
              <a:ext uri="{FF2B5EF4-FFF2-40B4-BE49-F238E27FC236}">
                <a16:creationId xmlns:a16="http://schemas.microsoft.com/office/drawing/2014/main" id="{813FBF92-3A89-5E53-B0DA-75F41801FEC8}"/>
              </a:ext>
            </a:extLst>
          </p:cNvPr>
          <p:cNvGrpSpPr/>
          <p:nvPr/>
        </p:nvGrpSpPr>
        <p:grpSpPr>
          <a:xfrm>
            <a:off x="4150468" y="2221852"/>
            <a:ext cx="992162" cy="1676567"/>
            <a:chOff x="4150468" y="2471532"/>
            <a:chExt cx="992162" cy="1676567"/>
          </a:xfrm>
        </p:grpSpPr>
        <p:pic>
          <p:nvPicPr>
            <p:cNvPr id="28" name="object 28">
              <a:extLst>
                <a:ext uri="{FF2B5EF4-FFF2-40B4-BE49-F238E27FC236}">
                  <a16:creationId xmlns:a16="http://schemas.microsoft.com/office/drawing/2014/main" id="{944FCFFD-F8CC-09C1-8AF4-1F043B26097C}"/>
                </a:ext>
              </a:extLst>
            </p:cNvPr>
            <p:cNvPicPr/>
            <p:nvPr/>
          </p:nvPicPr>
          <p:blipFill>
            <a:blip r:embed="rId4" cstate="print"/>
            <a:stretch>
              <a:fillRect/>
            </a:stretch>
          </p:blipFill>
          <p:spPr>
            <a:xfrm>
              <a:off x="4150468" y="2471532"/>
              <a:ext cx="992162" cy="1676567"/>
            </a:xfrm>
            <a:prstGeom prst="rect">
              <a:avLst/>
            </a:prstGeom>
          </p:spPr>
        </p:pic>
        <p:pic>
          <p:nvPicPr>
            <p:cNvPr id="6" name="図 5">
              <a:extLst>
                <a:ext uri="{FF2B5EF4-FFF2-40B4-BE49-F238E27FC236}">
                  <a16:creationId xmlns:a16="http://schemas.microsoft.com/office/drawing/2014/main" id="{9D2887E7-2E50-9651-ADCD-A950B680348C}"/>
                </a:ext>
              </a:extLst>
            </p:cNvPr>
            <p:cNvPicPr>
              <a:picLocks noChangeAspect="1"/>
            </p:cNvPicPr>
            <p:nvPr/>
          </p:nvPicPr>
          <p:blipFill rotWithShape="1">
            <a:blip r:embed="rId5"/>
            <a:srcRect l="2063" t="1145" r="1254" b="937"/>
            <a:stretch/>
          </p:blipFill>
          <p:spPr>
            <a:xfrm>
              <a:off x="4207020" y="2629384"/>
              <a:ext cx="898169" cy="1417162"/>
            </a:xfrm>
            <a:prstGeom prst="rect">
              <a:avLst/>
            </a:prstGeom>
          </p:spPr>
        </p:pic>
        <p:sp>
          <p:nvSpPr>
            <p:cNvPr id="38" name="正方形/長方形 37">
              <a:extLst>
                <a:ext uri="{FF2B5EF4-FFF2-40B4-BE49-F238E27FC236}">
                  <a16:creationId xmlns:a16="http://schemas.microsoft.com/office/drawing/2014/main" id="{201F05EE-894E-8D96-48F5-CC370964CF6E}"/>
                </a:ext>
              </a:extLst>
            </p:cNvPr>
            <p:cNvSpPr/>
            <p:nvPr/>
          </p:nvSpPr>
          <p:spPr>
            <a:xfrm>
              <a:off x="4208823" y="3965256"/>
              <a:ext cx="896366" cy="176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45" name="object 7">
            <a:extLst>
              <a:ext uri="{FF2B5EF4-FFF2-40B4-BE49-F238E27FC236}">
                <a16:creationId xmlns:a16="http://schemas.microsoft.com/office/drawing/2014/main" id="{959D9EE4-5CFA-1431-4AF1-11147E54EAA7}"/>
              </a:ext>
            </a:extLst>
          </p:cNvPr>
          <p:cNvSpPr/>
          <p:nvPr/>
        </p:nvSpPr>
        <p:spPr>
          <a:xfrm>
            <a:off x="1209371" y="2363425"/>
            <a:ext cx="2576195" cy="1440180"/>
          </a:xfrm>
          <a:custGeom>
            <a:avLst/>
            <a:gdLst/>
            <a:ahLst/>
            <a:cxnLst/>
            <a:rect l="l" t="t" r="r" b="b"/>
            <a:pathLst>
              <a:path w="2576195" h="1440179">
                <a:moveTo>
                  <a:pt x="2506408" y="0"/>
                </a:moveTo>
                <a:lnTo>
                  <a:pt x="69405" y="0"/>
                </a:lnTo>
                <a:lnTo>
                  <a:pt x="42391" y="11130"/>
                </a:lnTo>
                <a:lnTo>
                  <a:pt x="20329" y="41484"/>
                </a:lnTo>
                <a:lnTo>
                  <a:pt x="5454" y="86507"/>
                </a:lnTo>
                <a:lnTo>
                  <a:pt x="0" y="141643"/>
                </a:lnTo>
                <a:lnTo>
                  <a:pt x="0" y="1298397"/>
                </a:lnTo>
                <a:lnTo>
                  <a:pt x="5454" y="1353533"/>
                </a:lnTo>
                <a:lnTo>
                  <a:pt x="20329" y="1398555"/>
                </a:lnTo>
                <a:lnTo>
                  <a:pt x="42391" y="1428909"/>
                </a:lnTo>
                <a:lnTo>
                  <a:pt x="69405" y="1440040"/>
                </a:lnTo>
                <a:lnTo>
                  <a:pt x="2506408" y="1440040"/>
                </a:lnTo>
                <a:lnTo>
                  <a:pt x="2533421" y="1428909"/>
                </a:lnTo>
                <a:lnTo>
                  <a:pt x="2555478" y="1398555"/>
                </a:lnTo>
                <a:lnTo>
                  <a:pt x="2570348" y="1353533"/>
                </a:lnTo>
                <a:lnTo>
                  <a:pt x="2575801" y="1298397"/>
                </a:lnTo>
                <a:lnTo>
                  <a:pt x="2575801" y="141643"/>
                </a:lnTo>
                <a:lnTo>
                  <a:pt x="2570348" y="86507"/>
                </a:lnTo>
                <a:lnTo>
                  <a:pt x="2555478" y="41484"/>
                </a:lnTo>
                <a:lnTo>
                  <a:pt x="2533421" y="11130"/>
                </a:lnTo>
                <a:lnTo>
                  <a:pt x="2506408" y="0"/>
                </a:lnTo>
                <a:close/>
              </a:path>
            </a:pathLst>
          </a:custGeom>
          <a:solidFill>
            <a:srgbClr val="FFFFFF">
              <a:alpha val="50000"/>
            </a:srgbClr>
          </a:solidFill>
        </p:spPr>
        <p:txBody>
          <a:bodyPr wrap="square" lIns="0" tIns="0" rIns="0" bIns="0" rtlCol="0"/>
          <a:lstStyle/>
          <a:p>
            <a:endParaRPr/>
          </a:p>
        </p:txBody>
      </p:sp>
      <p:sp>
        <p:nvSpPr>
          <p:cNvPr id="750" name="object 12">
            <a:extLst>
              <a:ext uri="{FF2B5EF4-FFF2-40B4-BE49-F238E27FC236}">
                <a16:creationId xmlns:a16="http://schemas.microsoft.com/office/drawing/2014/main" id="{F3F1BB6B-A8F9-AC71-C631-896A74869801}"/>
              </a:ext>
            </a:extLst>
          </p:cNvPr>
          <p:cNvSpPr/>
          <p:nvPr/>
        </p:nvSpPr>
        <p:spPr>
          <a:xfrm>
            <a:off x="1294526" y="2700766"/>
            <a:ext cx="1988185" cy="1084459"/>
          </a:xfrm>
          <a:custGeom>
            <a:avLst/>
            <a:gdLst/>
            <a:ahLst/>
            <a:cxnLst/>
            <a:rect l="l" t="t" r="r" b="b"/>
            <a:pathLst>
              <a:path w="1988185" h="930275">
                <a:moveTo>
                  <a:pt x="1287805" y="0"/>
                </a:moveTo>
                <a:lnTo>
                  <a:pt x="91173" y="0"/>
                </a:lnTo>
                <a:lnTo>
                  <a:pt x="55683" y="7530"/>
                </a:lnTo>
                <a:lnTo>
                  <a:pt x="26703" y="28065"/>
                </a:lnTo>
                <a:lnTo>
                  <a:pt x="7164" y="58523"/>
                </a:lnTo>
                <a:lnTo>
                  <a:pt x="0" y="95821"/>
                </a:lnTo>
                <a:lnTo>
                  <a:pt x="0" y="834339"/>
                </a:lnTo>
                <a:lnTo>
                  <a:pt x="7164" y="871635"/>
                </a:lnTo>
                <a:lnTo>
                  <a:pt x="26703" y="902088"/>
                </a:lnTo>
                <a:lnTo>
                  <a:pt x="55683" y="922619"/>
                </a:lnTo>
                <a:lnTo>
                  <a:pt x="91173" y="930148"/>
                </a:lnTo>
                <a:lnTo>
                  <a:pt x="1287805" y="930148"/>
                </a:lnTo>
                <a:lnTo>
                  <a:pt x="1323300" y="922619"/>
                </a:lnTo>
                <a:lnTo>
                  <a:pt x="1352280" y="902088"/>
                </a:lnTo>
                <a:lnTo>
                  <a:pt x="1371815" y="871635"/>
                </a:lnTo>
                <a:lnTo>
                  <a:pt x="1378978" y="834339"/>
                </a:lnTo>
                <a:lnTo>
                  <a:pt x="1378978" y="316064"/>
                </a:lnTo>
                <a:lnTo>
                  <a:pt x="1988032" y="146215"/>
                </a:lnTo>
                <a:lnTo>
                  <a:pt x="1378978" y="145186"/>
                </a:lnTo>
                <a:lnTo>
                  <a:pt x="1378978" y="95821"/>
                </a:lnTo>
                <a:lnTo>
                  <a:pt x="1371815" y="58523"/>
                </a:lnTo>
                <a:lnTo>
                  <a:pt x="1352280" y="28065"/>
                </a:lnTo>
                <a:lnTo>
                  <a:pt x="1323300" y="7530"/>
                </a:lnTo>
                <a:lnTo>
                  <a:pt x="1287805" y="0"/>
                </a:lnTo>
                <a:close/>
              </a:path>
            </a:pathLst>
          </a:custGeom>
          <a:solidFill>
            <a:srgbClr val="F8BBD6">
              <a:alpha val="59999"/>
            </a:srgbClr>
          </a:solidFill>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46" name="object 8">
            <a:extLst>
              <a:ext uri="{FF2B5EF4-FFF2-40B4-BE49-F238E27FC236}">
                <a16:creationId xmlns:a16="http://schemas.microsoft.com/office/drawing/2014/main" id="{568804EA-1FD5-4BF1-1CE5-5677A6EE5974}"/>
              </a:ext>
            </a:extLst>
          </p:cNvPr>
          <p:cNvSpPr/>
          <p:nvPr/>
        </p:nvSpPr>
        <p:spPr>
          <a:xfrm>
            <a:off x="1209371" y="2363425"/>
            <a:ext cx="2576195" cy="1440180"/>
          </a:xfrm>
          <a:custGeom>
            <a:avLst/>
            <a:gdLst/>
            <a:ahLst/>
            <a:cxnLst/>
            <a:rect l="l" t="t" r="r" b="b"/>
            <a:pathLst>
              <a:path w="2576195" h="1440179">
                <a:moveTo>
                  <a:pt x="2575801" y="1298397"/>
                </a:moveTo>
                <a:lnTo>
                  <a:pt x="2570348" y="1353533"/>
                </a:lnTo>
                <a:lnTo>
                  <a:pt x="2555478" y="1398555"/>
                </a:lnTo>
                <a:lnTo>
                  <a:pt x="2533421" y="1428909"/>
                </a:lnTo>
                <a:lnTo>
                  <a:pt x="2506408" y="1440040"/>
                </a:lnTo>
                <a:lnTo>
                  <a:pt x="69405" y="1440040"/>
                </a:lnTo>
                <a:lnTo>
                  <a:pt x="42391" y="1428909"/>
                </a:lnTo>
                <a:lnTo>
                  <a:pt x="20329" y="1398555"/>
                </a:lnTo>
                <a:lnTo>
                  <a:pt x="5454" y="1353533"/>
                </a:lnTo>
                <a:lnTo>
                  <a:pt x="0" y="1298397"/>
                </a:lnTo>
                <a:lnTo>
                  <a:pt x="0" y="141643"/>
                </a:lnTo>
                <a:lnTo>
                  <a:pt x="5454" y="86507"/>
                </a:lnTo>
                <a:lnTo>
                  <a:pt x="20329" y="41484"/>
                </a:lnTo>
                <a:lnTo>
                  <a:pt x="42391" y="11130"/>
                </a:lnTo>
                <a:lnTo>
                  <a:pt x="69405" y="0"/>
                </a:lnTo>
                <a:lnTo>
                  <a:pt x="2506408" y="0"/>
                </a:lnTo>
                <a:lnTo>
                  <a:pt x="2533421" y="11130"/>
                </a:lnTo>
                <a:lnTo>
                  <a:pt x="2555478" y="41484"/>
                </a:lnTo>
                <a:lnTo>
                  <a:pt x="2570348" y="86507"/>
                </a:lnTo>
                <a:lnTo>
                  <a:pt x="2575801" y="141643"/>
                </a:lnTo>
                <a:lnTo>
                  <a:pt x="2575801" y="1298397"/>
                </a:lnTo>
                <a:close/>
              </a:path>
            </a:pathLst>
          </a:custGeom>
          <a:ln w="22504">
            <a:solidFill>
              <a:srgbClr val="FFC20D"/>
            </a:solidFill>
          </a:ln>
        </p:spPr>
        <p:txBody>
          <a:bodyPr wrap="square" lIns="0" tIns="0" rIns="0" bIns="0" rtlCol="0"/>
          <a:lstStyle/>
          <a:p>
            <a:endParaRPr/>
          </a:p>
        </p:txBody>
      </p:sp>
      <p:grpSp>
        <p:nvGrpSpPr>
          <p:cNvPr id="32" name="グループ化 31">
            <a:extLst>
              <a:ext uri="{FF2B5EF4-FFF2-40B4-BE49-F238E27FC236}">
                <a16:creationId xmlns:a16="http://schemas.microsoft.com/office/drawing/2014/main" id="{81B38EC5-DADE-9765-BE9A-6E9AFBC731B0}"/>
              </a:ext>
            </a:extLst>
          </p:cNvPr>
          <p:cNvGrpSpPr/>
          <p:nvPr/>
        </p:nvGrpSpPr>
        <p:grpSpPr>
          <a:xfrm>
            <a:off x="1256672" y="3001736"/>
            <a:ext cx="1181094" cy="863596"/>
            <a:chOff x="798197" y="2716726"/>
            <a:chExt cx="1181094" cy="863596"/>
          </a:xfrm>
        </p:grpSpPr>
        <p:pic>
          <p:nvPicPr>
            <p:cNvPr id="751" name="object 13">
              <a:extLst>
                <a:ext uri="{FF2B5EF4-FFF2-40B4-BE49-F238E27FC236}">
                  <a16:creationId xmlns:a16="http://schemas.microsoft.com/office/drawing/2014/main" id="{B284D0A8-12C4-04AB-55A7-ECE6CCB5996C}"/>
                </a:ext>
              </a:extLst>
            </p:cNvPr>
            <p:cNvPicPr/>
            <p:nvPr/>
          </p:nvPicPr>
          <p:blipFill>
            <a:blip r:embed="rId6" cstate="print"/>
            <a:stretch>
              <a:fillRect/>
            </a:stretch>
          </p:blipFill>
          <p:spPr>
            <a:xfrm>
              <a:off x="798197" y="2716726"/>
              <a:ext cx="1181094" cy="863596"/>
            </a:xfrm>
            <a:prstGeom prst="rect">
              <a:avLst/>
            </a:prstGeom>
          </p:spPr>
        </p:pic>
        <p:pic>
          <p:nvPicPr>
            <p:cNvPr id="31" name="object 18">
              <a:extLst>
                <a:ext uri="{FF2B5EF4-FFF2-40B4-BE49-F238E27FC236}">
                  <a16:creationId xmlns:a16="http://schemas.microsoft.com/office/drawing/2014/main" id="{E1542E7F-5B20-1307-EDF1-04E0230B02D7}"/>
                </a:ext>
              </a:extLst>
            </p:cNvPr>
            <p:cNvPicPr/>
            <p:nvPr/>
          </p:nvPicPr>
          <p:blipFill>
            <a:blip r:embed="rId7">
              <a:extLst>
                <a:ext uri="{28A0092B-C50C-407E-A947-70E740481C1C}">
                  <a14:useLocalDpi xmlns:a14="http://schemas.microsoft.com/office/drawing/2010/main" val="0"/>
                </a:ext>
              </a:extLst>
            </a:blip>
            <a:srcRect/>
            <a:stretch/>
          </p:blipFill>
          <p:spPr>
            <a:xfrm>
              <a:off x="874272" y="2802177"/>
              <a:ext cx="953388" cy="645008"/>
            </a:xfrm>
            <a:prstGeom prst="rect">
              <a:avLst/>
            </a:prstGeom>
          </p:spPr>
        </p:pic>
      </p:grpSp>
      <p:sp>
        <p:nvSpPr>
          <p:cNvPr id="744" name="object 6">
            <a:extLst>
              <a:ext uri="{FF2B5EF4-FFF2-40B4-BE49-F238E27FC236}">
                <a16:creationId xmlns:a16="http://schemas.microsoft.com/office/drawing/2014/main" id="{54A16BB3-2E28-8D2A-8A02-B3304A64303A}"/>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ja-JP" altLang="en-US" sz="2400" b="1" i="0" u="none" strike="noStrike" kern="0" cap="none" spc="-125"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rPr>
              <a:t>電子クーポン取得 </a:t>
            </a:r>
            <a:r>
              <a:rPr kumimoji="0" lang="ja-JP" altLang="en-US" sz="2400" b="1"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rPr>
              <a:t>～ </a:t>
            </a:r>
            <a:r>
              <a:rPr kumimoji="0" lang="ja-JP" altLang="en-US" sz="2400" b="1" i="0" u="none" strike="noStrike" kern="0" cap="none" spc="-8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rPr>
              <a:t>決済完了までの流れ</a:t>
            </a:r>
            <a:endParaRPr kumimoji="0" lang="ja-JP" altLang="en-US" sz="2400" b="0" i="0" u="none" strike="noStrike" kern="0" cap="none" spc="-8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pic>
        <p:nvPicPr>
          <p:cNvPr id="749" name="object 11">
            <a:extLst>
              <a:ext uri="{FF2B5EF4-FFF2-40B4-BE49-F238E27FC236}">
                <a16:creationId xmlns:a16="http://schemas.microsoft.com/office/drawing/2014/main" id="{404F2A22-3DBF-357C-49C5-610244720314}"/>
              </a:ext>
            </a:extLst>
          </p:cNvPr>
          <p:cNvPicPr/>
          <p:nvPr/>
        </p:nvPicPr>
        <p:blipFill>
          <a:blip r:embed="rId8" cstate="print"/>
          <a:stretch>
            <a:fillRect/>
          </a:stretch>
        </p:blipFill>
        <p:spPr>
          <a:xfrm>
            <a:off x="2984157" y="2231684"/>
            <a:ext cx="665056" cy="1040645"/>
          </a:xfrm>
          <a:prstGeom prst="rect">
            <a:avLst/>
          </a:prstGeom>
        </p:spPr>
      </p:pic>
      <p:pic>
        <p:nvPicPr>
          <p:cNvPr id="753" name="object 15">
            <a:extLst>
              <a:ext uri="{FF2B5EF4-FFF2-40B4-BE49-F238E27FC236}">
                <a16:creationId xmlns:a16="http://schemas.microsoft.com/office/drawing/2014/main" id="{5A9576BF-1C21-6D52-AD2D-425306B70EE9}"/>
              </a:ext>
            </a:extLst>
          </p:cNvPr>
          <p:cNvPicPr/>
          <p:nvPr/>
        </p:nvPicPr>
        <p:blipFill>
          <a:blip r:embed="rId9" cstate="print"/>
          <a:stretch>
            <a:fillRect/>
          </a:stretch>
        </p:blipFill>
        <p:spPr>
          <a:xfrm>
            <a:off x="1405565" y="2759079"/>
            <a:ext cx="1239166" cy="739140"/>
          </a:xfrm>
          <a:prstGeom prst="rect">
            <a:avLst/>
          </a:prstGeom>
        </p:spPr>
      </p:pic>
      <p:sp>
        <p:nvSpPr>
          <p:cNvPr id="755" name="object 17">
            <a:extLst>
              <a:ext uri="{FF2B5EF4-FFF2-40B4-BE49-F238E27FC236}">
                <a16:creationId xmlns:a16="http://schemas.microsoft.com/office/drawing/2014/main" id="{03FF6F02-1A07-D42A-25D2-FDB04FB0DD92}"/>
              </a:ext>
            </a:extLst>
          </p:cNvPr>
          <p:cNvSpPr/>
          <p:nvPr/>
        </p:nvSpPr>
        <p:spPr>
          <a:xfrm>
            <a:off x="1244248" y="4938801"/>
            <a:ext cx="1236980" cy="669260"/>
          </a:xfrm>
          <a:custGeom>
            <a:avLst/>
            <a:gdLst/>
            <a:ahLst/>
            <a:cxnLst/>
            <a:rect l="l" t="t" r="r" b="b"/>
            <a:pathLst>
              <a:path w="1236980" h="573404">
                <a:moveTo>
                  <a:pt x="1012558" y="573112"/>
                </a:moveTo>
                <a:lnTo>
                  <a:pt x="0" y="573112"/>
                </a:lnTo>
                <a:lnTo>
                  <a:pt x="0" y="0"/>
                </a:lnTo>
                <a:lnTo>
                  <a:pt x="1012558" y="0"/>
                </a:lnTo>
                <a:lnTo>
                  <a:pt x="1236357" y="286550"/>
                </a:lnTo>
                <a:lnTo>
                  <a:pt x="1012558" y="573112"/>
                </a:lnTo>
                <a:close/>
              </a:path>
            </a:pathLst>
          </a:custGeom>
          <a:solidFill>
            <a:schemeClr val="bg1"/>
          </a:solidFill>
          <a:ln w="12700">
            <a:solidFill>
              <a:srgbClr val="DC9747"/>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57" name="object 19">
            <a:extLst>
              <a:ext uri="{FF2B5EF4-FFF2-40B4-BE49-F238E27FC236}">
                <a16:creationId xmlns:a16="http://schemas.microsoft.com/office/drawing/2014/main" id="{44E74A39-0DAE-3780-A5B8-28233551F912}"/>
              </a:ext>
            </a:extLst>
          </p:cNvPr>
          <p:cNvSpPr/>
          <p:nvPr/>
        </p:nvSpPr>
        <p:spPr>
          <a:xfrm>
            <a:off x="2652173" y="4938801"/>
            <a:ext cx="1236980" cy="669260"/>
          </a:xfrm>
          <a:custGeom>
            <a:avLst/>
            <a:gdLst/>
            <a:ahLst/>
            <a:cxnLst/>
            <a:rect l="l" t="t" r="r" b="b"/>
            <a:pathLst>
              <a:path w="1236979" h="573404">
                <a:moveTo>
                  <a:pt x="1012571" y="573112"/>
                </a:moveTo>
                <a:lnTo>
                  <a:pt x="0" y="573112"/>
                </a:lnTo>
                <a:lnTo>
                  <a:pt x="0" y="0"/>
                </a:lnTo>
                <a:lnTo>
                  <a:pt x="1012571" y="0"/>
                </a:lnTo>
                <a:lnTo>
                  <a:pt x="1236370" y="286550"/>
                </a:lnTo>
                <a:lnTo>
                  <a:pt x="1012571" y="573112"/>
                </a:lnTo>
                <a:close/>
              </a:path>
            </a:pathLst>
          </a:custGeom>
          <a:solidFill>
            <a:schemeClr val="bg1"/>
          </a:solidFill>
          <a:ln w="12700">
            <a:solidFill>
              <a:srgbClr val="DC9747"/>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58" name="object 20">
            <a:extLst>
              <a:ext uri="{FF2B5EF4-FFF2-40B4-BE49-F238E27FC236}">
                <a16:creationId xmlns:a16="http://schemas.microsoft.com/office/drawing/2014/main" id="{CBD3D019-13DE-ED3A-9277-CF85559D5801}"/>
              </a:ext>
            </a:extLst>
          </p:cNvPr>
          <p:cNvSpPr/>
          <p:nvPr/>
        </p:nvSpPr>
        <p:spPr>
          <a:xfrm>
            <a:off x="4037189" y="5651044"/>
            <a:ext cx="1236345" cy="669260"/>
          </a:xfrm>
          <a:custGeom>
            <a:avLst/>
            <a:gdLst/>
            <a:ahLst/>
            <a:cxnLst/>
            <a:rect l="l" t="t" r="r" b="b"/>
            <a:pathLst>
              <a:path w="1236345" h="573404">
                <a:moveTo>
                  <a:pt x="1012545" y="0"/>
                </a:moveTo>
                <a:lnTo>
                  <a:pt x="0" y="0"/>
                </a:lnTo>
                <a:lnTo>
                  <a:pt x="0" y="573112"/>
                </a:lnTo>
                <a:lnTo>
                  <a:pt x="1012545" y="573112"/>
                </a:lnTo>
                <a:lnTo>
                  <a:pt x="1236345" y="286550"/>
                </a:lnTo>
                <a:lnTo>
                  <a:pt x="1012545" y="0"/>
                </a:lnTo>
                <a:close/>
              </a:path>
            </a:pathLst>
          </a:custGeom>
          <a:solidFill>
            <a:srgbClr val="FFFFFF">
              <a:alpha val="79998"/>
            </a:srgbClr>
          </a:solidFill>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59" name="object 21">
            <a:extLst>
              <a:ext uri="{FF2B5EF4-FFF2-40B4-BE49-F238E27FC236}">
                <a16:creationId xmlns:a16="http://schemas.microsoft.com/office/drawing/2014/main" id="{647963DB-9583-B518-A3A6-511352ABB52A}"/>
              </a:ext>
            </a:extLst>
          </p:cNvPr>
          <p:cNvSpPr/>
          <p:nvPr/>
        </p:nvSpPr>
        <p:spPr>
          <a:xfrm>
            <a:off x="4060113" y="4938801"/>
            <a:ext cx="1236345" cy="669260"/>
          </a:xfrm>
          <a:custGeom>
            <a:avLst/>
            <a:gdLst/>
            <a:ahLst/>
            <a:cxnLst/>
            <a:rect l="l" t="t" r="r" b="b"/>
            <a:pathLst>
              <a:path w="1236345" h="573404">
                <a:moveTo>
                  <a:pt x="1012545" y="573112"/>
                </a:moveTo>
                <a:lnTo>
                  <a:pt x="0" y="573112"/>
                </a:lnTo>
                <a:lnTo>
                  <a:pt x="0" y="0"/>
                </a:lnTo>
                <a:lnTo>
                  <a:pt x="1012545" y="0"/>
                </a:lnTo>
                <a:lnTo>
                  <a:pt x="1236345" y="286550"/>
                </a:lnTo>
                <a:lnTo>
                  <a:pt x="1012545" y="573112"/>
                </a:lnTo>
                <a:close/>
              </a:path>
            </a:pathLst>
          </a:custGeom>
          <a:solidFill>
            <a:schemeClr val="bg1"/>
          </a:solidFill>
          <a:ln w="12700">
            <a:solidFill>
              <a:srgbClr val="DC9747"/>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61" name="object 23">
            <a:extLst>
              <a:ext uri="{FF2B5EF4-FFF2-40B4-BE49-F238E27FC236}">
                <a16:creationId xmlns:a16="http://schemas.microsoft.com/office/drawing/2014/main" id="{983074C3-AE30-8BE7-81B1-640294FA6CC1}"/>
              </a:ext>
            </a:extLst>
          </p:cNvPr>
          <p:cNvSpPr/>
          <p:nvPr/>
        </p:nvSpPr>
        <p:spPr>
          <a:xfrm>
            <a:off x="5523538" y="4938801"/>
            <a:ext cx="1125855" cy="669260"/>
          </a:xfrm>
          <a:custGeom>
            <a:avLst/>
            <a:gdLst/>
            <a:ahLst/>
            <a:cxnLst/>
            <a:rect l="l" t="t" r="r" b="b"/>
            <a:pathLst>
              <a:path w="1125854" h="573404">
                <a:moveTo>
                  <a:pt x="1125347" y="573112"/>
                </a:moveTo>
                <a:lnTo>
                  <a:pt x="0" y="573112"/>
                </a:lnTo>
                <a:lnTo>
                  <a:pt x="0" y="0"/>
                </a:lnTo>
                <a:lnTo>
                  <a:pt x="1125347" y="0"/>
                </a:lnTo>
                <a:lnTo>
                  <a:pt x="1125347" y="286550"/>
                </a:lnTo>
                <a:lnTo>
                  <a:pt x="1125347" y="573112"/>
                </a:lnTo>
                <a:close/>
              </a:path>
            </a:pathLst>
          </a:custGeom>
          <a:solidFill>
            <a:schemeClr val="bg1"/>
          </a:solidFill>
          <a:ln w="12700">
            <a:solidFill>
              <a:srgbClr val="DC9747"/>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62" name="object 24">
            <a:extLst>
              <a:ext uri="{FF2B5EF4-FFF2-40B4-BE49-F238E27FC236}">
                <a16:creationId xmlns:a16="http://schemas.microsoft.com/office/drawing/2014/main" id="{88E14874-D2F7-02FB-86D8-9ECC0A173D49}"/>
              </a:ext>
            </a:extLst>
          </p:cNvPr>
          <p:cNvSpPr txBox="1"/>
          <p:nvPr/>
        </p:nvSpPr>
        <p:spPr>
          <a:xfrm>
            <a:off x="1750330" y="7906795"/>
            <a:ext cx="890235" cy="442035"/>
          </a:xfrm>
          <a:prstGeom prst="rect">
            <a:avLst/>
          </a:prstGeom>
        </p:spPr>
        <p:txBody>
          <a:bodyPr vert="horz" wrap="none" lIns="36000" tIns="36000" rIns="36000" bIns="36000" rtlCol="0" anchor="ctr">
            <a:spAutoFit/>
          </a:bodyPr>
          <a:lstStyle/>
          <a:p>
            <a:pPr algn="ctr">
              <a:tabLst>
                <a:tab pos="1649730" algn="l"/>
              </a:tabLst>
            </a:pPr>
            <a:r>
              <a:rPr sz="1200" b="1">
                <a:solidFill>
                  <a:srgbClr val="7030A0"/>
                </a:solidFill>
                <a:latin typeface="Meiryo UI" panose="020B0604030504040204" pitchFamily="50" charset="-128"/>
                <a:ea typeface="Meiryo UI" panose="020B0604030504040204" pitchFamily="50" charset="-128"/>
                <a:cs typeface="游ゴシック"/>
              </a:rPr>
              <a:t>電子クーポン</a:t>
            </a:r>
            <a:endParaRPr lang="en-US" sz="1200" b="1">
              <a:solidFill>
                <a:srgbClr val="7030A0"/>
              </a:solidFill>
              <a:latin typeface="Meiryo UI" panose="020B0604030504040204" pitchFamily="50" charset="-128"/>
              <a:ea typeface="Meiryo UI" panose="020B0604030504040204" pitchFamily="50" charset="-128"/>
              <a:cs typeface="游ゴシック"/>
            </a:endParaRPr>
          </a:p>
          <a:p>
            <a:pPr algn="ctr">
              <a:tabLst>
                <a:tab pos="1649730" algn="l"/>
              </a:tabLst>
            </a:pPr>
            <a:r>
              <a:rPr sz="1200" b="1">
                <a:solidFill>
                  <a:srgbClr val="7030A0"/>
                </a:solidFill>
                <a:latin typeface="Meiryo UI" panose="020B0604030504040204" pitchFamily="50" charset="-128"/>
                <a:ea typeface="Meiryo UI" panose="020B0604030504040204" pitchFamily="50" charset="-128"/>
                <a:cs typeface="游ゴシック"/>
              </a:rPr>
              <a:t>TOP画面</a:t>
            </a:r>
            <a:endParaRPr sz="1200">
              <a:solidFill>
                <a:srgbClr val="7030A0"/>
              </a:solidFill>
              <a:latin typeface="Meiryo UI" panose="020B0604030504040204" pitchFamily="50" charset="-128"/>
              <a:ea typeface="Meiryo UI" panose="020B0604030504040204" pitchFamily="50" charset="-128"/>
              <a:cs typeface="游ゴシック"/>
            </a:endParaRPr>
          </a:p>
        </p:txBody>
      </p:sp>
      <p:sp>
        <p:nvSpPr>
          <p:cNvPr id="763" name="object 25">
            <a:extLst>
              <a:ext uri="{FF2B5EF4-FFF2-40B4-BE49-F238E27FC236}">
                <a16:creationId xmlns:a16="http://schemas.microsoft.com/office/drawing/2014/main" id="{D31C612B-9727-8093-FEAD-C55A990BB0E5}"/>
              </a:ext>
            </a:extLst>
          </p:cNvPr>
          <p:cNvSpPr txBox="1"/>
          <p:nvPr/>
        </p:nvSpPr>
        <p:spPr>
          <a:xfrm>
            <a:off x="5002836" y="7906795"/>
            <a:ext cx="1063648" cy="442035"/>
          </a:xfrm>
          <a:prstGeom prst="rect">
            <a:avLst/>
          </a:prstGeom>
        </p:spPr>
        <p:txBody>
          <a:bodyPr vert="horz" wrap="square" lIns="36000" tIns="36000" rIns="36000" bIns="36000" rtlCol="0" anchor="ctr">
            <a:spAutoFit/>
          </a:bodyPr>
          <a:lstStyle/>
          <a:p>
            <a:pPr marR="5080" algn="ctr"/>
            <a:r>
              <a:rPr sz="1200" b="1">
                <a:solidFill>
                  <a:srgbClr val="7030A0"/>
                </a:solidFill>
                <a:latin typeface="Meiryo UI" panose="020B0604030504040204" pitchFamily="50" charset="-128"/>
                <a:ea typeface="Meiryo UI" panose="020B0604030504040204" pitchFamily="50" charset="-128"/>
                <a:cs typeface="游ゴシック"/>
              </a:rPr>
              <a:t>お支払い履歴</a:t>
            </a:r>
            <a:endParaRPr lang="en-US" sz="1200" b="1">
              <a:solidFill>
                <a:srgbClr val="7030A0"/>
              </a:solidFill>
              <a:latin typeface="Meiryo UI" panose="020B0604030504040204" pitchFamily="50" charset="-128"/>
              <a:ea typeface="Meiryo UI" panose="020B0604030504040204" pitchFamily="50" charset="-128"/>
              <a:cs typeface="游ゴシック"/>
            </a:endParaRPr>
          </a:p>
          <a:p>
            <a:pPr marR="5080" algn="ctr"/>
            <a:r>
              <a:rPr sz="1200" b="1">
                <a:solidFill>
                  <a:srgbClr val="7030A0"/>
                </a:solidFill>
                <a:latin typeface="Meiryo UI" panose="020B0604030504040204" pitchFamily="50" charset="-128"/>
                <a:ea typeface="Meiryo UI" panose="020B0604030504040204" pitchFamily="50" charset="-128"/>
                <a:cs typeface="游ゴシック"/>
              </a:rPr>
              <a:t> </a:t>
            </a:r>
            <a:r>
              <a:rPr sz="1200" b="1" dirty="0">
                <a:solidFill>
                  <a:srgbClr val="7030A0"/>
                </a:solidFill>
                <a:latin typeface="Meiryo UI" panose="020B0604030504040204" pitchFamily="50" charset="-128"/>
                <a:ea typeface="Meiryo UI" panose="020B0604030504040204" pitchFamily="50" charset="-128"/>
                <a:cs typeface="游ゴシック"/>
              </a:rPr>
              <a:t>(利用履歴)</a:t>
            </a:r>
            <a:endParaRPr sz="1200">
              <a:solidFill>
                <a:srgbClr val="7030A0"/>
              </a:solidFill>
              <a:latin typeface="Meiryo UI" panose="020B0604030504040204" pitchFamily="50" charset="-128"/>
              <a:ea typeface="Meiryo UI" panose="020B0604030504040204" pitchFamily="50" charset="-128"/>
              <a:cs typeface="游ゴシック"/>
            </a:endParaRPr>
          </a:p>
        </p:txBody>
      </p:sp>
      <p:pic>
        <p:nvPicPr>
          <p:cNvPr id="766" name="object 28">
            <a:extLst>
              <a:ext uri="{FF2B5EF4-FFF2-40B4-BE49-F238E27FC236}">
                <a16:creationId xmlns:a16="http://schemas.microsoft.com/office/drawing/2014/main" id="{9ADE3C8A-E4E1-2478-B435-07F30089D338}"/>
              </a:ext>
            </a:extLst>
          </p:cNvPr>
          <p:cNvPicPr/>
          <p:nvPr/>
        </p:nvPicPr>
        <p:blipFill>
          <a:blip r:embed="rId4" cstate="print"/>
          <a:stretch>
            <a:fillRect/>
          </a:stretch>
        </p:blipFill>
        <p:spPr>
          <a:xfrm>
            <a:off x="2722283" y="5645189"/>
            <a:ext cx="992162" cy="1676567"/>
          </a:xfrm>
          <a:prstGeom prst="rect">
            <a:avLst/>
          </a:prstGeom>
        </p:spPr>
      </p:pic>
      <p:pic>
        <p:nvPicPr>
          <p:cNvPr id="767" name="object 29">
            <a:extLst>
              <a:ext uri="{FF2B5EF4-FFF2-40B4-BE49-F238E27FC236}">
                <a16:creationId xmlns:a16="http://schemas.microsoft.com/office/drawing/2014/main" id="{0FB81F56-9D7A-69D4-F907-B509EBF8BB1D}"/>
              </a:ext>
            </a:extLst>
          </p:cNvPr>
          <p:cNvPicPr/>
          <p:nvPr/>
        </p:nvPicPr>
        <p:blipFill>
          <a:blip r:embed="rId10" cstate="print"/>
          <a:stretch>
            <a:fillRect/>
          </a:stretch>
        </p:blipFill>
        <p:spPr>
          <a:xfrm>
            <a:off x="4142816" y="5645189"/>
            <a:ext cx="992149" cy="1676567"/>
          </a:xfrm>
          <a:prstGeom prst="rect">
            <a:avLst/>
          </a:prstGeom>
        </p:spPr>
      </p:pic>
      <p:pic>
        <p:nvPicPr>
          <p:cNvPr id="768" name="object 30">
            <a:extLst>
              <a:ext uri="{FF2B5EF4-FFF2-40B4-BE49-F238E27FC236}">
                <a16:creationId xmlns:a16="http://schemas.microsoft.com/office/drawing/2014/main" id="{BF633D22-857E-9D68-9392-36F3530E1925}"/>
              </a:ext>
            </a:extLst>
          </p:cNvPr>
          <p:cNvPicPr/>
          <p:nvPr/>
        </p:nvPicPr>
        <p:blipFill>
          <a:blip r:embed="rId11" cstate="print"/>
          <a:stretch>
            <a:fillRect/>
          </a:stretch>
        </p:blipFill>
        <p:spPr>
          <a:xfrm>
            <a:off x="5563336" y="5645189"/>
            <a:ext cx="992149" cy="1676567"/>
          </a:xfrm>
          <a:prstGeom prst="rect">
            <a:avLst/>
          </a:prstGeom>
        </p:spPr>
      </p:pic>
      <p:sp>
        <p:nvSpPr>
          <p:cNvPr id="770" name="object 32">
            <a:extLst>
              <a:ext uri="{FF2B5EF4-FFF2-40B4-BE49-F238E27FC236}">
                <a16:creationId xmlns:a16="http://schemas.microsoft.com/office/drawing/2014/main" id="{1E9EB678-AEF3-059B-2273-CDF767C1F3FE}"/>
              </a:ext>
            </a:extLst>
          </p:cNvPr>
          <p:cNvSpPr/>
          <p:nvPr/>
        </p:nvSpPr>
        <p:spPr>
          <a:xfrm>
            <a:off x="1249960" y="1763853"/>
            <a:ext cx="2445385" cy="432434"/>
          </a:xfrm>
          <a:custGeom>
            <a:avLst/>
            <a:gdLst/>
            <a:ahLst/>
            <a:cxnLst/>
            <a:rect l="l" t="t" r="r" b="b"/>
            <a:pathLst>
              <a:path w="2445385" h="432435">
                <a:moveTo>
                  <a:pt x="2221572" y="0"/>
                </a:moveTo>
                <a:lnTo>
                  <a:pt x="0" y="0"/>
                </a:lnTo>
                <a:lnTo>
                  <a:pt x="0" y="432003"/>
                </a:lnTo>
                <a:lnTo>
                  <a:pt x="2221572" y="432003"/>
                </a:lnTo>
                <a:lnTo>
                  <a:pt x="2445372" y="216001"/>
                </a:lnTo>
                <a:lnTo>
                  <a:pt x="2221572" y="0"/>
                </a:lnTo>
                <a:close/>
              </a:path>
            </a:pathLst>
          </a:custGeom>
          <a:solidFill>
            <a:srgbClr val="FFFFFF">
              <a:alpha val="79998"/>
            </a:srgbClr>
          </a:solidFill>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71" name="object 33">
            <a:extLst>
              <a:ext uri="{FF2B5EF4-FFF2-40B4-BE49-F238E27FC236}">
                <a16:creationId xmlns:a16="http://schemas.microsoft.com/office/drawing/2014/main" id="{FB468E42-21E0-D35B-24AB-D38F587D859E}"/>
              </a:ext>
            </a:extLst>
          </p:cNvPr>
          <p:cNvSpPr/>
          <p:nvPr/>
        </p:nvSpPr>
        <p:spPr>
          <a:xfrm>
            <a:off x="1249960" y="1615239"/>
            <a:ext cx="2445385" cy="581048"/>
          </a:xfrm>
          <a:custGeom>
            <a:avLst/>
            <a:gdLst/>
            <a:ahLst/>
            <a:cxnLst/>
            <a:rect l="l" t="t" r="r" b="b"/>
            <a:pathLst>
              <a:path w="2445385" h="432435">
                <a:moveTo>
                  <a:pt x="2221572" y="432003"/>
                </a:moveTo>
                <a:lnTo>
                  <a:pt x="0" y="432003"/>
                </a:lnTo>
                <a:lnTo>
                  <a:pt x="0" y="0"/>
                </a:lnTo>
                <a:lnTo>
                  <a:pt x="2221572" y="0"/>
                </a:lnTo>
                <a:lnTo>
                  <a:pt x="2445372" y="216001"/>
                </a:lnTo>
                <a:lnTo>
                  <a:pt x="2221572" y="432003"/>
                </a:lnTo>
                <a:close/>
              </a:path>
            </a:pathLst>
          </a:custGeom>
          <a:solidFill>
            <a:schemeClr val="bg1"/>
          </a:solidFill>
          <a:ln w="12699">
            <a:solidFill>
              <a:srgbClr val="DC9747"/>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73" name="object 35">
            <a:extLst>
              <a:ext uri="{FF2B5EF4-FFF2-40B4-BE49-F238E27FC236}">
                <a16:creationId xmlns:a16="http://schemas.microsoft.com/office/drawing/2014/main" id="{F84EF49F-2710-7937-E314-EA4B67907EBE}"/>
              </a:ext>
            </a:extLst>
          </p:cNvPr>
          <p:cNvSpPr txBox="1"/>
          <p:nvPr/>
        </p:nvSpPr>
        <p:spPr>
          <a:xfrm>
            <a:off x="1293853" y="1664003"/>
            <a:ext cx="2273139" cy="498016"/>
          </a:xfrm>
          <a:prstGeom prst="rect">
            <a:avLst/>
          </a:prstGeom>
        </p:spPr>
        <p:txBody>
          <a:bodyPr vert="horz" wrap="square" lIns="0" tIns="36000" rIns="0" bIns="0" rtlCol="0">
            <a:spAutoFit/>
          </a:bodyPr>
          <a:lstStyle/>
          <a:p>
            <a:pPr algn="ctr"/>
            <a:r>
              <a:rPr sz="1000" b="1">
                <a:solidFill>
                  <a:srgbClr val="414042"/>
                </a:solidFill>
                <a:latin typeface="Meiryo UI" panose="020B0604030504040204" pitchFamily="50" charset="-128"/>
                <a:ea typeface="Meiryo UI" panose="020B0604030504040204" pitchFamily="50" charset="-128"/>
                <a:cs typeface="游ゴシック"/>
              </a:rPr>
              <a:t>電子クーポン引換券裏面</a:t>
            </a:r>
            <a:endParaRPr lang="en-US" sz="1000" dirty="0">
              <a:latin typeface="Meiryo UI" panose="020B0604030504040204" pitchFamily="50" charset="-128"/>
              <a:ea typeface="Meiryo UI" panose="020B0604030504040204" pitchFamily="50" charset="-128"/>
              <a:cs typeface="游ゴシック"/>
            </a:endParaRPr>
          </a:p>
          <a:p>
            <a:pPr algn="ctr"/>
            <a:r>
              <a:rPr lang="en-US" altLang="ja-JP" sz="1000" b="1">
                <a:solidFill>
                  <a:srgbClr val="414042"/>
                </a:solidFill>
                <a:latin typeface="Meiryo UI" panose="020B0604030504040204" pitchFamily="50" charset="-128"/>
                <a:ea typeface="Meiryo UI" panose="020B0604030504040204" pitchFamily="50" charset="-128"/>
                <a:cs typeface="游ゴシック"/>
              </a:rPr>
              <a:t>2</a:t>
            </a:r>
            <a:r>
              <a:rPr lang="ja-JP" altLang="en-US" sz="1000" b="1">
                <a:solidFill>
                  <a:srgbClr val="414042"/>
                </a:solidFill>
                <a:latin typeface="Meiryo UI" panose="020B0604030504040204" pitchFamily="50" charset="-128"/>
                <a:ea typeface="Meiryo UI" panose="020B0604030504040204" pitchFamily="50" charset="-128"/>
                <a:cs typeface="游ゴシック"/>
              </a:rPr>
              <a:t>次元コード</a:t>
            </a:r>
            <a:r>
              <a:rPr lang="en-US" altLang="ja-JP" sz="1000" b="1">
                <a:solidFill>
                  <a:srgbClr val="414042"/>
                </a:solidFill>
                <a:latin typeface="Meiryo UI" panose="020B0604030504040204" pitchFamily="50" charset="-128"/>
                <a:ea typeface="Meiryo UI" panose="020B0604030504040204" pitchFamily="50" charset="-128"/>
                <a:cs typeface="游ゴシック"/>
              </a:rPr>
              <a:t>(</a:t>
            </a:r>
            <a:r>
              <a:rPr lang="ja-JP" altLang="en-US" sz="1000" b="1">
                <a:solidFill>
                  <a:srgbClr val="414042"/>
                </a:solidFill>
                <a:latin typeface="Meiryo UI" panose="020B0604030504040204" pitchFamily="50" charset="-128"/>
                <a:ea typeface="Meiryo UI" panose="020B0604030504040204" pitchFamily="50" charset="-128"/>
                <a:cs typeface="游ゴシック"/>
              </a:rPr>
              <a:t>クーポン受取サイト</a:t>
            </a:r>
            <a:r>
              <a:rPr lang="en-US" altLang="ja-JP" sz="1000" b="1">
                <a:solidFill>
                  <a:srgbClr val="414042"/>
                </a:solidFill>
                <a:latin typeface="Meiryo UI" panose="020B0604030504040204" pitchFamily="50" charset="-128"/>
                <a:ea typeface="Meiryo UI" panose="020B0604030504040204" pitchFamily="50" charset="-128"/>
                <a:cs typeface="游ゴシック"/>
              </a:rPr>
              <a:t>)</a:t>
            </a:r>
            <a:r>
              <a:rPr lang="ja-JP" altLang="en-US" sz="1000" b="1">
                <a:solidFill>
                  <a:srgbClr val="414042"/>
                </a:solidFill>
                <a:latin typeface="Meiryo UI" panose="020B0604030504040204" pitchFamily="50" charset="-128"/>
                <a:ea typeface="Meiryo UI" panose="020B0604030504040204" pitchFamily="50" charset="-128"/>
                <a:cs typeface="游ゴシック"/>
              </a:rPr>
              <a:t>を</a:t>
            </a:r>
            <a:endParaRPr lang="en-US" altLang="ja-JP" sz="1000" b="1">
              <a:solidFill>
                <a:srgbClr val="414042"/>
              </a:solidFill>
              <a:latin typeface="Meiryo UI" panose="020B0604030504040204" pitchFamily="50" charset="-128"/>
              <a:ea typeface="Meiryo UI" panose="020B0604030504040204" pitchFamily="50" charset="-128"/>
              <a:cs typeface="游ゴシック"/>
            </a:endParaRPr>
          </a:p>
          <a:p>
            <a:pPr algn="ctr"/>
            <a:r>
              <a:rPr sz="1000" b="1">
                <a:solidFill>
                  <a:srgbClr val="ED1C2A"/>
                </a:solidFill>
                <a:latin typeface="Meiryo UI" panose="020B0604030504040204" pitchFamily="50" charset="-128"/>
                <a:ea typeface="Meiryo UI" panose="020B0604030504040204" pitchFamily="50" charset="-128"/>
                <a:cs typeface="游ゴシック"/>
              </a:rPr>
              <a:t>読み取</a:t>
            </a:r>
            <a:r>
              <a:rPr lang="ja-JP" altLang="en-US" sz="1000" b="1">
                <a:solidFill>
                  <a:srgbClr val="ED1C2A"/>
                </a:solidFill>
                <a:latin typeface="Meiryo UI" panose="020B0604030504040204" pitchFamily="50" charset="-128"/>
                <a:ea typeface="Meiryo UI" panose="020B0604030504040204" pitchFamily="50" charset="-128"/>
                <a:cs typeface="游ゴシック"/>
              </a:rPr>
              <a:t>り</a:t>
            </a:r>
          </a:p>
        </p:txBody>
      </p:sp>
      <p:sp>
        <p:nvSpPr>
          <p:cNvPr id="774" name="object 36">
            <a:extLst>
              <a:ext uri="{FF2B5EF4-FFF2-40B4-BE49-F238E27FC236}">
                <a16:creationId xmlns:a16="http://schemas.microsoft.com/office/drawing/2014/main" id="{7D244A61-F770-3D7B-0FFB-D3025AD53633}"/>
              </a:ext>
            </a:extLst>
          </p:cNvPr>
          <p:cNvSpPr txBox="1"/>
          <p:nvPr/>
        </p:nvSpPr>
        <p:spPr>
          <a:xfrm>
            <a:off x="2694121" y="4943901"/>
            <a:ext cx="1060450" cy="651905"/>
          </a:xfrm>
          <a:prstGeom prst="rect">
            <a:avLst/>
          </a:prstGeom>
        </p:spPr>
        <p:txBody>
          <a:bodyPr vert="horz" wrap="square" lIns="0" tIns="36000" rIns="0" bIns="0" rtlCol="0">
            <a:spAutoFit/>
          </a:bodyPr>
          <a:lstStyle/>
          <a:p>
            <a:pPr algn="ctr"/>
            <a:r>
              <a:rPr lang="en-US" sz="1000" b="1" spc="-90">
                <a:solidFill>
                  <a:srgbClr val="C00000"/>
                </a:solidFill>
                <a:latin typeface="Meiryo UI" panose="020B0604030504040204" pitchFamily="50" charset="-128"/>
                <a:ea typeface="Meiryo UI" panose="020B0604030504040204" pitchFamily="50" charset="-128"/>
                <a:cs typeface="游ゴシック"/>
              </a:rPr>
              <a:t>(</a:t>
            </a:r>
            <a:r>
              <a:rPr sz="1000" b="1" spc="-90">
                <a:solidFill>
                  <a:srgbClr val="C00000"/>
                </a:solidFill>
                <a:latin typeface="Meiryo UI" panose="020B0604030504040204" pitchFamily="50" charset="-128"/>
                <a:ea typeface="Meiryo UI" panose="020B0604030504040204" pitchFamily="50" charset="-128"/>
                <a:cs typeface="游ゴシック"/>
              </a:rPr>
              <a:t>カメラ起動を許可</a:t>
            </a:r>
            <a:r>
              <a:rPr lang="en-US" sz="1000" b="1" spc="-90">
                <a:solidFill>
                  <a:srgbClr val="C00000"/>
                </a:solidFill>
                <a:latin typeface="Meiryo UI" panose="020B0604030504040204" pitchFamily="50" charset="-128"/>
                <a:ea typeface="Meiryo UI" panose="020B0604030504040204" pitchFamily="50" charset="-128"/>
                <a:cs typeface="游ゴシック"/>
              </a:rPr>
              <a:t>)</a:t>
            </a:r>
          </a:p>
          <a:p>
            <a:pPr algn="ctr"/>
            <a:r>
              <a:rPr lang="ja-JP" altLang="en-US" sz="1000" b="1">
                <a:solidFill>
                  <a:srgbClr val="414042"/>
                </a:solidFill>
                <a:latin typeface="Meiryo UI" panose="020B0604030504040204" pitchFamily="50" charset="-128"/>
                <a:ea typeface="Meiryo UI" panose="020B0604030504040204" pitchFamily="50" charset="-128"/>
                <a:cs typeface="游ゴシック"/>
              </a:rPr>
              <a:t>店頭の</a:t>
            </a:r>
            <a:r>
              <a:rPr lang="ja-JP" altLang="en-US" sz="1000" b="1">
                <a:solidFill>
                  <a:schemeClr val="tx1"/>
                </a:solidFill>
                <a:latin typeface="Meiryo UI" panose="020B0604030504040204" pitchFamily="50" charset="-128"/>
                <a:ea typeface="Meiryo UI" panose="020B0604030504040204" pitchFamily="50" charset="-128"/>
                <a:cs typeface="游ゴシック"/>
              </a:rPr>
              <a:t>「店舗掲示</a:t>
            </a:r>
            <a:endParaRPr lang="en-US" altLang="ja-JP" sz="1000" b="1">
              <a:solidFill>
                <a:schemeClr val="tx1"/>
              </a:solidFill>
              <a:latin typeface="Meiryo UI" panose="020B0604030504040204" pitchFamily="50" charset="-128"/>
              <a:ea typeface="Meiryo UI" panose="020B0604030504040204" pitchFamily="50" charset="-128"/>
              <a:cs typeface="游ゴシック"/>
            </a:endParaRPr>
          </a:p>
          <a:p>
            <a:pPr algn="ctr"/>
            <a:r>
              <a:rPr lang="ja-JP" altLang="en-US" sz="1000" b="1">
                <a:solidFill>
                  <a:schemeClr val="tx1"/>
                </a:solidFill>
                <a:latin typeface="Meiryo UI" panose="020B0604030504040204" pitchFamily="50" charset="-128"/>
                <a:ea typeface="Meiryo UI" panose="020B0604030504040204" pitchFamily="50" charset="-128"/>
                <a:cs typeface="游ゴシック"/>
              </a:rPr>
              <a:t>決済用</a:t>
            </a:r>
            <a:r>
              <a:rPr lang="ja-JP" altLang="en-US" sz="1000" b="1" spc="-90">
                <a:solidFill>
                  <a:schemeClr val="tx1"/>
                </a:solidFill>
                <a:latin typeface="Meiryo UI" panose="020B0604030504040204" pitchFamily="50" charset="-128"/>
                <a:ea typeface="Meiryo UI" panose="020B0604030504040204" pitchFamily="50" charset="-128"/>
                <a:cs typeface="游ゴシック"/>
              </a:rPr>
              <a:t>２次元コード」</a:t>
            </a:r>
            <a:endParaRPr sz="1000" spc="-90">
              <a:solidFill>
                <a:schemeClr val="tx1"/>
              </a:solidFill>
              <a:latin typeface="Meiryo UI" panose="020B0604030504040204" pitchFamily="50" charset="-128"/>
              <a:ea typeface="Meiryo UI" panose="020B0604030504040204" pitchFamily="50" charset="-128"/>
              <a:cs typeface="游ゴシック"/>
            </a:endParaRPr>
          </a:p>
          <a:p>
            <a:pPr marR="5080" algn="ctr"/>
            <a:r>
              <a:rPr sz="1000" b="1">
                <a:solidFill>
                  <a:srgbClr val="C00000"/>
                </a:solidFill>
                <a:latin typeface="Meiryo UI" panose="020B0604030504040204" pitchFamily="50" charset="-128"/>
                <a:ea typeface="Meiryo UI" panose="020B0604030504040204" pitchFamily="50" charset="-128"/>
                <a:cs typeface="游ゴシック"/>
              </a:rPr>
              <a:t>読み取り</a:t>
            </a:r>
            <a:endParaRPr sz="1000">
              <a:solidFill>
                <a:srgbClr val="C00000"/>
              </a:solidFill>
              <a:latin typeface="Meiryo UI" panose="020B0604030504040204" pitchFamily="50" charset="-128"/>
              <a:ea typeface="Meiryo UI" panose="020B0604030504040204" pitchFamily="50" charset="-128"/>
              <a:cs typeface="游ゴシック"/>
            </a:endParaRPr>
          </a:p>
        </p:txBody>
      </p:sp>
      <p:grpSp>
        <p:nvGrpSpPr>
          <p:cNvPr id="775" name="object 37">
            <a:extLst>
              <a:ext uri="{FF2B5EF4-FFF2-40B4-BE49-F238E27FC236}">
                <a16:creationId xmlns:a16="http://schemas.microsoft.com/office/drawing/2014/main" id="{7489D896-A9E3-2FA4-BA3D-3CFF33CEA7E8}"/>
              </a:ext>
            </a:extLst>
          </p:cNvPr>
          <p:cNvGrpSpPr/>
          <p:nvPr/>
        </p:nvGrpSpPr>
        <p:grpSpPr>
          <a:xfrm>
            <a:off x="4048039" y="1605004"/>
            <a:ext cx="1249680" cy="598113"/>
            <a:chOff x="4048039" y="2007663"/>
            <a:chExt cx="1249680" cy="445134"/>
          </a:xfrm>
        </p:grpSpPr>
        <p:sp>
          <p:nvSpPr>
            <p:cNvPr id="776" name="object 38">
              <a:extLst>
                <a:ext uri="{FF2B5EF4-FFF2-40B4-BE49-F238E27FC236}">
                  <a16:creationId xmlns:a16="http://schemas.microsoft.com/office/drawing/2014/main" id="{A935041B-5764-DC4A-A42F-BD658ABDA619}"/>
                </a:ext>
              </a:extLst>
            </p:cNvPr>
            <p:cNvSpPr/>
            <p:nvPr/>
          </p:nvSpPr>
          <p:spPr>
            <a:xfrm>
              <a:off x="4054389" y="2014013"/>
              <a:ext cx="1236980" cy="432434"/>
            </a:xfrm>
            <a:custGeom>
              <a:avLst/>
              <a:gdLst/>
              <a:ahLst/>
              <a:cxnLst/>
              <a:rect l="l" t="t" r="r" b="b"/>
              <a:pathLst>
                <a:path w="1236979" h="432435">
                  <a:moveTo>
                    <a:pt x="1012571" y="0"/>
                  </a:moveTo>
                  <a:lnTo>
                    <a:pt x="0" y="0"/>
                  </a:lnTo>
                  <a:lnTo>
                    <a:pt x="0" y="432003"/>
                  </a:lnTo>
                  <a:lnTo>
                    <a:pt x="1012571" y="432003"/>
                  </a:lnTo>
                  <a:lnTo>
                    <a:pt x="1236370" y="216001"/>
                  </a:lnTo>
                  <a:lnTo>
                    <a:pt x="1012571" y="0"/>
                  </a:lnTo>
                  <a:close/>
                </a:path>
              </a:pathLst>
            </a:custGeom>
            <a:solidFill>
              <a:srgbClr val="FFFFFF">
                <a:alpha val="79998"/>
              </a:srgbClr>
            </a:solidFill>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77" name="object 39">
              <a:extLst>
                <a:ext uri="{FF2B5EF4-FFF2-40B4-BE49-F238E27FC236}">
                  <a16:creationId xmlns:a16="http://schemas.microsoft.com/office/drawing/2014/main" id="{B60DE6A8-7ACD-3196-DFAF-B668649C7A94}"/>
                </a:ext>
              </a:extLst>
            </p:cNvPr>
            <p:cNvSpPr/>
            <p:nvPr/>
          </p:nvSpPr>
          <p:spPr>
            <a:xfrm>
              <a:off x="4054389" y="2014013"/>
              <a:ext cx="1236980" cy="432434"/>
            </a:xfrm>
            <a:custGeom>
              <a:avLst/>
              <a:gdLst/>
              <a:ahLst/>
              <a:cxnLst/>
              <a:rect l="l" t="t" r="r" b="b"/>
              <a:pathLst>
                <a:path w="1236979" h="432435">
                  <a:moveTo>
                    <a:pt x="1012571" y="432003"/>
                  </a:moveTo>
                  <a:lnTo>
                    <a:pt x="0" y="432003"/>
                  </a:lnTo>
                  <a:lnTo>
                    <a:pt x="0" y="0"/>
                  </a:lnTo>
                  <a:lnTo>
                    <a:pt x="1012571" y="0"/>
                  </a:lnTo>
                  <a:lnTo>
                    <a:pt x="1236370" y="216001"/>
                  </a:lnTo>
                  <a:lnTo>
                    <a:pt x="1012571" y="432003"/>
                  </a:lnTo>
                  <a:close/>
                </a:path>
              </a:pathLst>
            </a:custGeom>
            <a:ln w="12700">
              <a:solidFill>
                <a:srgbClr val="DC9747"/>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grpSp>
      <p:sp>
        <p:nvSpPr>
          <p:cNvPr id="778" name="object 40">
            <a:extLst>
              <a:ext uri="{FF2B5EF4-FFF2-40B4-BE49-F238E27FC236}">
                <a16:creationId xmlns:a16="http://schemas.microsoft.com/office/drawing/2014/main" id="{EE77923E-919D-F2A8-7C3A-28F7C617BED5}"/>
              </a:ext>
            </a:extLst>
          </p:cNvPr>
          <p:cNvSpPr txBox="1"/>
          <p:nvPr/>
        </p:nvSpPr>
        <p:spPr>
          <a:xfrm>
            <a:off x="4060208" y="1731876"/>
            <a:ext cx="1119488" cy="344128"/>
          </a:xfrm>
          <a:prstGeom prst="rect">
            <a:avLst/>
          </a:prstGeom>
        </p:spPr>
        <p:txBody>
          <a:bodyPr vert="horz" wrap="square" lIns="0" tIns="36000" rIns="0" bIns="0" rtlCol="0">
            <a:spAutoFit/>
          </a:bodyPr>
          <a:lstStyle/>
          <a:p>
            <a:pPr marR="20320" algn="ctr"/>
            <a:r>
              <a:rPr sz="1000" b="1" spc="-90">
                <a:solidFill>
                  <a:srgbClr val="ED1C2A"/>
                </a:solidFill>
                <a:latin typeface="Meiryo UI" panose="020B0604030504040204" pitchFamily="50" charset="-128"/>
                <a:ea typeface="Meiryo UI" panose="020B0604030504040204" pitchFamily="50" charset="-128"/>
                <a:cs typeface="游ゴシック"/>
              </a:rPr>
              <a:t>「クーポン受取コード」</a:t>
            </a:r>
            <a:endParaRPr lang="en-US" sz="1000" b="1" spc="-90">
              <a:solidFill>
                <a:srgbClr val="ED1C2A"/>
              </a:solidFill>
              <a:latin typeface="Meiryo UI" panose="020B0604030504040204" pitchFamily="50" charset="-128"/>
              <a:ea typeface="Meiryo UI" panose="020B0604030504040204" pitchFamily="50" charset="-128"/>
              <a:cs typeface="游ゴシック"/>
            </a:endParaRPr>
          </a:p>
          <a:p>
            <a:pPr marR="20320" algn="ctr"/>
            <a:r>
              <a:rPr sz="1000" b="1">
                <a:solidFill>
                  <a:srgbClr val="ED1C2A"/>
                </a:solidFill>
                <a:latin typeface="Meiryo UI" panose="020B0604030504040204" pitchFamily="50" charset="-128"/>
                <a:ea typeface="Meiryo UI" panose="020B0604030504040204" pitchFamily="50" charset="-128"/>
                <a:cs typeface="游ゴシック"/>
              </a:rPr>
              <a:t>を入力</a:t>
            </a:r>
            <a:endParaRPr sz="1000">
              <a:latin typeface="Meiryo UI" panose="020B0604030504040204" pitchFamily="50" charset="-128"/>
              <a:ea typeface="Meiryo UI" panose="020B0604030504040204" pitchFamily="50" charset="-128"/>
              <a:cs typeface="游ゴシック"/>
            </a:endParaRPr>
          </a:p>
        </p:txBody>
      </p:sp>
      <p:sp>
        <p:nvSpPr>
          <p:cNvPr id="779" name="object 41">
            <a:extLst>
              <a:ext uri="{FF2B5EF4-FFF2-40B4-BE49-F238E27FC236}">
                <a16:creationId xmlns:a16="http://schemas.microsoft.com/office/drawing/2014/main" id="{4FD9094A-5E29-72C4-2854-06779EC0C01B}"/>
              </a:ext>
            </a:extLst>
          </p:cNvPr>
          <p:cNvSpPr txBox="1"/>
          <p:nvPr/>
        </p:nvSpPr>
        <p:spPr>
          <a:xfrm>
            <a:off x="4159088" y="5031821"/>
            <a:ext cx="933450" cy="498016"/>
          </a:xfrm>
          <a:prstGeom prst="rect">
            <a:avLst/>
          </a:prstGeom>
        </p:spPr>
        <p:txBody>
          <a:bodyPr vert="horz" wrap="square" lIns="0" tIns="36000" rIns="0" bIns="0" rtlCol="0">
            <a:spAutoFit/>
          </a:bodyPr>
          <a:lstStyle/>
          <a:p>
            <a:pPr algn="ctr"/>
            <a:r>
              <a:rPr sz="1000" b="1">
                <a:solidFill>
                  <a:srgbClr val="C00000"/>
                </a:solidFill>
                <a:latin typeface="Meiryo UI" panose="020B0604030504040204" pitchFamily="50" charset="-128"/>
                <a:ea typeface="Meiryo UI" panose="020B0604030504040204" pitchFamily="50" charset="-128"/>
                <a:cs typeface="游ゴシック"/>
              </a:rPr>
              <a:t>利用金額を入力</a:t>
            </a:r>
            <a:endParaRPr lang="en-US" sz="1000" b="1" dirty="0">
              <a:solidFill>
                <a:srgbClr val="C00000"/>
              </a:solidFill>
              <a:latin typeface="Meiryo UI" panose="020B0604030504040204" pitchFamily="50" charset="-128"/>
              <a:ea typeface="Meiryo UI" panose="020B0604030504040204" pitchFamily="50" charset="-128"/>
              <a:cs typeface="游ゴシック"/>
            </a:endParaRPr>
          </a:p>
          <a:p>
            <a:pPr marR="90805" algn="ctr"/>
            <a:r>
              <a:rPr sz="1000" b="1">
                <a:solidFill>
                  <a:srgbClr val="414042"/>
                </a:solidFill>
                <a:latin typeface="Meiryo UI" panose="020B0604030504040204" pitchFamily="50" charset="-128"/>
                <a:ea typeface="Meiryo UI" panose="020B0604030504040204" pitchFamily="50" charset="-128"/>
                <a:cs typeface="游ゴシック"/>
              </a:rPr>
              <a:t>「支払う」</a:t>
            </a:r>
            <a:endParaRPr lang="en-US" sz="1000" b="1">
              <a:solidFill>
                <a:srgbClr val="414042"/>
              </a:solidFill>
              <a:latin typeface="Meiryo UI" panose="020B0604030504040204" pitchFamily="50" charset="-128"/>
              <a:ea typeface="Meiryo UI" panose="020B0604030504040204" pitchFamily="50" charset="-128"/>
              <a:cs typeface="游ゴシック"/>
            </a:endParaRPr>
          </a:p>
          <a:p>
            <a:pPr marR="90805" algn="ctr"/>
            <a:r>
              <a:rPr sz="1000" b="1">
                <a:solidFill>
                  <a:srgbClr val="C00000"/>
                </a:solidFill>
                <a:latin typeface="Meiryo UI" panose="020B0604030504040204" pitchFamily="50" charset="-128"/>
                <a:ea typeface="Meiryo UI" panose="020B0604030504040204" pitchFamily="50" charset="-128"/>
                <a:cs typeface="游ゴシック"/>
              </a:rPr>
              <a:t>ボタンをタップ</a:t>
            </a:r>
            <a:endParaRPr sz="1000" dirty="0">
              <a:solidFill>
                <a:srgbClr val="C00000"/>
              </a:solidFill>
              <a:latin typeface="Meiryo UI" panose="020B0604030504040204" pitchFamily="50" charset="-128"/>
              <a:ea typeface="Meiryo UI" panose="020B0604030504040204" pitchFamily="50" charset="-128"/>
              <a:cs typeface="游ゴシック"/>
            </a:endParaRPr>
          </a:p>
        </p:txBody>
      </p:sp>
      <p:sp>
        <p:nvSpPr>
          <p:cNvPr id="780" name="object 42">
            <a:extLst>
              <a:ext uri="{FF2B5EF4-FFF2-40B4-BE49-F238E27FC236}">
                <a16:creationId xmlns:a16="http://schemas.microsoft.com/office/drawing/2014/main" id="{0547E686-BC9B-3EEE-9E87-715FAC869481}"/>
              </a:ext>
            </a:extLst>
          </p:cNvPr>
          <p:cNvSpPr txBox="1"/>
          <p:nvPr/>
        </p:nvSpPr>
        <p:spPr>
          <a:xfrm>
            <a:off x="5528146" y="4917524"/>
            <a:ext cx="1130462" cy="651905"/>
          </a:xfrm>
          <a:prstGeom prst="rect">
            <a:avLst/>
          </a:prstGeom>
        </p:spPr>
        <p:txBody>
          <a:bodyPr vert="horz" wrap="square" lIns="0" tIns="36000" rIns="0" bIns="0" rtlCol="0">
            <a:spAutoFit/>
          </a:bodyPr>
          <a:lstStyle/>
          <a:p>
            <a:pPr algn="ctr"/>
            <a:r>
              <a:rPr sz="1000" b="1">
                <a:solidFill>
                  <a:srgbClr val="C00000"/>
                </a:solidFill>
                <a:latin typeface="Meiryo UI" panose="020B0604030504040204" pitchFamily="50" charset="-128"/>
                <a:ea typeface="Meiryo UI" panose="020B0604030504040204" pitchFamily="50" charset="-128"/>
                <a:cs typeface="游ゴシック"/>
              </a:rPr>
              <a:t>加盟店様</a:t>
            </a:r>
            <a:r>
              <a:rPr sz="1000" b="1">
                <a:solidFill>
                  <a:srgbClr val="414042"/>
                </a:solidFill>
                <a:latin typeface="Meiryo UI" panose="020B0604030504040204" pitchFamily="50" charset="-128"/>
                <a:ea typeface="Meiryo UI" panose="020B0604030504040204" pitchFamily="50" charset="-128"/>
                <a:cs typeface="游ゴシック"/>
              </a:rPr>
              <a:t>が</a:t>
            </a:r>
            <a:endParaRPr lang="en-US" sz="1000" b="1">
              <a:solidFill>
                <a:srgbClr val="414042"/>
              </a:solidFill>
              <a:latin typeface="Meiryo UI" panose="020B0604030504040204" pitchFamily="50" charset="-128"/>
              <a:ea typeface="Meiryo UI" panose="020B0604030504040204" pitchFamily="50" charset="-128"/>
              <a:cs typeface="游ゴシック"/>
            </a:endParaRPr>
          </a:p>
          <a:p>
            <a:pPr algn="ctr"/>
            <a:r>
              <a:rPr sz="1000" b="1">
                <a:solidFill>
                  <a:srgbClr val="414042"/>
                </a:solidFill>
                <a:latin typeface="Meiryo UI" panose="020B0604030504040204" pitchFamily="50" charset="-128"/>
                <a:ea typeface="Meiryo UI" panose="020B0604030504040204" pitchFamily="50" charset="-128"/>
                <a:cs typeface="游ゴシック"/>
              </a:rPr>
              <a:t>完了画面</a:t>
            </a:r>
            <a:r>
              <a:rPr lang="ja-JP" altLang="en-US" sz="1000" b="1">
                <a:solidFill>
                  <a:srgbClr val="414042"/>
                </a:solidFill>
                <a:latin typeface="Meiryo UI" panose="020B0604030504040204" pitchFamily="50" charset="-128"/>
                <a:ea typeface="Meiryo UI" panose="020B0604030504040204" pitchFamily="50" charset="-128"/>
                <a:cs typeface="游ゴシック"/>
              </a:rPr>
              <a:t>の</a:t>
            </a:r>
            <a:endParaRPr sz="1000">
              <a:latin typeface="Meiryo UI" panose="020B0604030504040204" pitchFamily="50" charset="-128"/>
              <a:ea typeface="Meiryo UI" panose="020B0604030504040204" pitchFamily="50" charset="-128"/>
              <a:cs typeface="游ゴシック"/>
            </a:endParaRPr>
          </a:p>
          <a:p>
            <a:pPr marR="5715" algn="ctr"/>
            <a:r>
              <a:rPr sz="1000" b="1" u="sng">
                <a:solidFill>
                  <a:srgbClr val="C00000"/>
                </a:solidFill>
                <a:uFill>
                  <a:solidFill>
                    <a:srgbClr val="ED1C2A"/>
                  </a:solidFill>
                </a:uFill>
                <a:latin typeface="Meiryo UI" panose="020B0604030504040204" pitchFamily="50" charset="-128"/>
                <a:ea typeface="Meiryo UI" panose="020B0604030504040204" pitchFamily="50" charset="-128"/>
                <a:cs typeface="游ゴシック"/>
              </a:rPr>
              <a:t>店舗</a:t>
            </a:r>
            <a:r>
              <a:rPr sz="1000" b="1" u="sng" dirty="0">
                <a:solidFill>
                  <a:srgbClr val="C00000"/>
                </a:solidFill>
                <a:uFill>
                  <a:solidFill>
                    <a:srgbClr val="ED1C2A"/>
                  </a:solidFill>
                </a:uFill>
                <a:latin typeface="Meiryo UI" panose="020B0604030504040204" pitchFamily="50" charset="-128"/>
                <a:ea typeface="Meiryo UI" panose="020B0604030504040204" pitchFamily="50" charset="-128"/>
                <a:cs typeface="游ゴシック"/>
              </a:rPr>
              <a:t>・金額</a:t>
            </a:r>
            <a:r>
              <a:rPr sz="1000" b="1" u="sng">
                <a:solidFill>
                  <a:srgbClr val="C00000"/>
                </a:solidFill>
                <a:uFill>
                  <a:solidFill>
                    <a:srgbClr val="ED1C2A"/>
                  </a:solidFill>
                </a:uFill>
                <a:latin typeface="Meiryo UI" panose="020B0604030504040204" pitchFamily="50" charset="-128"/>
                <a:ea typeface="Meiryo UI" panose="020B0604030504040204" pitchFamily="50" charset="-128"/>
                <a:cs typeface="游ゴシック"/>
              </a:rPr>
              <a:t>・日時</a:t>
            </a:r>
            <a:r>
              <a:rPr sz="1000" b="1" u="sng">
                <a:solidFill>
                  <a:srgbClr val="414042"/>
                </a:solidFill>
                <a:uFill>
                  <a:solidFill>
                    <a:srgbClr val="ED1C2A"/>
                  </a:solidFill>
                </a:uFill>
                <a:latin typeface="Meiryo UI" panose="020B0604030504040204" pitchFamily="50" charset="-128"/>
                <a:ea typeface="Meiryo UI" panose="020B0604030504040204" pitchFamily="50" charset="-128"/>
                <a:cs typeface="游ゴシック"/>
              </a:rPr>
              <a:t>を</a:t>
            </a:r>
            <a:endParaRPr lang="en-US" sz="1000" b="1" u="sng">
              <a:solidFill>
                <a:srgbClr val="414042"/>
              </a:solidFill>
              <a:uFill>
                <a:solidFill>
                  <a:srgbClr val="ED1C2A"/>
                </a:solidFill>
              </a:uFill>
              <a:latin typeface="Meiryo UI" panose="020B0604030504040204" pitchFamily="50" charset="-128"/>
              <a:ea typeface="Meiryo UI" panose="020B0604030504040204" pitchFamily="50" charset="-128"/>
              <a:cs typeface="游ゴシック"/>
            </a:endParaRPr>
          </a:p>
          <a:p>
            <a:pPr marR="5715" algn="ctr"/>
            <a:r>
              <a:rPr sz="1000" b="1">
                <a:solidFill>
                  <a:srgbClr val="414042"/>
                </a:solidFill>
                <a:latin typeface="Meiryo UI" panose="020B0604030504040204" pitchFamily="50" charset="-128"/>
                <a:ea typeface="Meiryo UI" panose="020B0604030504040204" pitchFamily="50" charset="-128"/>
                <a:cs typeface="游ゴシック"/>
              </a:rPr>
              <a:t>目視で確認</a:t>
            </a:r>
            <a:endParaRPr sz="1000">
              <a:latin typeface="Meiryo UI" panose="020B0604030504040204" pitchFamily="50" charset="-128"/>
              <a:ea typeface="Meiryo UI" panose="020B0604030504040204" pitchFamily="50" charset="-128"/>
              <a:cs typeface="游ゴシック"/>
            </a:endParaRPr>
          </a:p>
        </p:txBody>
      </p:sp>
      <p:sp>
        <p:nvSpPr>
          <p:cNvPr id="781" name="object 43">
            <a:extLst>
              <a:ext uri="{FF2B5EF4-FFF2-40B4-BE49-F238E27FC236}">
                <a16:creationId xmlns:a16="http://schemas.microsoft.com/office/drawing/2014/main" id="{18DD1C7E-8EFB-593D-8BC9-DB6249891A8B}"/>
              </a:ext>
            </a:extLst>
          </p:cNvPr>
          <p:cNvSpPr txBox="1"/>
          <p:nvPr/>
        </p:nvSpPr>
        <p:spPr>
          <a:xfrm>
            <a:off x="5523538" y="1621560"/>
            <a:ext cx="1125855" cy="569493"/>
          </a:xfrm>
          <a:prstGeom prst="rect">
            <a:avLst/>
          </a:prstGeom>
          <a:solidFill>
            <a:srgbClr val="FFFFFF">
              <a:alpha val="79998"/>
            </a:srgbClr>
          </a:solidFill>
          <a:ln w="12700">
            <a:solidFill>
              <a:srgbClr val="DC9747"/>
            </a:solidFill>
          </a:ln>
        </p:spPr>
        <p:txBody>
          <a:bodyPr vert="horz" wrap="none" lIns="0" tIns="36000" rIns="0" bIns="0" rtlCol="0" anchor="ctr">
            <a:noAutofit/>
          </a:bodyPr>
          <a:lstStyle/>
          <a:p>
            <a:pPr algn="ctr"/>
            <a:r>
              <a:rPr sz="1000" b="1">
                <a:solidFill>
                  <a:srgbClr val="414042"/>
                </a:solidFill>
                <a:latin typeface="Meiryo UI" panose="020B0604030504040204" pitchFamily="50" charset="-128"/>
                <a:ea typeface="Meiryo UI" panose="020B0604030504040204" pitchFamily="50" charset="-128"/>
                <a:cs typeface="游ゴシック"/>
              </a:rPr>
              <a:t>デジタルクーポンの</a:t>
            </a:r>
            <a:endParaRPr sz="1000" dirty="0">
              <a:latin typeface="Meiryo UI" panose="020B0604030504040204" pitchFamily="50" charset="-128"/>
              <a:ea typeface="Meiryo UI" panose="020B0604030504040204" pitchFamily="50" charset="-128"/>
              <a:cs typeface="游ゴシック"/>
            </a:endParaRPr>
          </a:p>
          <a:p>
            <a:pPr algn="ctr"/>
            <a:r>
              <a:rPr sz="1000" b="1" dirty="0">
                <a:solidFill>
                  <a:srgbClr val="414042"/>
                </a:solidFill>
                <a:latin typeface="Meiryo UI" panose="020B0604030504040204" pitchFamily="50" charset="-128"/>
                <a:ea typeface="Meiryo UI" panose="020B0604030504040204" pitchFamily="50" charset="-128"/>
                <a:cs typeface="游ゴシック"/>
              </a:rPr>
              <a:t>受取完了</a:t>
            </a:r>
            <a:endParaRPr sz="1000" dirty="0">
              <a:latin typeface="Meiryo UI" panose="020B0604030504040204" pitchFamily="50" charset="-128"/>
              <a:ea typeface="Meiryo UI" panose="020B0604030504040204" pitchFamily="50" charset="-128"/>
              <a:cs typeface="游ゴシック"/>
            </a:endParaRPr>
          </a:p>
        </p:txBody>
      </p:sp>
      <p:sp>
        <p:nvSpPr>
          <p:cNvPr id="785" name="object 47">
            <a:extLst>
              <a:ext uri="{FF2B5EF4-FFF2-40B4-BE49-F238E27FC236}">
                <a16:creationId xmlns:a16="http://schemas.microsoft.com/office/drawing/2014/main" id="{B6469857-F05A-605A-4B01-AB12BA6E7B98}"/>
              </a:ext>
            </a:extLst>
          </p:cNvPr>
          <p:cNvSpPr/>
          <p:nvPr/>
        </p:nvSpPr>
        <p:spPr>
          <a:xfrm>
            <a:off x="4163317" y="6698198"/>
            <a:ext cx="888365" cy="241935"/>
          </a:xfrm>
          <a:custGeom>
            <a:avLst/>
            <a:gdLst/>
            <a:ahLst/>
            <a:cxnLst/>
            <a:rect l="l" t="t" r="r" b="b"/>
            <a:pathLst>
              <a:path w="888364" h="241934">
                <a:moveTo>
                  <a:pt x="888212" y="141655"/>
                </a:moveTo>
                <a:lnTo>
                  <a:pt x="880352" y="180579"/>
                </a:lnTo>
                <a:lnTo>
                  <a:pt x="858920" y="212361"/>
                </a:lnTo>
                <a:lnTo>
                  <a:pt x="827133" y="233786"/>
                </a:lnTo>
                <a:lnTo>
                  <a:pt x="788212" y="241642"/>
                </a:lnTo>
                <a:lnTo>
                  <a:pt x="99987" y="241642"/>
                </a:lnTo>
                <a:lnTo>
                  <a:pt x="61068" y="233786"/>
                </a:lnTo>
                <a:lnTo>
                  <a:pt x="29286" y="212361"/>
                </a:lnTo>
                <a:lnTo>
                  <a:pt x="7857" y="180579"/>
                </a:lnTo>
                <a:lnTo>
                  <a:pt x="0" y="141655"/>
                </a:lnTo>
                <a:lnTo>
                  <a:pt x="0" y="99999"/>
                </a:lnTo>
                <a:lnTo>
                  <a:pt x="7857" y="61073"/>
                </a:lnTo>
                <a:lnTo>
                  <a:pt x="29286" y="29287"/>
                </a:lnTo>
                <a:lnTo>
                  <a:pt x="61068" y="7857"/>
                </a:lnTo>
                <a:lnTo>
                  <a:pt x="99987" y="0"/>
                </a:lnTo>
                <a:lnTo>
                  <a:pt x="788212" y="0"/>
                </a:lnTo>
                <a:lnTo>
                  <a:pt x="827133" y="7857"/>
                </a:lnTo>
                <a:lnTo>
                  <a:pt x="858920" y="29287"/>
                </a:lnTo>
                <a:lnTo>
                  <a:pt x="880352" y="61073"/>
                </a:lnTo>
                <a:lnTo>
                  <a:pt x="888212" y="99999"/>
                </a:lnTo>
                <a:lnTo>
                  <a:pt x="888212" y="141655"/>
                </a:lnTo>
                <a:close/>
              </a:path>
            </a:pathLst>
          </a:custGeom>
          <a:ln w="38100">
            <a:solidFill>
              <a:srgbClr val="2435DA"/>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86" name="object 48">
            <a:extLst>
              <a:ext uri="{FF2B5EF4-FFF2-40B4-BE49-F238E27FC236}">
                <a16:creationId xmlns:a16="http://schemas.microsoft.com/office/drawing/2014/main" id="{1E7A6CB4-A9C5-DBEA-C5BA-722AF5F1996F}"/>
              </a:ext>
            </a:extLst>
          </p:cNvPr>
          <p:cNvSpPr/>
          <p:nvPr/>
        </p:nvSpPr>
        <p:spPr>
          <a:xfrm>
            <a:off x="2773711" y="6163249"/>
            <a:ext cx="876035" cy="583530"/>
          </a:xfrm>
          <a:custGeom>
            <a:avLst/>
            <a:gdLst/>
            <a:ahLst/>
            <a:cxnLst/>
            <a:rect l="l" t="t" r="r" b="b"/>
            <a:pathLst>
              <a:path w="852804" h="588009">
                <a:moveTo>
                  <a:pt x="852487" y="495350"/>
                </a:moveTo>
                <a:lnTo>
                  <a:pt x="844631" y="531212"/>
                </a:lnTo>
                <a:lnTo>
                  <a:pt x="823206" y="560504"/>
                </a:lnTo>
                <a:lnTo>
                  <a:pt x="791424" y="580257"/>
                </a:lnTo>
                <a:lnTo>
                  <a:pt x="752500" y="587502"/>
                </a:lnTo>
                <a:lnTo>
                  <a:pt x="99987" y="587502"/>
                </a:lnTo>
                <a:lnTo>
                  <a:pt x="61068" y="580257"/>
                </a:lnTo>
                <a:lnTo>
                  <a:pt x="29286" y="560504"/>
                </a:lnTo>
                <a:lnTo>
                  <a:pt x="7857" y="531212"/>
                </a:lnTo>
                <a:lnTo>
                  <a:pt x="0" y="495350"/>
                </a:lnTo>
                <a:lnTo>
                  <a:pt x="0" y="92151"/>
                </a:lnTo>
                <a:lnTo>
                  <a:pt x="7857" y="56278"/>
                </a:lnTo>
                <a:lnTo>
                  <a:pt x="29286" y="26987"/>
                </a:lnTo>
                <a:lnTo>
                  <a:pt x="61068" y="7240"/>
                </a:lnTo>
                <a:lnTo>
                  <a:pt x="99987" y="0"/>
                </a:lnTo>
                <a:lnTo>
                  <a:pt x="752500" y="0"/>
                </a:lnTo>
                <a:lnTo>
                  <a:pt x="791424" y="7240"/>
                </a:lnTo>
                <a:lnTo>
                  <a:pt x="823206" y="26987"/>
                </a:lnTo>
                <a:lnTo>
                  <a:pt x="844631" y="56278"/>
                </a:lnTo>
                <a:lnTo>
                  <a:pt x="852487" y="92151"/>
                </a:lnTo>
                <a:lnTo>
                  <a:pt x="852487" y="495350"/>
                </a:lnTo>
                <a:close/>
              </a:path>
            </a:pathLst>
          </a:custGeom>
          <a:ln w="38100">
            <a:solidFill>
              <a:srgbClr val="2435DA"/>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87" name="object 49">
            <a:extLst>
              <a:ext uri="{FF2B5EF4-FFF2-40B4-BE49-F238E27FC236}">
                <a16:creationId xmlns:a16="http://schemas.microsoft.com/office/drawing/2014/main" id="{31EC2BB9-1606-BF82-780B-5EC40D05E98F}"/>
              </a:ext>
            </a:extLst>
          </p:cNvPr>
          <p:cNvSpPr/>
          <p:nvPr/>
        </p:nvSpPr>
        <p:spPr>
          <a:xfrm>
            <a:off x="5607418" y="6020265"/>
            <a:ext cx="907472" cy="893568"/>
          </a:xfrm>
          <a:custGeom>
            <a:avLst/>
            <a:gdLst/>
            <a:ahLst/>
            <a:cxnLst/>
            <a:rect l="l" t="t" r="r" b="b"/>
            <a:pathLst>
              <a:path w="825500" h="831215">
                <a:moveTo>
                  <a:pt x="825157" y="700417"/>
                </a:moveTo>
                <a:lnTo>
                  <a:pt x="817552" y="751134"/>
                </a:lnTo>
                <a:lnTo>
                  <a:pt x="796813" y="792553"/>
                </a:lnTo>
                <a:lnTo>
                  <a:pt x="766049" y="820479"/>
                </a:lnTo>
                <a:lnTo>
                  <a:pt x="728370" y="830719"/>
                </a:lnTo>
                <a:lnTo>
                  <a:pt x="96786" y="830719"/>
                </a:lnTo>
                <a:lnTo>
                  <a:pt x="59112" y="820479"/>
                </a:lnTo>
                <a:lnTo>
                  <a:pt x="28347" y="792553"/>
                </a:lnTo>
                <a:lnTo>
                  <a:pt x="7605" y="751134"/>
                </a:lnTo>
                <a:lnTo>
                  <a:pt x="0" y="700417"/>
                </a:lnTo>
                <a:lnTo>
                  <a:pt x="0" y="130289"/>
                </a:lnTo>
                <a:lnTo>
                  <a:pt x="7605" y="79574"/>
                </a:lnTo>
                <a:lnTo>
                  <a:pt x="28347" y="38160"/>
                </a:lnTo>
                <a:lnTo>
                  <a:pt x="59112" y="10238"/>
                </a:lnTo>
                <a:lnTo>
                  <a:pt x="96786" y="0"/>
                </a:lnTo>
                <a:lnTo>
                  <a:pt x="728370" y="0"/>
                </a:lnTo>
                <a:lnTo>
                  <a:pt x="766049" y="10238"/>
                </a:lnTo>
                <a:lnTo>
                  <a:pt x="796813" y="38160"/>
                </a:lnTo>
                <a:lnTo>
                  <a:pt x="817552" y="79574"/>
                </a:lnTo>
                <a:lnTo>
                  <a:pt x="825157" y="130289"/>
                </a:lnTo>
                <a:lnTo>
                  <a:pt x="825157" y="700417"/>
                </a:lnTo>
                <a:close/>
              </a:path>
            </a:pathLst>
          </a:custGeom>
          <a:ln w="38100">
            <a:solidFill>
              <a:srgbClr val="2435DA"/>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791" name="object 53">
            <a:extLst>
              <a:ext uri="{FF2B5EF4-FFF2-40B4-BE49-F238E27FC236}">
                <a16:creationId xmlns:a16="http://schemas.microsoft.com/office/drawing/2014/main" id="{A723C8E0-FD06-F450-9389-368851B91085}"/>
              </a:ext>
            </a:extLst>
          </p:cNvPr>
          <p:cNvSpPr txBox="1"/>
          <p:nvPr/>
        </p:nvSpPr>
        <p:spPr>
          <a:xfrm>
            <a:off x="2706773" y="9089317"/>
            <a:ext cx="401955" cy="161583"/>
          </a:xfrm>
          <a:prstGeom prst="rect">
            <a:avLst/>
          </a:prstGeom>
        </p:spPr>
        <p:txBody>
          <a:bodyPr vert="horz" wrap="square" lIns="0" tIns="15240" rIns="0" bIns="0" rtlCol="0">
            <a:spAutoFit/>
          </a:bodyPr>
          <a:lstStyle/>
          <a:p>
            <a:pPr marL="12700">
              <a:lnSpc>
                <a:spcPct val="100000"/>
              </a:lnSpc>
              <a:spcBef>
                <a:spcPts val="120"/>
              </a:spcBef>
            </a:pPr>
            <a:r>
              <a:rPr sz="950" b="1" dirty="0">
                <a:solidFill>
                  <a:srgbClr val="414042"/>
                </a:solidFill>
                <a:latin typeface="Meiryo UI" panose="020B0604030504040204" pitchFamily="50" charset="-128"/>
                <a:ea typeface="Meiryo UI" panose="020B0604030504040204" pitchFamily="50" charset="-128"/>
                <a:cs typeface="游ゴシック"/>
              </a:rPr>
              <a:t>または</a:t>
            </a:r>
            <a:endParaRPr sz="950">
              <a:latin typeface="Meiryo UI" panose="020B0604030504040204" pitchFamily="50" charset="-128"/>
              <a:ea typeface="Meiryo UI" panose="020B0604030504040204" pitchFamily="50" charset="-128"/>
              <a:cs typeface="游ゴシック"/>
            </a:endParaRPr>
          </a:p>
        </p:txBody>
      </p:sp>
      <p:sp>
        <p:nvSpPr>
          <p:cNvPr id="792" name="object 54">
            <a:extLst>
              <a:ext uri="{FF2B5EF4-FFF2-40B4-BE49-F238E27FC236}">
                <a16:creationId xmlns:a16="http://schemas.microsoft.com/office/drawing/2014/main" id="{6354B106-C48C-28E5-9379-99AE283A9BBB}"/>
              </a:ext>
            </a:extLst>
          </p:cNvPr>
          <p:cNvSpPr txBox="1"/>
          <p:nvPr/>
        </p:nvSpPr>
        <p:spPr>
          <a:xfrm>
            <a:off x="2894632" y="6274956"/>
            <a:ext cx="673735" cy="249427"/>
          </a:xfrm>
          <a:prstGeom prst="rect">
            <a:avLst/>
          </a:prstGeom>
        </p:spPr>
        <p:txBody>
          <a:bodyPr vert="horz" wrap="square" lIns="0" tIns="12065" rIns="0" bIns="0" rtlCol="0">
            <a:spAutoFit/>
          </a:bodyPr>
          <a:lstStyle/>
          <a:p>
            <a:pPr marL="12700" marR="5080">
              <a:lnSpc>
                <a:spcPct val="147200"/>
              </a:lnSpc>
              <a:spcBef>
                <a:spcPts val="95"/>
              </a:spcBef>
            </a:pPr>
            <a:r>
              <a:rPr sz="550" b="1" spc="-10" dirty="0">
                <a:solidFill>
                  <a:srgbClr val="FFFFFF"/>
                </a:solidFill>
                <a:latin typeface="游ゴシック" panose="020B0400000000000000" pitchFamily="50" charset="-128"/>
                <a:ea typeface="游ゴシック" panose="020B0400000000000000" pitchFamily="50" charset="-128"/>
                <a:cs typeface="HGS創英角ｺﾞｼｯｸUB"/>
              </a:rPr>
              <a:t>カメラで映すものがここに表示されます</a:t>
            </a:r>
            <a:endParaRPr sz="550" b="1" dirty="0">
              <a:latin typeface="游ゴシック" panose="020B0400000000000000" pitchFamily="50" charset="-128"/>
              <a:ea typeface="游ゴシック" panose="020B0400000000000000" pitchFamily="50" charset="-128"/>
              <a:cs typeface="HGS創英角ｺﾞｼｯｸUB"/>
            </a:endParaRPr>
          </a:p>
        </p:txBody>
      </p:sp>
      <p:grpSp>
        <p:nvGrpSpPr>
          <p:cNvPr id="732" name="グループ化 731">
            <a:extLst>
              <a:ext uri="{FF2B5EF4-FFF2-40B4-BE49-F238E27FC236}">
                <a16:creationId xmlns:a16="http://schemas.microsoft.com/office/drawing/2014/main" id="{E9CD54AF-CEB9-4C11-B527-479A72BCC589}"/>
              </a:ext>
            </a:extLst>
          </p:cNvPr>
          <p:cNvGrpSpPr/>
          <p:nvPr/>
        </p:nvGrpSpPr>
        <p:grpSpPr>
          <a:xfrm>
            <a:off x="5048757" y="8369167"/>
            <a:ext cx="1017727" cy="1625993"/>
            <a:chOff x="5048757" y="8041195"/>
            <a:chExt cx="1017727" cy="1625993"/>
          </a:xfrm>
        </p:grpSpPr>
        <p:pic>
          <p:nvPicPr>
            <p:cNvPr id="789" name="object 51">
              <a:extLst>
                <a:ext uri="{FF2B5EF4-FFF2-40B4-BE49-F238E27FC236}">
                  <a16:creationId xmlns:a16="http://schemas.microsoft.com/office/drawing/2014/main" id="{34ACED64-87A7-148E-4DD6-5A88E231F0A6}"/>
                </a:ext>
              </a:extLst>
            </p:cNvPr>
            <p:cNvPicPr/>
            <p:nvPr/>
          </p:nvPicPr>
          <p:blipFill>
            <a:blip r:embed="rId12" cstate="print"/>
            <a:stretch>
              <a:fillRect/>
            </a:stretch>
          </p:blipFill>
          <p:spPr>
            <a:xfrm>
              <a:off x="5048757" y="8041195"/>
              <a:ext cx="1017727" cy="1625993"/>
            </a:xfrm>
            <a:prstGeom prst="rect">
              <a:avLst/>
            </a:prstGeom>
          </p:spPr>
        </p:pic>
        <p:sp>
          <p:nvSpPr>
            <p:cNvPr id="812" name="object 74">
              <a:extLst>
                <a:ext uri="{FF2B5EF4-FFF2-40B4-BE49-F238E27FC236}">
                  <a16:creationId xmlns:a16="http://schemas.microsoft.com/office/drawing/2014/main" id="{55559B5F-BB62-79FF-F487-9C764AEADBF5}"/>
                </a:ext>
              </a:extLst>
            </p:cNvPr>
            <p:cNvSpPr/>
            <p:nvPr/>
          </p:nvSpPr>
          <p:spPr>
            <a:xfrm>
              <a:off x="5084791" y="8398326"/>
              <a:ext cx="957138" cy="340277"/>
            </a:xfrm>
            <a:custGeom>
              <a:avLst/>
              <a:gdLst/>
              <a:ahLst/>
              <a:cxnLst/>
              <a:rect l="l" t="t" r="r" b="b"/>
              <a:pathLst>
                <a:path w="888364" h="241934">
                  <a:moveTo>
                    <a:pt x="888199" y="141643"/>
                  </a:moveTo>
                  <a:lnTo>
                    <a:pt x="880342" y="180556"/>
                  </a:lnTo>
                  <a:lnTo>
                    <a:pt x="858913" y="212339"/>
                  </a:lnTo>
                  <a:lnTo>
                    <a:pt x="827131" y="233770"/>
                  </a:lnTo>
                  <a:lnTo>
                    <a:pt x="788212" y="241630"/>
                  </a:lnTo>
                  <a:lnTo>
                    <a:pt x="99987" y="241630"/>
                  </a:lnTo>
                  <a:lnTo>
                    <a:pt x="61062" y="233770"/>
                  </a:lnTo>
                  <a:lnTo>
                    <a:pt x="29281" y="212339"/>
                  </a:lnTo>
                  <a:lnTo>
                    <a:pt x="7855" y="180556"/>
                  </a:lnTo>
                  <a:lnTo>
                    <a:pt x="0" y="141643"/>
                  </a:lnTo>
                  <a:lnTo>
                    <a:pt x="0" y="99987"/>
                  </a:lnTo>
                  <a:lnTo>
                    <a:pt x="7855" y="61062"/>
                  </a:lnTo>
                  <a:lnTo>
                    <a:pt x="29281" y="29281"/>
                  </a:lnTo>
                  <a:lnTo>
                    <a:pt x="61062" y="7855"/>
                  </a:lnTo>
                  <a:lnTo>
                    <a:pt x="99987" y="0"/>
                  </a:lnTo>
                  <a:lnTo>
                    <a:pt x="788212" y="0"/>
                  </a:lnTo>
                  <a:lnTo>
                    <a:pt x="827131" y="7855"/>
                  </a:lnTo>
                  <a:lnTo>
                    <a:pt x="858913" y="29281"/>
                  </a:lnTo>
                  <a:lnTo>
                    <a:pt x="880342" y="61062"/>
                  </a:lnTo>
                  <a:lnTo>
                    <a:pt x="888199" y="99987"/>
                  </a:lnTo>
                  <a:lnTo>
                    <a:pt x="888199" y="141643"/>
                  </a:lnTo>
                  <a:close/>
                </a:path>
              </a:pathLst>
            </a:custGeom>
            <a:ln w="38100">
              <a:solidFill>
                <a:srgbClr val="2435DA"/>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grpSp>
      <p:sp>
        <p:nvSpPr>
          <p:cNvPr id="814" name="object 76">
            <a:extLst>
              <a:ext uri="{FF2B5EF4-FFF2-40B4-BE49-F238E27FC236}">
                <a16:creationId xmlns:a16="http://schemas.microsoft.com/office/drawing/2014/main" id="{89F17391-A1D4-2F0F-647B-04C28646C5C1}"/>
              </a:ext>
            </a:extLst>
          </p:cNvPr>
          <p:cNvSpPr/>
          <p:nvPr/>
        </p:nvSpPr>
        <p:spPr>
          <a:xfrm>
            <a:off x="1392415" y="3398938"/>
            <a:ext cx="364490" cy="67945"/>
          </a:xfrm>
          <a:custGeom>
            <a:avLst/>
            <a:gdLst/>
            <a:ahLst/>
            <a:cxnLst/>
            <a:rect l="l" t="t" r="r" b="b"/>
            <a:pathLst>
              <a:path w="364489" h="67945">
                <a:moveTo>
                  <a:pt x="364070" y="67767"/>
                </a:moveTo>
                <a:lnTo>
                  <a:pt x="0" y="67767"/>
                </a:lnTo>
                <a:lnTo>
                  <a:pt x="0" y="0"/>
                </a:lnTo>
                <a:lnTo>
                  <a:pt x="364070" y="0"/>
                </a:lnTo>
                <a:lnTo>
                  <a:pt x="364070" y="67767"/>
                </a:lnTo>
                <a:close/>
              </a:path>
            </a:pathLst>
          </a:custGeom>
          <a:ln w="25400">
            <a:solidFill>
              <a:srgbClr val="ED1C24"/>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817" name="object 79">
            <a:extLst>
              <a:ext uri="{FF2B5EF4-FFF2-40B4-BE49-F238E27FC236}">
                <a16:creationId xmlns:a16="http://schemas.microsoft.com/office/drawing/2014/main" id="{556F8D0F-6283-F004-5D39-4CC4CD6CD2CF}"/>
              </a:ext>
            </a:extLst>
          </p:cNvPr>
          <p:cNvSpPr txBox="1"/>
          <p:nvPr/>
        </p:nvSpPr>
        <p:spPr>
          <a:xfrm>
            <a:off x="436632" y="10274087"/>
            <a:ext cx="363029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14042"/>
                </a:solidFill>
                <a:latin typeface="Meiryo UI" panose="020B0604030504040204" pitchFamily="50" charset="-128"/>
                <a:ea typeface="Meiryo UI" panose="020B0604030504040204" pitchFamily="50" charset="-128"/>
                <a:cs typeface="游ゴシック"/>
              </a:rPr>
              <a:t>※画像はイメージです</a:t>
            </a:r>
            <a:r>
              <a:rPr sz="1100">
                <a:solidFill>
                  <a:srgbClr val="414042"/>
                </a:solidFill>
                <a:latin typeface="Meiryo UI" panose="020B0604030504040204" pitchFamily="50" charset="-128"/>
                <a:ea typeface="Meiryo UI" panose="020B0604030504040204" pitchFamily="50" charset="-128"/>
                <a:cs typeface="游ゴシック"/>
              </a:rPr>
              <a:t>。実際の画面と異なる場合があります</a:t>
            </a:r>
            <a:endParaRPr sz="1100" dirty="0">
              <a:latin typeface="Meiryo UI" panose="020B0604030504040204" pitchFamily="50" charset="-128"/>
              <a:ea typeface="Meiryo UI" panose="020B0604030504040204" pitchFamily="50" charset="-128"/>
              <a:cs typeface="游ゴシック"/>
            </a:endParaRPr>
          </a:p>
        </p:txBody>
      </p:sp>
      <p:sp>
        <p:nvSpPr>
          <p:cNvPr id="819" name="object 81">
            <a:extLst>
              <a:ext uri="{FF2B5EF4-FFF2-40B4-BE49-F238E27FC236}">
                <a16:creationId xmlns:a16="http://schemas.microsoft.com/office/drawing/2014/main" id="{10C7EAEF-E9B0-837D-B144-A57357B96346}"/>
              </a:ext>
            </a:extLst>
          </p:cNvPr>
          <p:cNvSpPr txBox="1"/>
          <p:nvPr/>
        </p:nvSpPr>
        <p:spPr>
          <a:xfrm>
            <a:off x="1428048" y="3397657"/>
            <a:ext cx="285115" cy="66685"/>
          </a:xfrm>
          <a:prstGeom prst="rect">
            <a:avLst/>
          </a:prstGeom>
        </p:spPr>
        <p:txBody>
          <a:bodyPr vert="horz" wrap="square" lIns="0" tIns="12700" rIns="0" bIns="0" rtlCol="0">
            <a:spAutoFit/>
          </a:bodyPr>
          <a:lstStyle/>
          <a:p>
            <a:pPr marL="12700">
              <a:lnSpc>
                <a:spcPct val="100000"/>
              </a:lnSpc>
              <a:spcBef>
                <a:spcPts val="100"/>
              </a:spcBef>
            </a:pPr>
            <a:r>
              <a:rPr sz="350" b="1" spc="-10">
                <a:solidFill>
                  <a:srgbClr val="231F20"/>
                </a:solidFill>
                <a:latin typeface="游ゴシック" panose="020B0400000000000000" pitchFamily="50" charset="-128"/>
                <a:ea typeface="游ゴシック" panose="020B0400000000000000" pitchFamily="50" charset="-128"/>
                <a:cs typeface="小塚ゴシック Pr6N B"/>
              </a:rPr>
              <a:t>ABCD</a:t>
            </a:r>
            <a:r>
              <a:rPr lang="en-US" sz="350" b="1" spc="-10">
                <a:solidFill>
                  <a:srgbClr val="231F20"/>
                </a:solidFill>
                <a:latin typeface="游ゴシック" panose="020B0400000000000000" pitchFamily="50" charset="-128"/>
                <a:ea typeface="游ゴシック" panose="020B0400000000000000" pitchFamily="50" charset="-128"/>
                <a:cs typeface="小塚ゴシック Pr6N B"/>
              </a:rPr>
              <a:t>-</a:t>
            </a:r>
            <a:r>
              <a:rPr sz="350" b="1" spc="-10">
                <a:solidFill>
                  <a:srgbClr val="231F20"/>
                </a:solidFill>
                <a:latin typeface="游ゴシック" panose="020B0400000000000000" pitchFamily="50" charset="-128"/>
                <a:ea typeface="游ゴシック" panose="020B0400000000000000" pitchFamily="50" charset="-128"/>
                <a:cs typeface="小塚ゴシック Pr6N B"/>
              </a:rPr>
              <a:t>2345</a:t>
            </a:r>
            <a:r>
              <a:rPr sz="350" b="1" spc="500">
                <a:solidFill>
                  <a:srgbClr val="231F20"/>
                </a:solidFill>
                <a:latin typeface="游ゴシック" panose="020B0400000000000000" pitchFamily="50" charset="-128"/>
                <a:ea typeface="游ゴシック" panose="020B0400000000000000" pitchFamily="50" charset="-128"/>
                <a:cs typeface="小塚ゴシック Pr6N B"/>
              </a:rPr>
              <a:t> </a:t>
            </a:r>
            <a:endParaRPr sz="350">
              <a:latin typeface="游ゴシック" panose="020B0400000000000000" pitchFamily="50" charset="-128"/>
              <a:ea typeface="游ゴシック" panose="020B0400000000000000" pitchFamily="50" charset="-128"/>
              <a:cs typeface="小塚ゴシック Pr6N B"/>
            </a:endParaRPr>
          </a:p>
        </p:txBody>
      </p:sp>
      <p:sp>
        <p:nvSpPr>
          <p:cNvPr id="815" name="object 77">
            <a:extLst>
              <a:ext uri="{FF2B5EF4-FFF2-40B4-BE49-F238E27FC236}">
                <a16:creationId xmlns:a16="http://schemas.microsoft.com/office/drawing/2014/main" id="{0C28A7E8-0959-14F6-603A-DAB04EB430D9}"/>
              </a:ext>
            </a:extLst>
          </p:cNvPr>
          <p:cNvSpPr/>
          <p:nvPr/>
        </p:nvSpPr>
        <p:spPr>
          <a:xfrm>
            <a:off x="1751011" y="3246163"/>
            <a:ext cx="2370087" cy="185452"/>
          </a:xfrm>
          <a:custGeom>
            <a:avLst/>
            <a:gdLst>
              <a:gd name="connsiteX0" fmla="*/ 0 w 2434857"/>
              <a:gd name="connsiteY0" fmla="*/ 454101 h 454102"/>
              <a:gd name="connsiteX1" fmla="*/ 2249297 w 2434857"/>
              <a:gd name="connsiteY1" fmla="*/ 454101 h 454102"/>
              <a:gd name="connsiteX2" fmla="*/ 2249297 w 2434857"/>
              <a:gd name="connsiteY2" fmla="*/ 0 h 454102"/>
              <a:gd name="connsiteX3" fmla="*/ 2434857 w 2434857"/>
              <a:gd name="connsiteY3" fmla="*/ 0 h 454102"/>
            </a:gdLst>
            <a:ahLst/>
            <a:cxnLst>
              <a:cxn ang="0">
                <a:pos x="connsiteX0" y="connsiteY0"/>
              </a:cxn>
              <a:cxn ang="0">
                <a:pos x="connsiteX1" y="connsiteY1"/>
              </a:cxn>
              <a:cxn ang="0">
                <a:pos x="connsiteX2" y="connsiteY2"/>
              </a:cxn>
              <a:cxn ang="0">
                <a:pos x="connsiteX3" y="connsiteY3"/>
              </a:cxn>
            </a:cxnLst>
            <a:rect l="l" t="t" r="r" b="b"/>
            <a:pathLst>
              <a:path w="2434857" h="454102">
                <a:moveTo>
                  <a:pt x="0" y="454101"/>
                </a:moveTo>
                <a:lnTo>
                  <a:pt x="2249297" y="454101"/>
                </a:lnTo>
                <a:lnTo>
                  <a:pt x="2249297" y="0"/>
                </a:lnTo>
                <a:lnTo>
                  <a:pt x="2434857" y="0"/>
                </a:lnTo>
              </a:path>
            </a:pathLst>
          </a:custGeom>
          <a:ln w="38099">
            <a:solidFill>
              <a:srgbClr val="ED1C24"/>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813" name="object 75">
            <a:extLst>
              <a:ext uri="{FF2B5EF4-FFF2-40B4-BE49-F238E27FC236}">
                <a16:creationId xmlns:a16="http://schemas.microsoft.com/office/drawing/2014/main" id="{7F0A3BB4-CDAD-FFD0-2336-9D36AB7BBDD3}"/>
              </a:ext>
            </a:extLst>
          </p:cNvPr>
          <p:cNvSpPr/>
          <p:nvPr/>
        </p:nvSpPr>
        <p:spPr>
          <a:xfrm>
            <a:off x="4215545" y="3169121"/>
            <a:ext cx="879634" cy="138037"/>
          </a:xfrm>
          <a:custGeom>
            <a:avLst/>
            <a:gdLst/>
            <a:ahLst/>
            <a:cxnLst/>
            <a:rect l="l" t="t" r="r" b="b"/>
            <a:pathLst>
              <a:path w="931545" h="107950">
                <a:moveTo>
                  <a:pt x="931329" y="107480"/>
                </a:moveTo>
                <a:lnTo>
                  <a:pt x="0" y="107480"/>
                </a:lnTo>
                <a:lnTo>
                  <a:pt x="0" y="0"/>
                </a:lnTo>
                <a:lnTo>
                  <a:pt x="931329" y="0"/>
                </a:lnTo>
                <a:lnTo>
                  <a:pt x="931329" y="107480"/>
                </a:lnTo>
                <a:close/>
              </a:path>
            </a:pathLst>
          </a:custGeom>
          <a:ln w="38099">
            <a:solidFill>
              <a:srgbClr val="ED1C24"/>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A15D02E2-A889-38C4-E4E9-B10C25FD992E}"/>
              </a:ext>
            </a:extLst>
          </p:cNvPr>
          <p:cNvSpPr txBox="1"/>
          <p:nvPr/>
        </p:nvSpPr>
        <p:spPr>
          <a:xfrm>
            <a:off x="4323587" y="3139373"/>
            <a:ext cx="670376" cy="200055"/>
          </a:xfrm>
          <a:prstGeom prst="rect">
            <a:avLst/>
          </a:prstGeom>
          <a:noFill/>
        </p:spPr>
        <p:txBody>
          <a:bodyPr wrap="none" rtlCol="0">
            <a:spAutoFit/>
          </a:bodyPr>
          <a:lstStyle/>
          <a:p>
            <a:r>
              <a:rPr kumimoji="1" lang="en-US" altLang="ja-JP" sz="700" b="1"/>
              <a:t>ABCD-2345</a:t>
            </a:r>
            <a:endParaRPr kumimoji="1" lang="ja-JP" altLang="en-US" sz="700" b="1"/>
          </a:p>
        </p:txBody>
      </p:sp>
      <p:sp>
        <p:nvSpPr>
          <p:cNvPr id="816" name="object 78">
            <a:extLst>
              <a:ext uri="{FF2B5EF4-FFF2-40B4-BE49-F238E27FC236}">
                <a16:creationId xmlns:a16="http://schemas.microsoft.com/office/drawing/2014/main" id="{3B92A712-F5F7-6551-6161-ADFB5B854347}"/>
              </a:ext>
            </a:extLst>
          </p:cNvPr>
          <p:cNvSpPr/>
          <p:nvPr/>
        </p:nvSpPr>
        <p:spPr>
          <a:xfrm>
            <a:off x="4096740" y="3172949"/>
            <a:ext cx="115570" cy="133350"/>
          </a:xfrm>
          <a:custGeom>
            <a:avLst/>
            <a:gdLst/>
            <a:ahLst/>
            <a:cxnLst/>
            <a:rect l="l" t="t" r="r" b="b"/>
            <a:pathLst>
              <a:path w="115570" h="133350">
                <a:moveTo>
                  <a:pt x="0" y="0"/>
                </a:moveTo>
                <a:lnTo>
                  <a:pt x="0" y="132994"/>
                </a:lnTo>
                <a:lnTo>
                  <a:pt x="115138" y="66497"/>
                </a:lnTo>
                <a:lnTo>
                  <a:pt x="0" y="0"/>
                </a:lnTo>
                <a:close/>
              </a:path>
            </a:pathLst>
          </a:custGeom>
          <a:solidFill>
            <a:srgbClr val="ED1C24"/>
          </a:solidFill>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36" name="object 24">
            <a:extLst>
              <a:ext uri="{FF2B5EF4-FFF2-40B4-BE49-F238E27FC236}">
                <a16:creationId xmlns:a16="http://schemas.microsoft.com/office/drawing/2014/main" id="{E44FFA65-2CDB-D91A-5340-63532278BD71}"/>
              </a:ext>
            </a:extLst>
          </p:cNvPr>
          <p:cNvSpPr txBox="1"/>
          <p:nvPr/>
        </p:nvSpPr>
        <p:spPr>
          <a:xfrm>
            <a:off x="3322473" y="7906795"/>
            <a:ext cx="688256" cy="442035"/>
          </a:xfrm>
          <a:prstGeom prst="rect">
            <a:avLst/>
          </a:prstGeom>
        </p:spPr>
        <p:txBody>
          <a:bodyPr vert="horz" wrap="none" lIns="36000" tIns="36000" rIns="36000" bIns="36000" rtlCol="0" anchor="ctr">
            <a:spAutoFit/>
          </a:bodyPr>
          <a:lstStyle/>
          <a:p>
            <a:pPr algn="ctr">
              <a:tabLst>
                <a:tab pos="1649730" algn="l"/>
              </a:tabLst>
            </a:pPr>
            <a:r>
              <a:rPr sz="1200" b="1">
                <a:solidFill>
                  <a:srgbClr val="7030A0"/>
                </a:solidFill>
                <a:latin typeface="Meiryo UI" panose="020B0604030504040204" pitchFamily="50" charset="-128"/>
                <a:ea typeface="Meiryo UI" panose="020B0604030504040204" pitchFamily="50" charset="-128"/>
                <a:cs typeface="游ゴシック"/>
              </a:rPr>
              <a:t>お支払い</a:t>
            </a:r>
            <a:endParaRPr lang="en-US" sz="1200" b="1">
              <a:solidFill>
                <a:srgbClr val="7030A0"/>
              </a:solidFill>
              <a:latin typeface="Meiryo UI" panose="020B0604030504040204" pitchFamily="50" charset="-128"/>
              <a:ea typeface="Meiryo UI" panose="020B0604030504040204" pitchFamily="50" charset="-128"/>
              <a:cs typeface="游ゴシック"/>
            </a:endParaRPr>
          </a:p>
          <a:p>
            <a:pPr algn="ctr">
              <a:tabLst>
                <a:tab pos="1649730" algn="l"/>
              </a:tabLst>
            </a:pPr>
            <a:r>
              <a:rPr sz="1200" b="1">
                <a:solidFill>
                  <a:srgbClr val="7030A0"/>
                </a:solidFill>
                <a:latin typeface="Meiryo UI" panose="020B0604030504040204" pitchFamily="50" charset="-128"/>
                <a:ea typeface="Meiryo UI" panose="020B0604030504040204" pitchFamily="50" charset="-128"/>
                <a:cs typeface="游ゴシック"/>
              </a:rPr>
              <a:t>完了画面</a:t>
            </a:r>
            <a:endParaRPr sz="1200">
              <a:solidFill>
                <a:srgbClr val="7030A0"/>
              </a:solidFill>
              <a:latin typeface="Meiryo UI" panose="020B0604030504040204" pitchFamily="50" charset="-128"/>
              <a:ea typeface="Meiryo UI" panose="020B0604030504040204" pitchFamily="50" charset="-128"/>
              <a:cs typeface="游ゴシック"/>
            </a:endParaRPr>
          </a:p>
        </p:txBody>
      </p:sp>
      <p:grpSp>
        <p:nvGrpSpPr>
          <p:cNvPr id="704" name="グループ化 703">
            <a:extLst>
              <a:ext uri="{FF2B5EF4-FFF2-40B4-BE49-F238E27FC236}">
                <a16:creationId xmlns:a16="http://schemas.microsoft.com/office/drawing/2014/main" id="{7213ABBA-A485-B6AF-53A7-14F63A74F6D2}"/>
              </a:ext>
            </a:extLst>
          </p:cNvPr>
          <p:cNvGrpSpPr/>
          <p:nvPr/>
        </p:nvGrpSpPr>
        <p:grpSpPr>
          <a:xfrm>
            <a:off x="5598237" y="2217089"/>
            <a:ext cx="992162" cy="1676567"/>
            <a:chOff x="5598237" y="2466769"/>
            <a:chExt cx="992162" cy="1676567"/>
          </a:xfrm>
        </p:grpSpPr>
        <p:grpSp>
          <p:nvGrpSpPr>
            <p:cNvPr id="48" name="グループ化 47">
              <a:extLst>
                <a:ext uri="{FF2B5EF4-FFF2-40B4-BE49-F238E27FC236}">
                  <a16:creationId xmlns:a16="http://schemas.microsoft.com/office/drawing/2014/main" id="{BA7A5EC3-EEED-A66A-13E9-221102580753}"/>
                </a:ext>
              </a:extLst>
            </p:cNvPr>
            <p:cNvGrpSpPr/>
            <p:nvPr/>
          </p:nvGrpSpPr>
          <p:grpSpPr>
            <a:xfrm>
              <a:off x="5598237" y="2466769"/>
              <a:ext cx="992162" cy="1676567"/>
              <a:chOff x="5598237" y="2466769"/>
              <a:chExt cx="992162" cy="1676567"/>
            </a:xfrm>
          </p:grpSpPr>
          <p:pic>
            <p:nvPicPr>
              <p:cNvPr id="25" name="object 28">
                <a:extLst>
                  <a:ext uri="{FF2B5EF4-FFF2-40B4-BE49-F238E27FC236}">
                    <a16:creationId xmlns:a16="http://schemas.microsoft.com/office/drawing/2014/main" id="{6FDDD50C-15D0-C3C7-904C-26A3B88C1883}"/>
                  </a:ext>
                </a:extLst>
              </p:cNvPr>
              <p:cNvPicPr/>
              <p:nvPr/>
            </p:nvPicPr>
            <p:blipFill>
              <a:blip r:embed="rId4" cstate="print"/>
              <a:stretch>
                <a:fillRect/>
              </a:stretch>
            </p:blipFill>
            <p:spPr>
              <a:xfrm>
                <a:off x="5598237" y="2466769"/>
                <a:ext cx="992162" cy="1676567"/>
              </a:xfrm>
              <a:prstGeom prst="rect">
                <a:avLst/>
              </a:prstGeom>
            </p:spPr>
          </p:pic>
          <p:pic>
            <p:nvPicPr>
              <p:cNvPr id="26" name="図 25" descr="テキスト, カレンダー&#10;&#10;自動的に生成された説明">
                <a:extLst>
                  <a:ext uri="{FF2B5EF4-FFF2-40B4-BE49-F238E27FC236}">
                    <a16:creationId xmlns:a16="http://schemas.microsoft.com/office/drawing/2014/main" id="{DE849DC0-4896-3034-20DC-474964ECBE2A}"/>
                  </a:ext>
                </a:extLst>
              </p:cNvPr>
              <p:cNvPicPr>
                <a:picLocks noChangeAspect="1"/>
              </p:cNvPicPr>
              <p:nvPr/>
            </p:nvPicPr>
            <p:blipFill rotWithShape="1">
              <a:blip r:embed="rId13">
                <a:extLst>
                  <a:ext uri="{28A0092B-C50C-407E-A947-70E740481C1C}">
                    <a14:useLocalDpi xmlns:a14="http://schemas.microsoft.com/office/drawing/2010/main" val="0"/>
                  </a:ext>
                </a:extLst>
              </a:blip>
              <a:srcRect t="2768" b="14810"/>
              <a:stretch/>
            </p:blipFill>
            <p:spPr>
              <a:xfrm>
                <a:off x="5655952" y="2638543"/>
                <a:ext cx="887037" cy="1300411"/>
              </a:xfrm>
              <a:prstGeom prst="rect">
                <a:avLst/>
              </a:prstGeom>
            </p:spPr>
          </p:pic>
        </p:grpSp>
        <p:sp>
          <p:nvSpPr>
            <p:cNvPr id="37" name="正方形/長方形 36">
              <a:extLst>
                <a:ext uri="{FF2B5EF4-FFF2-40B4-BE49-F238E27FC236}">
                  <a16:creationId xmlns:a16="http://schemas.microsoft.com/office/drawing/2014/main" id="{135D428C-49DC-B8C1-3FB8-ABFF6D2F6624}"/>
                </a:ext>
              </a:extLst>
            </p:cNvPr>
            <p:cNvSpPr/>
            <p:nvPr/>
          </p:nvSpPr>
          <p:spPr>
            <a:xfrm>
              <a:off x="5680149" y="3897784"/>
              <a:ext cx="834741" cy="243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6" name="グループ化 705">
            <a:extLst>
              <a:ext uri="{FF2B5EF4-FFF2-40B4-BE49-F238E27FC236}">
                <a16:creationId xmlns:a16="http://schemas.microsoft.com/office/drawing/2014/main" id="{17621D68-9567-C8DA-4205-B00B38AD35C4}"/>
              </a:ext>
            </a:extLst>
          </p:cNvPr>
          <p:cNvGrpSpPr/>
          <p:nvPr/>
        </p:nvGrpSpPr>
        <p:grpSpPr>
          <a:xfrm>
            <a:off x="1293858" y="5645188"/>
            <a:ext cx="992162" cy="1676567"/>
            <a:chOff x="5598237" y="2466769"/>
            <a:chExt cx="992162" cy="1676567"/>
          </a:xfrm>
        </p:grpSpPr>
        <p:grpSp>
          <p:nvGrpSpPr>
            <p:cNvPr id="707" name="グループ化 706">
              <a:extLst>
                <a:ext uri="{FF2B5EF4-FFF2-40B4-BE49-F238E27FC236}">
                  <a16:creationId xmlns:a16="http://schemas.microsoft.com/office/drawing/2014/main" id="{3FB81E5B-B21B-D6EA-E91F-C660276BCAB7}"/>
                </a:ext>
              </a:extLst>
            </p:cNvPr>
            <p:cNvGrpSpPr/>
            <p:nvPr/>
          </p:nvGrpSpPr>
          <p:grpSpPr>
            <a:xfrm>
              <a:off x="5598237" y="2466769"/>
              <a:ext cx="992162" cy="1676567"/>
              <a:chOff x="5598237" y="2466769"/>
              <a:chExt cx="992162" cy="1676567"/>
            </a:xfrm>
          </p:grpSpPr>
          <p:pic>
            <p:nvPicPr>
              <p:cNvPr id="709" name="object 28">
                <a:extLst>
                  <a:ext uri="{FF2B5EF4-FFF2-40B4-BE49-F238E27FC236}">
                    <a16:creationId xmlns:a16="http://schemas.microsoft.com/office/drawing/2014/main" id="{9A9566AF-12E5-ED30-8EB8-F1A28DD9DC4C}"/>
                  </a:ext>
                </a:extLst>
              </p:cNvPr>
              <p:cNvPicPr/>
              <p:nvPr/>
            </p:nvPicPr>
            <p:blipFill>
              <a:blip r:embed="rId4" cstate="print"/>
              <a:stretch>
                <a:fillRect/>
              </a:stretch>
            </p:blipFill>
            <p:spPr>
              <a:xfrm>
                <a:off x="5598237" y="2466769"/>
                <a:ext cx="992162" cy="1676567"/>
              </a:xfrm>
              <a:prstGeom prst="rect">
                <a:avLst/>
              </a:prstGeom>
            </p:spPr>
          </p:pic>
          <p:pic>
            <p:nvPicPr>
              <p:cNvPr id="710" name="図 709" descr="テキスト, カレンダー&#10;&#10;自動的に生成された説明">
                <a:extLst>
                  <a:ext uri="{FF2B5EF4-FFF2-40B4-BE49-F238E27FC236}">
                    <a16:creationId xmlns:a16="http://schemas.microsoft.com/office/drawing/2014/main" id="{AB290ECF-7806-73BF-8AC0-5801BB9C8C68}"/>
                  </a:ext>
                </a:extLst>
              </p:cNvPr>
              <p:cNvPicPr>
                <a:picLocks noChangeAspect="1"/>
              </p:cNvPicPr>
              <p:nvPr/>
            </p:nvPicPr>
            <p:blipFill rotWithShape="1">
              <a:blip r:embed="rId13">
                <a:extLst>
                  <a:ext uri="{28A0092B-C50C-407E-A947-70E740481C1C}">
                    <a14:useLocalDpi xmlns:a14="http://schemas.microsoft.com/office/drawing/2010/main" val="0"/>
                  </a:ext>
                </a:extLst>
              </a:blip>
              <a:srcRect t="2768" b="14810"/>
              <a:stretch/>
            </p:blipFill>
            <p:spPr>
              <a:xfrm>
                <a:off x="5655952" y="2638543"/>
                <a:ext cx="887037" cy="1300411"/>
              </a:xfrm>
              <a:prstGeom prst="rect">
                <a:avLst/>
              </a:prstGeom>
            </p:spPr>
          </p:pic>
        </p:grpSp>
        <p:sp>
          <p:nvSpPr>
            <p:cNvPr id="708" name="正方形/長方形 707">
              <a:extLst>
                <a:ext uri="{FF2B5EF4-FFF2-40B4-BE49-F238E27FC236}">
                  <a16:creationId xmlns:a16="http://schemas.microsoft.com/office/drawing/2014/main" id="{8766C373-C9E2-4E03-D3C4-D889B6D9B292}"/>
                </a:ext>
              </a:extLst>
            </p:cNvPr>
            <p:cNvSpPr/>
            <p:nvPr/>
          </p:nvSpPr>
          <p:spPr>
            <a:xfrm>
              <a:off x="5680149" y="3897784"/>
              <a:ext cx="834741" cy="243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83" name="object 45">
            <a:extLst>
              <a:ext uri="{FF2B5EF4-FFF2-40B4-BE49-F238E27FC236}">
                <a16:creationId xmlns:a16="http://schemas.microsoft.com/office/drawing/2014/main" id="{23D67A64-7AB6-885B-587A-E5C61B38D6C6}"/>
              </a:ext>
            </a:extLst>
          </p:cNvPr>
          <p:cNvSpPr/>
          <p:nvPr/>
        </p:nvSpPr>
        <p:spPr>
          <a:xfrm>
            <a:off x="1337699" y="6458497"/>
            <a:ext cx="888365" cy="241935"/>
          </a:xfrm>
          <a:custGeom>
            <a:avLst/>
            <a:gdLst/>
            <a:ahLst/>
            <a:cxnLst/>
            <a:rect l="l" t="t" r="r" b="b"/>
            <a:pathLst>
              <a:path w="888364" h="241935">
                <a:moveTo>
                  <a:pt x="888212" y="141630"/>
                </a:moveTo>
                <a:lnTo>
                  <a:pt x="880354" y="180561"/>
                </a:lnTo>
                <a:lnTo>
                  <a:pt x="858924" y="212347"/>
                </a:lnTo>
                <a:lnTo>
                  <a:pt x="827138" y="233774"/>
                </a:lnTo>
                <a:lnTo>
                  <a:pt x="788212" y="241630"/>
                </a:lnTo>
                <a:lnTo>
                  <a:pt x="99999" y="241630"/>
                </a:lnTo>
                <a:lnTo>
                  <a:pt x="61073" y="233774"/>
                </a:lnTo>
                <a:lnTo>
                  <a:pt x="29287" y="212347"/>
                </a:lnTo>
                <a:lnTo>
                  <a:pt x="7857" y="180561"/>
                </a:lnTo>
                <a:lnTo>
                  <a:pt x="0" y="141630"/>
                </a:lnTo>
                <a:lnTo>
                  <a:pt x="0" y="99987"/>
                </a:lnTo>
                <a:lnTo>
                  <a:pt x="7857" y="61057"/>
                </a:lnTo>
                <a:lnTo>
                  <a:pt x="29287" y="29276"/>
                </a:lnTo>
                <a:lnTo>
                  <a:pt x="61073" y="7854"/>
                </a:lnTo>
                <a:lnTo>
                  <a:pt x="99999" y="0"/>
                </a:lnTo>
                <a:lnTo>
                  <a:pt x="788212" y="0"/>
                </a:lnTo>
                <a:lnTo>
                  <a:pt x="827138" y="7854"/>
                </a:lnTo>
                <a:lnTo>
                  <a:pt x="858924" y="29276"/>
                </a:lnTo>
                <a:lnTo>
                  <a:pt x="880354" y="61057"/>
                </a:lnTo>
                <a:lnTo>
                  <a:pt x="888212" y="99987"/>
                </a:lnTo>
                <a:lnTo>
                  <a:pt x="888212" y="141630"/>
                </a:lnTo>
                <a:close/>
              </a:path>
            </a:pathLst>
          </a:custGeom>
          <a:ln w="38100">
            <a:solidFill>
              <a:srgbClr val="2435DA"/>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sp>
        <p:nvSpPr>
          <p:cNvPr id="16" name="object 36">
            <a:extLst>
              <a:ext uri="{FF2B5EF4-FFF2-40B4-BE49-F238E27FC236}">
                <a16:creationId xmlns:a16="http://schemas.microsoft.com/office/drawing/2014/main" id="{90738CE2-3D5A-912B-989F-437E73CB5A84}"/>
              </a:ext>
            </a:extLst>
          </p:cNvPr>
          <p:cNvSpPr txBox="1"/>
          <p:nvPr/>
        </p:nvSpPr>
        <p:spPr>
          <a:xfrm>
            <a:off x="1268367" y="5099380"/>
            <a:ext cx="1060450" cy="344128"/>
          </a:xfrm>
          <a:prstGeom prst="rect">
            <a:avLst/>
          </a:prstGeom>
        </p:spPr>
        <p:txBody>
          <a:bodyPr vert="horz" wrap="square" lIns="0" tIns="36000" rIns="0" bIns="0" rtlCol="0">
            <a:spAutoFit/>
          </a:bodyPr>
          <a:lstStyle/>
          <a:p>
            <a:pPr algn="ctr"/>
            <a:r>
              <a:rPr lang="ja-JP" altLang="en-US" sz="1000" b="1">
                <a:solidFill>
                  <a:srgbClr val="414042"/>
                </a:solidFill>
                <a:latin typeface="Meiryo UI" panose="020B0604030504040204" pitchFamily="50" charset="-128"/>
                <a:ea typeface="Meiryo UI" panose="020B0604030504040204" pitchFamily="50" charset="-128"/>
                <a:cs typeface="游ゴシック"/>
              </a:rPr>
              <a:t>「コード読み取り」</a:t>
            </a:r>
          </a:p>
          <a:p>
            <a:pPr algn="ctr"/>
            <a:r>
              <a:rPr lang="ja-JP" altLang="en-US" sz="1000" b="1">
                <a:solidFill>
                  <a:srgbClr val="C00000"/>
                </a:solidFill>
                <a:latin typeface="Meiryo UI" panose="020B0604030504040204" pitchFamily="50" charset="-128"/>
                <a:ea typeface="Meiryo UI" panose="020B0604030504040204" pitchFamily="50" charset="-128"/>
                <a:cs typeface="游ゴシック"/>
              </a:rPr>
              <a:t>ボタンをタップ</a:t>
            </a:r>
          </a:p>
        </p:txBody>
      </p:sp>
      <p:sp>
        <p:nvSpPr>
          <p:cNvPr id="17" name="二等辺三角形 16">
            <a:extLst>
              <a:ext uri="{FF2B5EF4-FFF2-40B4-BE49-F238E27FC236}">
                <a16:creationId xmlns:a16="http://schemas.microsoft.com/office/drawing/2014/main" id="{33E99573-E46E-25DF-D140-71774D01954E}"/>
              </a:ext>
            </a:extLst>
          </p:cNvPr>
          <p:cNvSpPr/>
          <p:nvPr/>
        </p:nvSpPr>
        <p:spPr>
          <a:xfrm rot="5400000">
            <a:off x="2208395" y="6340789"/>
            <a:ext cx="670962" cy="223515"/>
          </a:xfrm>
          <a:prstGeom prst="triangle">
            <a:avLst/>
          </a:prstGeom>
          <a:solidFill>
            <a:srgbClr val="836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17">
            <a:extLst>
              <a:ext uri="{FF2B5EF4-FFF2-40B4-BE49-F238E27FC236}">
                <a16:creationId xmlns:a16="http://schemas.microsoft.com/office/drawing/2014/main" id="{9BDDC646-62DD-0168-8E8D-ED0AE1020848}"/>
              </a:ext>
            </a:extLst>
          </p:cNvPr>
          <p:cNvSpPr/>
          <p:nvPr/>
        </p:nvSpPr>
        <p:spPr>
          <a:xfrm rot="5400000">
            <a:off x="3604502" y="6340789"/>
            <a:ext cx="670962" cy="223515"/>
          </a:xfrm>
          <a:prstGeom prst="triangle">
            <a:avLst/>
          </a:prstGeom>
          <a:solidFill>
            <a:srgbClr val="836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3CAC39C2-371E-0800-BA45-0E161C26AA19}"/>
              </a:ext>
            </a:extLst>
          </p:cNvPr>
          <p:cNvSpPr/>
          <p:nvPr/>
        </p:nvSpPr>
        <p:spPr>
          <a:xfrm rot="5400000">
            <a:off x="5040480" y="6340789"/>
            <a:ext cx="670962" cy="223515"/>
          </a:xfrm>
          <a:prstGeom prst="triangle">
            <a:avLst/>
          </a:prstGeom>
          <a:solidFill>
            <a:srgbClr val="836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D83C8DBB-FE14-A522-5DF3-9133BBB29512}"/>
              </a:ext>
            </a:extLst>
          </p:cNvPr>
          <p:cNvSpPr/>
          <p:nvPr/>
        </p:nvSpPr>
        <p:spPr>
          <a:xfrm rot="5400000">
            <a:off x="4319879" y="9081681"/>
            <a:ext cx="670962" cy="223515"/>
          </a:xfrm>
          <a:prstGeom prst="triangle">
            <a:avLst/>
          </a:prstGeom>
          <a:solidFill>
            <a:srgbClr val="836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a:extLst>
              <a:ext uri="{FF2B5EF4-FFF2-40B4-BE49-F238E27FC236}">
                <a16:creationId xmlns:a16="http://schemas.microsoft.com/office/drawing/2014/main" id="{BFABC069-0EF6-3E6A-E7EF-675B7A059FE8}"/>
              </a:ext>
            </a:extLst>
          </p:cNvPr>
          <p:cNvSpPr/>
          <p:nvPr/>
        </p:nvSpPr>
        <p:spPr>
          <a:xfrm rot="5400000">
            <a:off x="5049507" y="2755329"/>
            <a:ext cx="670962" cy="223515"/>
          </a:xfrm>
          <a:prstGeom prst="triangle">
            <a:avLst/>
          </a:prstGeom>
          <a:solidFill>
            <a:srgbClr val="836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bject 49">
            <a:extLst>
              <a:ext uri="{FF2B5EF4-FFF2-40B4-BE49-F238E27FC236}">
                <a16:creationId xmlns:a16="http://schemas.microsoft.com/office/drawing/2014/main" id="{D95F4FBA-D672-679F-2FFD-745D1A7B5792}"/>
              </a:ext>
            </a:extLst>
          </p:cNvPr>
          <p:cNvSpPr/>
          <p:nvPr/>
        </p:nvSpPr>
        <p:spPr>
          <a:xfrm>
            <a:off x="5670428" y="2785818"/>
            <a:ext cx="861121" cy="243529"/>
          </a:xfrm>
          <a:custGeom>
            <a:avLst/>
            <a:gdLst/>
            <a:ahLst/>
            <a:cxnLst/>
            <a:rect l="l" t="t" r="r" b="b"/>
            <a:pathLst>
              <a:path w="825500" h="831215">
                <a:moveTo>
                  <a:pt x="825157" y="700417"/>
                </a:moveTo>
                <a:lnTo>
                  <a:pt x="817552" y="751134"/>
                </a:lnTo>
                <a:lnTo>
                  <a:pt x="796813" y="792553"/>
                </a:lnTo>
                <a:lnTo>
                  <a:pt x="766049" y="820479"/>
                </a:lnTo>
                <a:lnTo>
                  <a:pt x="728370" y="830719"/>
                </a:lnTo>
                <a:lnTo>
                  <a:pt x="96786" y="830719"/>
                </a:lnTo>
                <a:lnTo>
                  <a:pt x="59112" y="820479"/>
                </a:lnTo>
                <a:lnTo>
                  <a:pt x="28347" y="792553"/>
                </a:lnTo>
                <a:lnTo>
                  <a:pt x="7605" y="751134"/>
                </a:lnTo>
                <a:lnTo>
                  <a:pt x="0" y="700417"/>
                </a:lnTo>
                <a:lnTo>
                  <a:pt x="0" y="130289"/>
                </a:lnTo>
                <a:lnTo>
                  <a:pt x="7605" y="79574"/>
                </a:lnTo>
                <a:lnTo>
                  <a:pt x="28347" y="38160"/>
                </a:lnTo>
                <a:lnTo>
                  <a:pt x="59112" y="10238"/>
                </a:lnTo>
                <a:lnTo>
                  <a:pt x="96786" y="0"/>
                </a:lnTo>
                <a:lnTo>
                  <a:pt x="728370" y="0"/>
                </a:lnTo>
                <a:lnTo>
                  <a:pt x="766049" y="10238"/>
                </a:lnTo>
                <a:lnTo>
                  <a:pt x="796813" y="38160"/>
                </a:lnTo>
                <a:lnTo>
                  <a:pt x="817552" y="79574"/>
                </a:lnTo>
                <a:lnTo>
                  <a:pt x="825157" y="130289"/>
                </a:lnTo>
                <a:lnTo>
                  <a:pt x="825157" y="700417"/>
                </a:lnTo>
                <a:close/>
              </a:path>
            </a:pathLst>
          </a:custGeom>
          <a:ln w="38100">
            <a:solidFill>
              <a:schemeClr val="tx2">
                <a:lumMod val="60000"/>
                <a:lumOff val="40000"/>
              </a:schemeClr>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pic>
        <p:nvPicPr>
          <p:cNvPr id="24" name="図 23" descr="アイコン&#10;&#10;AI 生成コンテンツは誤りを含む可能性があります。">
            <a:extLst>
              <a:ext uri="{FF2B5EF4-FFF2-40B4-BE49-F238E27FC236}">
                <a16:creationId xmlns:a16="http://schemas.microsoft.com/office/drawing/2014/main" id="{07890773-F9A8-2E14-9FCB-092762309C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42394" y="6559098"/>
            <a:ext cx="1081144" cy="810858"/>
          </a:xfrm>
          <a:prstGeom prst="rect">
            <a:avLst/>
          </a:prstGeom>
        </p:spPr>
      </p:pic>
      <p:pic>
        <p:nvPicPr>
          <p:cNvPr id="27" name="図 26" descr="アイコン&#10;&#10;AI 生成コンテンツは誤りを含む可能性があります。">
            <a:extLst>
              <a:ext uri="{FF2B5EF4-FFF2-40B4-BE49-F238E27FC236}">
                <a16:creationId xmlns:a16="http://schemas.microsoft.com/office/drawing/2014/main" id="{8924B6CD-FD91-8221-9B76-CF1921B8C6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92826" y="6364440"/>
            <a:ext cx="1081144" cy="810858"/>
          </a:xfrm>
          <a:prstGeom prst="rect">
            <a:avLst/>
          </a:prstGeom>
        </p:spPr>
      </p:pic>
      <p:grpSp>
        <p:nvGrpSpPr>
          <p:cNvPr id="730" name="グループ化 729">
            <a:extLst>
              <a:ext uri="{FF2B5EF4-FFF2-40B4-BE49-F238E27FC236}">
                <a16:creationId xmlns:a16="http://schemas.microsoft.com/office/drawing/2014/main" id="{B2CB9666-B449-4DEB-905A-A5FA4FA3BA68}"/>
              </a:ext>
            </a:extLst>
          </p:cNvPr>
          <p:cNvGrpSpPr/>
          <p:nvPr/>
        </p:nvGrpSpPr>
        <p:grpSpPr>
          <a:xfrm>
            <a:off x="1602094" y="8369167"/>
            <a:ext cx="1081144" cy="1856929"/>
            <a:chOff x="1602094" y="8046341"/>
            <a:chExt cx="1081144" cy="1856929"/>
          </a:xfrm>
        </p:grpSpPr>
        <p:grpSp>
          <p:nvGrpSpPr>
            <p:cNvPr id="711" name="グループ化 710">
              <a:extLst>
                <a:ext uri="{FF2B5EF4-FFF2-40B4-BE49-F238E27FC236}">
                  <a16:creationId xmlns:a16="http://schemas.microsoft.com/office/drawing/2014/main" id="{355677A1-BD3B-BFEC-1764-7056A2D4A1FF}"/>
                </a:ext>
              </a:extLst>
            </p:cNvPr>
            <p:cNvGrpSpPr/>
            <p:nvPr/>
          </p:nvGrpSpPr>
          <p:grpSpPr>
            <a:xfrm>
              <a:off x="1682111" y="8046341"/>
              <a:ext cx="959188" cy="1620847"/>
              <a:chOff x="5598237" y="2466769"/>
              <a:chExt cx="992162" cy="1676567"/>
            </a:xfrm>
          </p:grpSpPr>
          <p:grpSp>
            <p:nvGrpSpPr>
              <p:cNvPr id="712" name="グループ化 711">
                <a:extLst>
                  <a:ext uri="{FF2B5EF4-FFF2-40B4-BE49-F238E27FC236}">
                    <a16:creationId xmlns:a16="http://schemas.microsoft.com/office/drawing/2014/main" id="{D1306E2C-6403-B4B3-36CF-AD93DFB24BAA}"/>
                  </a:ext>
                </a:extLst>
              </p:cNvPr>
              <p:cNvGrpSpPr/>
              <p:nvPr/>
            </p:nvGrpSpPr>
            <p:grpSpPr>
              <a:xfrm>
                <a:off x="5598237" y="2466769"/>
                <a:ext cx="992162" cy="1676567"/>
                <a:chOff x="5598237" y="2466769"/>
                <a:chExt cx="992162" cy="1676567"/>
              </a:xfrm>
            </p:grpSpPr>
            <p:pic>
              <p:nvPicPr>
                <p:cNvPr id="714" name="object 28">
                  <a:extLst>
                    <a:ext uri="{FF2B5EF4-FFF2-40B4-BE49-F238E27FC236}">
                      <a16:creationId xmlns:a16="http://schemas.microsoft.com/office/drawing/2014/main" id="{85AF1BA3-7ED4-6DDA-05AA-6BA7F43572DF}"/>
                    </a:ext>
                  </a:extLst>
                </p:cNvPr>
                <p:cNvPicPr/>
                <p:nvPr/>
              </p:nvPicPr>
              <p:blipFill>
                <a:blip r:embed="rId4" cstate="print"/>
                <a:stretch>
                  <a:fillRect/>
                </a:stretch>
              </p:blipFill>
              <p:spPr>
                <a:xfrm>
                  <a:off x="5598237" y="2466769"/>
                  <a:ext cx="992162" cy="1676567"/>
                </a:xfrm>
                <a:prstGeom prst="rect">
                  <a:avLst/>
                </a:prstGeom>
              </p:spPr>
            </p:pic>
            <p:pic>
              <p:nvPicPr>
                <p:cNvPr id="715" name="図 714" descr="テキスト, カレンダー&#10;&#10;自動的に生成された説明">
                  <a:extLst>
                    <a:ext uri="{FF2B5EF4-FFF2-40B4-BE49-F238E27FC236}">
                      <a16:creationId xmlns:a16="http://schemas.microsoft.com/office/drawing/2014/main" id="{2262C272-58BE-27D6-3DE9-AC8F96542D6D}"/>
                    </a:ext>
                  </a:extLst>
                </p:cNvPr>
                <p:cNvPicPr>
                  <a:picLocks noChangeAspect="1"/>
                </p:cNvPicPr>
                <p:nvPr/>
              </p:nvPicPr>
              <p:blipFill rotWithShape="1">
                <a:blip r:embed="rId13">
                  <a:extLst>
                    <a:ext uri="{28A0092B-C50C-407E-A947-70E740481C1C}">
                      <a14:useLocalDpi xmlns:a14="http://schemas.microsoft.com/office/drawing/2010/main" val="0"/>
                    </a:ext>
                  </a:extLst>
                </a:blip>
                <a:srcRect t="2768" b="14810"/>
                <a:stretch/>
              </p:blipFill>
              <p:spPr>
                <a:xfrm>
                  <a:off x="5655952" y="2638543"/>
                  <a:ext cx="887037" cy="1300411"/>
                </a:xfrm>
                <a:prstGeom prst="rect">
                  <a:avLst/>
                </a:prstGeom>
              </p:spPr>
            </p:pic>
          </p:grpSp>
          <p:sp>
            <p:nvSpPr>
              <p:cNvPr id="713" name="正方形/長方形 712">
                <a:extLst>
                  <a:ext uri="{FF2B5EF4-FFF2-40B4-BE49-F238E27FC236}">
                    <a16:creationId xmlns:a16="http://schemas.microsoft.com/office/drawing/2014/main" id="{688AF3C5-A334-43D1-B975-A52D2454568B}"/>
                  </a:ext>
                </a:extLst>
              </p:cNvPr>
              <p:cNvSpPr/>
              <p:nvPr/>
            </p:nvSpPr>
            <p:spPr>
              <a:xfrm>
                <a:off x="5680149" y="3897784"/>
                <a:ext cx="834741" cy="243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88" name="object 50">
              <a:extLst>
                <a:ext uri="{FF2B5EF4-FFF2-40B4-BE49-F238E27FC236}">
                  <a16:creationId xmlns:a16="http://schemas.microsoft.com/office/drawing/2014/main" id="{FBEF8487-B472-BAE3-70A9-ECC257716C99}"/>
                </a:ext>
              </a:extLst>
            </p:cNvPr>
            <p:cNvSpPr/>
            <p:nvPr/>
          </p:nvSpPr>
          <p:spPr>
            <a:xfrm>
              <a:off x="1715615" y="9176572"/>
              <a:ext cx="400050" cy="241935"/>
            </a:xfrm>
            <a:custGeom>
              <a:avLst/>
              <a:gdLst/>
              <a:ahLst/>
              <a:cxnLst/>
              <a:rect l="l" t="t" r="r" b="b"/>
              <a:pathLst>
                <a:path w="400050" h="241934">
                  <a:moveTo>
                    <a:pt x="399961" y="141655"/>
                  </a:moveTo>
                  <a:lnTo>
                    <a:pt x="392103" y="180570"/>
                  </a:lnTo>
                  <a:lnTo>
                    <a:pt x="370673" y="212344"/>
                  </a:lnTo>
                  <a:lnTo>
                    <a:pt x="338887" y="233763"/>
                  </a:lnTo>
                  <a:lnTo>
                    <a:pt x="299961" y="241617"/>
                  </a:lnTo>
                  <a:lnTo>
                    <a:pt x="99987" y="241617"/>
                  </a:lnTo>
                  <a:lnTo>
                    <a:pt x="61062" y="233763"/>
                  </a:lnTo>
                  <a:lnTo>
                    <a:pt x="29281" y="212344"/>
                  </a:lnTo>
                  <a:lnTo>
                    <a:pt x="7855" y="180570"/>
                  </a:lnTo>
                  <a:lnTo>
                    <a:pt x="0" y="141655"/>
                  </a:lnTo>
                  <a:lnTo>
                    <a:pt x="0" y="99987"/>
                  </a:lnTo>
                  <a:lnTo>
                    <a:pt x="7855" y="61057"/>
                  </a:lnTo>
                  <a:lnTo>
                    <a:pt x="29281" y="29276"/>
                  </a:lnTo>
                  <a:lnTo>
                    <a:pt x="61062" y="7854"/>
                  </a:lnTo>
                  <a:lnTo>
                    <a:pt x="99987" y="0"/>
                  </a:lnTo>
                  <a:lnTo>
                    <a:pt x="299961" y="0"/>
                  </a:lnTo>
                  <a:lnTo>
                    <a:pt x="338887" y="7854"/>
                  </a:lnTo>
                  <a:lnTo>
                    <a:pt x="370673" y="29276"/>
                  </a:lnTo>
                  <a:lnTo>
                    <a:pt x="392103" y="61057"/>
                  </a:lnTo>
                  <a:lnTo>
                    <a:pt x="399961" y="99987"/>
                  </a:lnTo>
                  <a:lnTo>
                    <a:pt x="399961" y="141655"/>
                  </a:lnTo>
                  <a:close/>
                </a:path>
              </a:pathLst>
            </a:custGeom>
            <a:ln w="38100">
              <a:solidFill>
                <a:srgbClr val="2435DA"/>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pic>
          <p:nvPicPr>
            <p:cNvPr id="29" name="図 28" descr="アイコン&#10;&#10;AI 生成コンテンツは誤りを含む可能性があります。">
              <a:extLst>
                <a:ext uri="{FF2B5EF4-FFF2-40B4-BE49-F238E27FC236}">
                  <a16:creationId xmlns:a16="http://schemas.microsoft.com/office/drawing/2014/main" id="{1EBFC1DF-063E-99C4-00AA-2A35140203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02094" y="9092412"/>
              <a:ext cx="1081144" cy="810858"/>
            </a:xfrm>
            <a:prstGeom prst="rect">
              <a:avLst/>
            </a:prstGeom>
          </p:spPr>
        </p:pic>
      </p:grpSp>
      <p:grpSp>
        <p:nvGrpSpPr>
          <p:cNvPr id="731" name="グループ化 730">
            <a:extLst>
              <a:ext uri="{FF2B5EF4-FFF2-40B4-BE49-F238E27FC236}">
                <a16:creationId xmlns:a16="http://schemas.microsoft.com/office/drawing/2014/main" id="{70C299F0-8B82-3978-4718-6C6486038DB9}"/>
              </a:ext>
            </a:extLst>
          </p:cNvPr>
          <p:cNvGrpSpPr/>
          <p:nvPr/>
        </p:nvGrpSpPr>
        <p:grpSpPr>
          <a:xfrm>
            <a:off x="3168484" y="8369167"/>
            <a:ext cx="1439015" cy="2087870"/>
            <a:chOff x="3168484" y="8041195"/>
            <a:chExt cx="1439015" cy="2087870"/>
          </a:xfrm>
        </p:grpSpPr>
        <p:pic>
          <p:nvPicPr>
            <p:cNvPr id="742" name="object 4">
              <a:extLst>
                <a:ext uri="{FF2B5EF4-FFF2-40B4-BE49-F238E27FC236}">
                  <a16:creationId xmlns:a16="http://schemas.microsoft.com/office/drawing/2014/main" id="{08742F23-4009-975F-7373-3C85081AB4C6}"/>
                </a:ext>
              </a:extLst>
            </p:cNvPr>
            <p:cNvPicPr/>
            <p:nvPr/>
          </p:nvPicPr>
          <p:blipFill>
            <a:blip r:embed="rId15" cstate="print"/>
            <a:stretch>
              <a:fillRect/>
            </a:stretch>
          </p:blipFill>
          <p:spPr>
            <a:xfrm>
              <a:off x="3168484" y="8041195"/>
              <a:ext cx="1017727" cy="1625993"/>
            </a:xfrm>
            <a:prstGeom prst="rect">
              <a:avLst/>
            </a:prstGeom>
          </p:spPr>
        </p:pic>
        <p:sp>
          <p:nvSpPr>
            <p:cNvPr id="784" name="object 46">
              <a:extLst>
                <a:ext uri="{FF2B5EF4-FFF2-40B4-BE49-F238E27FC236}">
                  <a16:creationId xmlns:a16="http://schemas.microsoft.com/office/drawing/2014/main" id="{DAED92E3-E9FF-BD38-8046-3B942C7847C3}"/>
                </a:ext>
              </a:extLst>
            </p:cNvPr>
            <p:cNvSpPr/>
            <p:nvPr/>
          </p:nvSpPr>
          <p:spPr>
            <a:xfrm>
              <a:off x="3233249" y="9433885"/>
              <a:ext cx="888365" cy="241935"/>
            </a:xfrm>
            <a:custGeom>
              <a:avLst/>
              <a:gdLst/>
              <a:ahLst/>
              <a:cxnLst/>
              <a:rect l="l" t="t" r="r" b="b"/>
              <a:pathLst>
                <a:path w="888364" h="241934">
                  <a:moveTo>
                    <a:pt x="888199" y="141643"/>
                  </a:moveTo>
                  <a:lnTo>
                    <a:pt x="880341" y="180556"/>
                  </a:lnTo>
                  <a:lnTo>
                    <a:pt x="858912" y="212339"/>
                  </a:lnTo>
                  <a:lnTo>
                    <a:pt x="827126" y="233770"/>
                  </a:lnTo>
                  <a:lnTo>
                    <a:pt x="788200" y="241630"/>
                  </a:lnTo>
                  <a:lnTo>
                    <a:pt x="99987" y="241630"/>
                  </a:lnTo>
                  <a:lnTo>
                    <a:pt x="61062" y="233770"/>
                  </a:lnTo>
                  <a:lnTo>
                    <a:pt x="29281" y="212339"/>
                  </a:lnTo>
                  <a:lnTo>
                    <a:pt x="7855" y="180556"/>
                  </a:lnTo>
                  <a:lnTo>
                    <a:pt x="0" y="141643"/>
                  </a:lnTo>
                  <a:lnTo>
                    <a:pt x="0" y="99987"/>
                  </a:lnTo>
                  <a:lnTo>
                    <a:pt x="7855" y="61062"/>
                  </a:lnTo>
                  <a:lnTo>
                    <a:pt x="29281" y="29281"/>
                  </a:lnTo>
                  <a:lnTo>
                    <a:pt x="61062" y="7855"/>
                  </a:lnTo>
                  <a:lnTo>
                    <a:pt x="99987" y="0"/>
                  </a:lnTo>
                  <a:lnTo>
                    <a:pt x="788200" y="0"/>
                  </a:lnTo>
                  <a:lnTo>
                    <a:pt x="827126" y="7855"/>
                  </a:lnTo>
                  <a:lnTo>
                    <a:pt x="858912" y="29281"/>
                  </a:lnTo>
                  <a:lnTo>
                    <a:pt x="880341" y="61062"/>
                  </a:lnTo>
                  <a:lnTo>
                    <a:pt x="888199" y="99987"/>
                  </a:lnTo>
                  <a:lnTo>
                    <a:pt x="888199" y="141643"/>
                  </a:lnTo>
                  <a:close/>
                </a:path>
              </a:pathLst>
            </a:custGeom>
            <a:ln w="38100">
              <a:solidFill>
                <a:srgbClr val="2435DA"/>
              </a:solidFill>
            </a:ln>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pic>
          <p:nvPicPr>
            <p:cNvPr id="30" name="図 29" descr="アイコン&#10;&#10;AI 生成コンテンツは誤りを含む可能性があります。">
              <a:extLst>
                <a:ext uri="{FF2B5EF4-FFF2-40B4-BE49-F238E27FC236}">
                  <a16:creationId xmlns:a16="http://schemas.microsoft.com/office/drawing/2014/main" id="{251C6EF8-56B2-A70B-214A-BFAF36B518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26355" y="9318207"/>
              <a:ext cx="1081144" cy="810858"/>
            </a:xfrm>
            <a:prstGeom prst="rect">
              <a:avLst/>
            </a:prstGeom>
          </p:spPr>
        </p:pic>
      </p:grpSp>
      <p:sp>
        <p:nvSpPr>
          <p:cNvPr id="35" name="object 5">
            <a:extLst>
              <a:ext uri="{FF2B5EF4-FFF2-40B4-BE49-F238E27FC236}">
                <a16:creationId xmlns:a16="http://schemas.microsoft.com/office/drawing/2014/main" id="{320C6266-149A-6D4A-9D78-A55BEA158B2C}"/>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grpSp>
        <p:nvGrpSpPr>
          <p:cNvPr id="39" name="グループ化 38">
            <a:extLst>
              <a:ext uri="{FF2B5EF4-FFF2-40B4-BE49-F238E27FC236}">
                <a16:creationId xmlns:a16="http://schemas.microsoft.com/office/drawing/2014/main" id="{C301B300-651F-E04C-EE49-1F3A2913C842}"/>
              </a:ext>
            </a:extLst>
          </p:cNvPr>
          <p:cNvGrpSpPr/>
          <p:nvPr/>
        </p:nvGrpSpPr>
        <p:grpSpPr>
          <a:xfrm>
            <a:off x="413945" y="1082458"/>
            <a:ext cx="535940" cy="535940"/>
            <a:chOff x="413945" y="1381430"/>
            <a:chExt cx="535940" cy="535940"/>
          </a:xfrm>
        </p:grpSpPr>
        <p:grpSp>
          <p:nvGrpSpPr>
            <p:cNvPr id="797" name="object 59">
              <a:extLst>
                <a:ext uri="{FF2B5EF4-FFF2-40B4-BE49-F238E27FC236}">
                  <a16:creationId xmlns:a16="http://schemas.microsoft.com/office/drawing/2014/main" id="{690EF605-3D3B-3DBE-4D45-81312723275B}"/>
                </a:ext>
              </a:extLst>
            </p:cNvPr>
            <p:cNvGrpSpPr/>
            <p:nvPr/>
          </p:nvGrpSpPr>
          <p:grpSpPr>
            <a:xfrm>
              <a:off x="413945" y="1381430"/>
              <a:ext cx="535940" cy="535940"/>
              <a:chOff x="413945" y="1381430"/>
              <a:chExt cx="535940" cy="535940"/>
            </a:xfrm>
            <a:solidFill>
              <a:schemeClr val="bg2">
                <a:lumMod val="25000"/>
              </a:schemeClr>
            </a:solidFill>
          </p:grpSpPr>
          <p:sp>
            <p:nvSpPr>
              <p:cNvPr id="798" name="object 60">
                <a:extLst>
                  <a:ext uri="{FF2B5EF4-FFF2-40B4-BE49-F238E27FC236}">
                    <a16:creationId xmlns:a16="http://schemas.microsoft.com/office/drawing/2014/main" id="{57D3DECD-A2CE-6F42-8D66-DEFB1014FC3F}"/>
                  </a:ext>
                </a:extLst>
              </p:cNvPr>
              <p:cNvSpPr/>
              <p:nvPr/>
            </p:nvSpPr>
            <p:spPr>
              <a:xfrm>
                <a:off x="425057" y="1392542"/>
                <a:ext cx="513715" cy="513715"/>
              </a:xfrm>
              <a:custGeom>
                <a:avLst/>
                <a:gdLst/>
                <a:ahLst/>
                <a:cxnLst/>
                <a:rect l="l" t="t" r="r" b="b"/>
                <a:pathLst>
                  <a:path w="513715" h="513714">
                    <a:moveTo>
                      <a:pt x="406336" y="0"/>
                    </a:moveTo>
                    <a:lnTo>
                      <a:pt x="106845" y="0"/>
                    </a:lnTo>
                    <a:lnTo>
                      <a:pt x="65252" y="8395"/>
                    </a:lnTo>
                    <a:lnTo>
                      <a:pt x="31291" y="31291"/>
                    </a:lnTo>
                    <a:lnTo>
                      <a:pt x="8395" y="65252"/>
                    </a:lnTo>
                    <a:lnTo>
                      <a:pt x="0" y="106845"/>
                    </a:lnTo>
                    <a:lnTo>
                      <a:pt x="0" y="406336"/>
                    </a:lnTo>
                    <a:lnTo>
                      <a:pt x="8395" y="447930"/>
                    </a:lnTo>
                    <a:lnTo>
                      <a:pt x="31291" y="481896"/>
                    </a:lnTo>
                    <a:lnTo>
                      <a:pt x="65252" y="504797"/>
                    </a:lnTo>
                    <a:lnTo>
                      <a:pt x="106845" y="513194"/>
                    </a:lnTo>
                    <a:lnTo>
                      <a:pt x="406336" y="513194"/>
                    </a:lnTo>
                    <a:lnTo>
                      <a:pt x="447928" y="504797"/>
                    </a:lnTo>
                    <a:lnTo>
                      <a:pt x="481890" y="481896"/>
                    </a:lnTo>
                    <a:lnTo>
                      <a:pt x="504786" y="447930"/>
                    </a:lnTo>
                    <a:lnTo>
                      <a:pt x="513181" y="406336"/>
                    </a:lnTo>
                    <a:lnTo>
                      <a:pt x="513181" y="106845"/>
                    </a:lnTo>
                    <a:lnTo>
                      <a:pt x="504786" y="65252"/>
                    </a:lnTo>
                    <a:lnTo>
                      <a:pt x="481890" y="31291"/>
                    </a:lnTo>
                    <a:lnTo>
                      <a:pt x="447928" y="8395"/>
                    </a:lnTo>
                    <a:lnTo>
                      <a:pt x="406336" y="0"/>
                    </a:lnTo>
                    <a:close/>
                  </a:path>
                </a:pathLst>
              </a:custGeom>
              <a:grpFill/>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sp>
            <p:nvSpPr>
              <p:cNvPr id="799" name="object 61">
                <a:extLst>
                  <a:ext uri="{FF2B5EF4-FFF2-40B4-BE49-F238E27FC236}">
                    <a16:creationId xmlns:a16="http://schemas.microsoft.com/office/drawing/2014/main" id="{F47C8946-D411-4166-0ED2-C73C1FE66EAC}"/>
                  </a:ext>
                </a:extLst>
              </p:cNvPr>
              <p:cNvSpPr/>
              <p:nvPr/>
            </p:nvSpPr>
            <p:spPr>
              <a:xfrm>
                <a:off x="425057" y="1392542"/>
                <a:ext cx="513715" cy="513715"/>
              </a:xfrm>
              <a:custGeom>
                <a:avLst/>
                <a:gdLst/>
                <a:ahLst/>
                <a:cxnLst/>
                <a:rect l="l" t="t" r="r" b="b"/>
                <a:pathLst>
                  <a:path w="513715" h="513714">
                    <a:moveTo>
                      <a:pt x="513181" y="406336"/>
                    </a:moveTo>
                    <a:lnTo>
                      <a:pt x="504786" y="447930"/>
                    </a:lnTo>
                    <a:lnTo>
                      <a:pt x="481890" y="481896"/>
                    </a:lnTo>
                    <a:lnTo>
                      <a:pt x="447928" y="504797"/>
                    </a:lnTo>
                    <a:lnTo>
                      <a:pt x="406336" y="513194"/>
                    </a:lnTo>
                    <a:lnTo>
                      <a:pt x="106845" y="513194"/>
                    </a:lnTo>
                    <a:lnTo>
                      <a:pt x="65252" y="504797"/>
                    </a:lnTo>
                    <a:lnTo>
                      <a:pt x="31291" y="481896"/>
                    </a:lnTo>
                    <a:lnTo>
                      <a:pt x="8395" y="447930"/>
                    </a:lnTo>
                    <a:lnTo>
                      <a:pt x="0" y="406336"/>
                    </a:lnTo>
                    <a:lnTo>
                      <a:pt x="0" y="106845"/>
                    </a:lnTo>
                    <a:lnTo>
                      <a:pt x="8395" y="65252"/>
                    </a:lnTo>
                    <a:lnTo>
                      <a:pt x="31291" y="31291"/>
                    </a:lnTo>
                    <a:lnTo>
                      <a:pt x="65252" y="8395"/>
                    </a:lnTo>
                    <a:lnTo>
                      <a:pt x="106845" y="0"/>
                    </a:lnTo>
                    <a:lnTo>
                      <a:pt x="406336" y="0"/>
                    </a:lnTo>
                    <a:lnTo>
                      <a:pt x="447928" y="8395"/>
                    </a:lnTo>
                    <a:lnTo>
                      <a:pt x="481890" y="31291"/>
                    </a:lnTo>
                    <a:lnTo>
                      <a:pt x="504786" y="65252"/>
                    </a:lnTo>
                    <a:lnTo>
                      <a:pt x="513181" y="106845"/>
                    </a:lnTo>
                    <a:lnTo>
                      <a:pt x="513181" y="406336"/>
                    </a:lnTo>
                    <a:close/>
                  </a:path>
                </a:pathLst>
              </a:custGeom>
              <a:grpFill/>
              <a:ln w="22123">
                <a:solidFill>
                  <a:srgbClr val="FFFFFF"/>
                </a:solidFill>
              </a:ln>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grpSp>
        <p:sp>
          <p:nvSpPr>
            <p:cNvPr id="800" name="object 62">
              <a:extLst>
                <a:ext uri="{FF2B5EF4-FFF2-40B4-BE49-F238E27FC236}">
                  <a16:creationId xmlns:a16="http://schemas.microsoft.com/office/drawing/2014/main" id="{5845583D-D640-5693-E932-4FFD2D07E49A}"/>
                </a:ext>
              </a:extLst>
            </p:cNvPr>
            <p:cNvSpPr txBox="1"/>
            <p:nvPr/>
          </p:nvSpPr>
          <p:spPr>
            <a:xfrm>
              <a:off x="538804" y="1412994"/>
              <a:ext cx="286224" cy="472813"/>
            </a:xfrm>
            <a:prstGeom prst="rect">
              <a:avLst/>
            </a:prstGeom>
          </p:spPr>
          <p:txBody>
            <a:bodyPr vert="horz" wrap="none" lIns="36000" tIns="36000" rIns="36000" bIns="36000" rtlCol="0" anchor="ctr">
              <a:spAutoFit/>
            </a:bodyPr>
            <a:lstStyle/>
            <a:p>
              <a:pPr algn="ctr">
                <a:lnSpc>
                  <a:spcPct val="100000"/>
                </a:lnSpc>
              </a:pPr>
              <a:r>
                <a:rPr sz="2600" b="1" spc="15" dirty="0">
                  <a:solidFill>
                    <a:srgbClr val="FFFFFF"/>
                  </a:solidFill>
                  <a:latin typeface="HGS創英角ｺﾞｼｯｸUB" panose="020B0900000000000000" pitchFamily="50" charset="-128"/>
                  <a:ea typeface="HGS創英角ｺﾞｼｯｸUB" panose="020B0900000000000000" pitchFamily="50" charset="-128"/>
                  <a:cs typeface="游明朝 Demibold"/>
                </a:rPr>
                <a:t>1</a:t>
              </a:r>
              <a:endParaRPr sz="2600">
                <a:latin typeface="HGS創英角ｺﾞｼｯｸUB" panose="020B0900000000000000" pitchFamily="50" charset="-128"/>
                <a:ea typeface="HGS創英角ｺﾞｼｯｸUB" panose="020B0900000000000000" pitchFamily="50" charset="-128"/>
                <a:cs typeface="游明朝 Demibold"/>
              </a:endParaRPr>
            </a:p>
          </p:txBody>
        </p:sp>
      </p:grpSp>
      <p:sp>
        <p:nvSpPr>
          <p:cNvPr id="42" name="object 5">
            <a:extLst>
              <a:ext uri="{FF2B5EF4-FFF2-40B4-BE49-F238E27FC236}">
                <a16:creationId xmlns:a16="http://schemas.microsoft.com/office/drawing/2014/main" id="{BD9DEBB1-63AD-5D7B-25CC-951FFDF5AB64}"/>
              </a:ext>
            </a:extLst>
          </p:cNvPr>
          <p:cNvSpPr/>
          <p:nvPr/>
        </p:nvSpPr>
        <p:spPr>
          <a:xfrm>
            <a:off x="922694" y="1137068"/>
            <a:ext cx="5902325" cy="426720"/>
          </a:xfrm>
          <a:custGeom>
            <a:avLst/>
            <a:gdLst/>
            <a:ahLst/>
            <a:cxnLst/>
            <a:rect l="l" t="t" r="r" b="b"/>
            <a:pathLst>
              <a:path w="5902325" h="426720">
                <a:moveTo>
                  <a:pt x="5902172" y="0"/>
                </a:moveTo>
                <a:lnTo>
                  <a:pt x="0" y="0"/>
                </a:lnTo>
                <a:lnTo>
                  <a:pt x="0" y="426173"/>
                </a:lnTo>
                <a:lnTo>
                  <a:pt x="5902172" y="426173"/>
                </a:lnTo>
                <a:lnTo>
                  <a:pt x="5902172" y="0"/>
                </a:lnTo>
                <a:close/>
              </a:path>
            </a:pathLst>
          </a:custGeom>
          <a:solidFill>
            <a:schemeClr val="tx2">
              <a:lumMod val="60000"/>
              <a:lumOff val="40000"/>
              <a:alpha val="39999"/>
            </a:schemeClr>
          </a:solidFill>
        </p:spPr>
        <p:txBody>
          <a:bodyPr wrap="square" lIns="36000" tIns="36000" rIns="36000" bIns="36000"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ja-JP" altLang="en-US" sz="2200" b="1" spc="-50">
                <a:solidFill>
                  <a:prstClr val="black"/>
                </a:solidFill>
                <a:latin typeface="BIZ UDPゴシック" panose="020B0400000000000000" pitchFamily="50" charset="-128"/>
                <a:ea typeface="BIZ UDPゴシック" panose="020B0400000000000000" pitchFamily="50" charset="-128"/>
                <a:cs typeface="游ゴシック"/>
              </a:rPr>
              <a:t>　</a:t>
            </a:r>
            <a:r>
              <a:rPr kumimoji="0" lang="ja-JP" altLang="en-US" sz="2200" b="1" i="0" u="none" strike="noStrike" kern="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游ゴシック"/>
              </a:rPr>
              <a:t>クーポンを取得する</a:t>
            </a:r>
            <a:endParaRPr kumimoji="0" lang="ja-JP" altLang="en-US" sz="2200" b="0"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游ゴシック"/>
            </a:endParaRPr>
          </a:p>
        </p:txBody>
      </p:sp>
      <p:sp>
        <p:nvSpPr>
          <p:cNvPr id="7" name="テキスト ボックス 6">
            <a:extLst>
              <a:ext uri="{FF2B5EF4-FFF2-40B4-BE49-F238E27FC236}">
                <a16:creationId xmlns:a16="http://schemas.microsoft.com/office/drawing/2014/main" id="{C1F2B673-B06B-2F77-5360-AE96D623820B}"/>
              </a:ext>
            </a:extLst>
          </p:cNvPr>
          <p:cNvSpPr txBox="1"/>
          <p:nvPr/>
        </p:nvSpPr>
        <p:spPr>
          <a:xfrm>
            <a:off x="5062153" y="941878"/>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grpSp>
        <p:nvGrpSpPr>
          <p:cNvPr id="45" name="グループ化 44">
            <a:extLst>
              <a:ext uri="{FF2B5EF4-FFF2-40B4-BE49-F238E27FC236}">
                <a16:creationId xmlns:a16="http://schemas.microsoft.com/office/drawing/2014/main" id="{85326BAD-E976-5445-3294-62EE93DDDEDC}"/>
              </a:ext>
            </a:extLst>
          </p:cNvPr>
          <p:cNvGrpSpPr/>
          <p:nvPr/>
        </p:nvGrpSpPr>
        <p:grpSpPr>
          <a:xfrm>
            <a:off x="413945" y="4401253"/>
            <a:ext cx="535940" cy="535940"/>
            <a:chOff x="413945" y="1381430"/>
            <a:chExt cx="535940" cy="535940"/>
          </a:xfrm>
        </p:grpSpPr>
        <p:grpSp>
          <p:nvGrpSpPr>
            <p:cNvPr id="47" name="object 59">
              <a:extLst>
                <a:ext uri="{FF2B5EF4-FFF2-40B4-BE49-F238E27FC236}">
                  <a16:creationId xmlns:a16="http://schemas.microsoft.com/office/drawing/2014/main" id="{27597300-34BF-E9E3-E937-A63B00A0DA57}"/>
                </a:ext>
              </a:extLst>
            </p:cNvPr>
            <p:cNvGrpSpPr/>
            <p:nvPr/>
          </p:nvGrpSpPr>
          <p:grpSpPr>
            <a:xfrm>
              <a:off x="413945" y="1381430"/>
              <a:ext cx="535940" cy="535940"/>
              <a:chOff x="413945" y="1381430"/>
              <a:chExt cx="535940" cy="535940"/>
            </a:xfrm>
            <a:solidFill>
              <a:schemeClr val="bg2">
                <a:lumMod val="25000"/>
              </a:schemeClr>
            </a:solidFill>
          </p:grpSpPr>
          <p:sp>
            <p:nvSpPr>
              <p:cNvPr id="50" name="object 60">
                <a:extLst>
                  <a:ext uri="{FF2B5EF4-FFF2-40B4-BE49-F238E27FC236}">
                    <a16:creationId xmlns:a16="http://schemas.microsoft.com/office/drawing/2014/main" id="{609E3F38-64E4-2775-124F-978A8DC57532}"/>
                  </a:ext>
                </a:extLst>
              </p:cNvPr>
              <p:cNvSpPr/>
              <p:nvPr/>
            </p:nvSpPr>
            <p:spPr>
              <a:xfrm>
                <a:off x="425057" y="1392542"/>
                <a:ext cx="513715" cy="513715"/>
              </a:xfrm>
              <a:custGeom>
                <a:avLst/>
                <a:gdLst/>
                <a:ahLst/>
                <a:cxnLst/>
                <a:rect l="l" t="t" r="r" b="b"/>
                <a:pathLst>
                  <a:path w="513715" h="513714">
                    <a:moveTo>
                      <a:pt x="406336" y="0"/>
                    </a:moveTo>
                    <a:lnTo>
                      <a:pt x="106845" y="0"/>
                    </a:lnTo>
                    <a:lnTo>
                      <a:pt x="65252" y="8395"/>
                    </a:lnTo>
                    <a:lnTo>
                      <a:pt x="31291" y="31291"/>
                    </a:lnTo>
                    <a:lnTo>
                      <a:pt x="8395" y="65252"/>
                    </a:lnTo>
                    <a:lnTo>
                      <a:pt x="0" y="106845"/>
                    </a:lnTo>
                    <a:lnTo>
                      <a:pt x="0" y="406336"/>
                    </a:lnTo>
                    <a:lnTo>
                      <a:pt x="8395" y="447930"/>
                    </a:lnTo>
                    <a:lnTo>
                      <a:pt x="31291" y="481896"/>
                    </a:lnTo>
                    <a:lnTo>
                      <a:pt x="65252" y="504797"/>
                    </a:lnTo>
                    <a:lnTo>
                      <a:pt x="106845" y="513194"/>
                    </a:lnTo>
                    <a:lnTo>
                      <a:pt x="406336" y="513194"/>
                    </a:lnTo>
                    <a:lnTo>
                      <a:pt x="447928" y="504797"/>
                    </a:lnTo>
                    <a:lnTo>
                      <a:pt x="481890" y="481896"/>
                    </a:lnTo>
                    <a:lnTo>
                      <a:pt x="504786" y="447930"/>
                    </a:lnTo>
                    <a:lnTo>
                      <a:pt x="513181" y="406336"/>
                    </a:lnTo>
                    <a:lnTo>
                      <a:pt x="513181" y="106845"/>
                    </a:lnTo>
                    <a:lnTo>
                      <a:pt x="504786" y="65252"/>
                    </a:lnTo>
                    <a:lnTo>
                      <a:pt x="481890" y="31291"/>
                    </a:lnTo>
                    <a:lnTo>
                      <a:pt x="447928" y="8395"/>
                    </a:lnTo>
                    <a:lnTo>
                      <a:pt x="406336" y="0"/>
                    </a:lnTo>
                    <a:close/>
                  </a:path>
                </a:pathLst>
              </a:custGeom>
              <a:grpFill/>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sp>
            <p:nvSpPr>
              <p:cNvPr id="51" name="object 61">
                <a:extLst>
                  <a:ext uri="{FF2B5EF4-FFF2-40B4-BE49-F238E27FC236}">
                    <a16:creationId xmlns:a16="http://schemas.microsoft.com/office/drawing/2014/main" id="{7AC0E3D0-E57E-CC56-7E3C-03B2C3B506FC}"/>
                  </a:ext>
                </a:extLst>
              </p:cNvPr>
              <p:cNvSpPr/>
              <p:nvPr/>
            </p:nvSpPr>
            <p:spPr>
              <a:xfrm>
                <a:off x="425057" y="1392542"/>
                <a:ext cx="513715" cy="513715"/>
              </a:xfrm>
              <a:custGeom>
                <a:avLst/>
                <a:gdLst/>
                <a:ahLst/>
                <a:cxnLst/>
                <a:rect l="l" t="t" r="r" b="b"/>
                <a:pathLst>
                  <a:path w="513715" h="513714">
                    <a:moveTo>
                      <a:pt x="513181" y="406336"/>
                    </a:moveTo>
                    <a:lnTo>
                      <a:pt x="504786" y="447930"/>
                    </a:lnTo>
                    <a:lnTo>
                      <a:pt x="481890" y="481896"/>
                    </a:lnTo>
                    <a:lnTo>
                      <a:pt x="447928" y="504797"/>
                    </a:lnTo>
                    <a:lnTo>
                      <a:pt x="406336" y="513194"/>
                    </a:lnTo>
                    <a:lnTo>
                      <a:pt x="106845" y="513194"/>
                    </a:lnTo>
                    <a:lnTo>
                      <a:pt x="65252" y="504797"/>
                    </a:lnTo>
                    <a:lnTo>
                      <a:pt x="31291" y="481896"/>
                    </a:lnTo>
                    <a:lnTo>
                      <a:pt x="8395" y="447930"/>
                    </a:lnTo>
                    <a:lnTo>
                      <a:pt x="0" y="406336"/>
                    </a:lnTo>
                    <a:lnTo>
                      <a:pt x="0" y="106845"/>
                    </a:lnTo>
                    <a:lnTo>
                      <a:pt x="8395" y="65252"/>
                    </a:lnTo>
                    <a:lnTo>
                      <a:pt x="31291" y="31291"/>
                    </a:lnTo>
                    <a:lnTo>
                      <a:pt x="65252" y="8395"/>
                    </a:lnTo>
                    <a:lnTo>
                      <a:pt x="106845" y="0"/>
                    </a:lnTo>
                    <a:lnTo>
                      <a:pt x="406336" y="0"/>
                    </a:lnTo>
                    <a:lnTo>
                      <a:pt x="447928" y="8395"/>
                    </a:lnTo>
                    <a:lnTo>
                      <a:pt x="481890" y="31291"/>
                    </a:lnTo>
                    <a:lnTo>
                      <a:pt x="504786" y="65252"/>
                    </a:lnTo>
                    <a:lnTo>
                      <a:pt x="513181" y="106845"/>
                    </a:lnTo>
                    <a:lnTo>
                      <a:pt x="513181" y="406336"/>
                    </a:lnTo>
                    <a:close/>
                  </a:path>
                </a:pathLst>
              </a:custGeom>
              <a:grpFill/>
              <a:ln w="22123">
                <a:solidFill>
                  <a:srgbClr val="FFFFFF"/>
                </a:solidFill>
              </a:ln>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grpSp>
        <p:sp>
          <p:nvSpPr>
            <p:cNvPr id="49" name="object 62">
              <a:extLst>
                <a:ext uri="{FF2B5EF4-FFF2-40B4-BE49-F238E27FC236}">
                  <a16:creationId xmlns:a16="http://schemas.microsoft.com/office/drawing/2014/main" id="{47C4627A-30D0-B732-FD26-9E3B44C79D0B}"/>
                </a:ext>
              </a:extLst>
            </p:cNvPr>
            <p:cNvSpPr txBox="1"/>
            <p:nvPr/>
          </p:nvSpPr>
          <p:spPr>
            <a:xfrm>
              <a:off x="478852" y="1412994"/>
              <a:ext cx="406129" cy="472813"/>
            </a:xfrm>
            <a:prstGeom prst="rect">
              <a:avLst/>
            </a:prstGeom>
          </p:spPr>
          <p:txBody>
            <a:bodyPr vert="horz" wrap="none" lIns="36000" tIns="36000" rIns="36000" bIns="36000" rtlCol="0" anchor="ctr">
              <a:spAutoFit/>
            </a:bodyPr>
            <a:lstStyle/>
            <a:p>
              <a:pPr algn="ctr">
                <a:lnSpc>
                  <a:spcPct val="100000"/>
                </a:lnSpc>
              </a:pPr>
              <a:r>
                <a:rPr lang="ja-JP" altLang="en-US" sz="2600">
                  <a:solidFill>
                    <a:schemeClr val="bg1"/>
                  </a:solidFill>
                  <a:latin typeface="HGS創英角ｺﾞｼｯｸUB" panose="020B0900000000000000" pitchFamily="50" charset="-128"/>
                  <a:ea typeface="HGS創英角ｺﾞｼｯｸUB" panose="020B0900000000000000" pitchFamily="50" charset="-128"/>
                  <a:cs typeface="游明朝 Demibold"/>
                </a:rPr>
                <a:t>２</a:t>
              </a:r>
              <a:endParaRPr sz="2600">
                <a:solidFill>
                  <a:schemeClr val="bg1"/>
                </a:solidFill>
                <a:latin typeface="HGS創英角ｺﾞｼｯｸUB" panose="020B0900000000000000" pitchFamily="50" charset="-128"/>
                <a:ea typeface="HGS創英角ｺﾞｼｯｸUB" panose="020B0900000000000000" pitchFamily="50" charset="-128"/>
                <a:cs typeface="游明朝 Demibold"/>
              </a:endParaRPr>
            </a:p>
          </p:txBody>
        </p:sp>
      </p:grpSp>
      <p:sp>
        <p:nvSpPr>
          <p:cNvPr id="46" name="object 5">
            <a:extLst>
              <a:ext uri="{FF2B5EF4-FFF2-40B4-BE49-F238E27FC236}">
                <a16:creationId xmlns:a16="http://schemas.microsoft.com/office/drawing/2014/main" id="{5C462D78-6504-A273-5EA6-AC75E2B21ECB}"/>
              </a:ext>
            </a:extLst>
          </p:cNvPr>
          <p:cNvSpPr/>
          <p:nvPr/>
        </p:nvSpPr>
        <p:spPr>
          <a:xfrm>
            <a:off x="922694" y="4455863"/>
            <a:ext cx="5902325" cy="426720"/>
          </a:xfrm>
          <a:custGeom>
            <a:avLst/>
            <a:gdLst/>
            <a:ahLst/>
            <a:cxnLst/>
            <a:rect l="l" t="t" r="r" b="b"/>
            <a:pathLst>
              <a:path w="5902325" h="426720">
                <a:moveTo>
                  <a:pt x="5902172" y="0"/>
                </a:moveTo>
                <a:lnTo>
                  <a:pt x="0" y="0"/>
                </a:lnTo>
                <a:lnTo>
                  <a:pt x="0" y="426173"/>
                </a:lnTo>
                <a:lnTo>
                  <a:pt x="5902172" y="426173"/>
                </a:lnTo>
                <a:lnTo>
                  <a:pt x="5902172" y="0"/>
                </a:lnTo>
                <a:close/>
              </a:path>
            </a:pathLst>
          </a:custGeom>
          <a:solidFill>
            <a:schemeClr val="tx2">
              <a:lumMod val="60000"/>
              <a:lumOff val="40000"/>
              <a:alpha val="39999"/>
            </a:schemeClr>
          </a:solidFill>
        </p:spPr>
        <p:txBody>
          <a:bodyPr wrap="square" lIns="36000" tIns="36000" rIns="36000" bIns="36000"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2300" b="1"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游ゴシック"/>
              </a:rPr>
              <a:t>　クーポンを利用する</a:t>
            </a:r>
            <a:endParaRPr kumimoji="0" lang="ja-JP" altLang="en-US" sz="2300" b="0" i="0" u="none" strike="noStrike" kern="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游ゴシック"/>
            </a:endParaRPr>
          </a:p>
        </p:txBody>
      </p:sp>
      <p:sp>
        <p:nvSpPr>
          <p:cNvPr id="52" name="object 55">
            <a:extLst>
              <a:ext uri="{FF2B5EF4-FFF2-40B4-BE49-F238E27FC236}">
                <a16:creationId xmlns:a16="http://schemas.microsoft.com/office/drawing/2014/main" id="{0338CD7D-6F4C-82D5-340B-9C57D9F22161}"/>
              </a:ext>
            </a:extLst>
          </p:cNvPr>
          <p:cNvSpPr txBox="1"/>
          <p:nvPr/>
        </p:nvSpPr>
        <p:spPr>
          <a:xfrm>
            <a:off x="4308342" y="4511562"/>
            <a:ext cx="2458085" cy="317500"/>
          </a:xfrm>
          <a:prstGeom prst="rect">
            <a:avLst/>
          </a:prstGeom>
        </p:spPr>
        <p:txBody>
          <a:bodyPr vert="horz" wrap="square" lIns="0" tIns="12700" rIns="0" bIns="0" rtlCol="0">
            <a:spAutoFit/>
          </a:bodyPr>
          <a:lstStyle/>
          <a:p>
            <a:pPr>
              <a:lnSpc>
                <a:spcPts val="1150"/>
              </a:lnSpc>
              <a:spcBef>
                <a:spcPts val="100"/>
              </a:spcBef>
            </a:pPr>
            <a:r>
              <a:rPr sz="1000" b="1" dirty="0">
                <a:solidFill>
                  <a:srgbClr val="414042"/>
                </a:solidFill>
                <a:latin typeface="Meiryo UI" panose="020B0604030504040204" pitchFamily="50" charset="-128"/>
                <a:ea typeface="Meiryo UI" panose="020B0604030504040204" pitchFamily="50" charset="-128"/>
                <a:cs typeface="游ゴシック"/>
              </a:rPr>
              <a:t>※注意点について（P7）、</a:t>
            </a:r>
            <a:endParaRPr sz="1000" dirty="0">
              <a:latin typeface="Meiryo UI" panose="020B0604030504040204" pitchFamily="50" charset="-128"/>
              <a:ea typeface="Meiryo UI" panose="020B0604030504040204" pitchFamily="50" charset="-128"/>
              <a:cs typeface="游ゴシック"/>
            </a:endParaRPr>
          </a:p>
          <a:p>
            <a:pPr marL="108585">
              <a:lnSpc>
                <a:spcPts val="1150"/>
              </a:lnSpc>
            </a:pPr>
            <a:r>
              <a:rPr sz="1000" b="1" dirty="0">
                <a:solidFill>
                  <a:srgbClr val="414042"/>
                </a:solidFill>
                <a:latin typeface="Meiryo UI" panose="020B0604030504040204" pitchFamily="50" charset="-128"/>
                <a:ea typeface="Meiryo UI" panose="020B0604030504040204" pitchFamily="50" charset="-128"/>
                <a:cs typeface="游ゴシック"/>
              </a:rPr>
              <a:t>トラブルシューティング（P8）を参照ください</a:t>
            </a:r>
            <a:endParaRPr sz="1000" dirty="0">
              <a:latin typeface="Meiryo UI" panose="020B0604030504040204" pitchFamily="50" charset="-128"/>
              <a:ea typeface="Meiryo UI" panose="020B0604030504040204" pitchFamily="50" charset="-128"/>
              <a:cs typeface="游ゴシック"/>
            </a:endParaRPr>
          </a:p>
        </p:txBody>
      </p:sp>
      <p:grpSp>
        <p:nvGrpSpPr>
          <p:cNvPr id="722" name="グループ化 721">
            <a:extLst>
              <a:ext uri="{FF2B5EF4-FFF2-40B4-BE49-F238E27FC236}">
                <a16:creationId xmlns:a16="http://schemas.microsoft.com/office/drawing/2014/main" id="{2DD3B95E-3EB9-C1F3-E484-40DC0F9D0AE2}"/>
              </a:ext>
            </a:extLst>
          </p:cNvPr>
          <p:cNvGrpSpPr/>
          <p:nvPr/>
        </p:nvGrpSpPr>
        <p:grpSpPr>
          <a:xfrm>
            <a:off x="413945" y="7381626"/>
            <a:ext cx="535940" cy="535940"/>
            <a:chOff x="413945" y="1381430"/>
            <a:chExt cx="535940" cy="535940"/>
          </a:xfrm>
        </p:grpSpPr>
        <p:grpSp>
          <p:nvGrpSpPr>
            <p:cNvPr id="724" name="object 59">
              <a:extLst>
                <a:ext uri="{FF2B5EF4-FFF2-40B4-BE49-F238E27FC236}">
                  <a16:creationId xmlns:a16="http://schemas.microsoft.com/office/drawing/2014/main" id="{3C3B8F01-45B2-9FF1-7EDE-6FE3C482427B}"/>
                </a:ext>
              </a:extLst>
            </p:cNvPr>
            <p:cNvGrpSpPr/>
            <p:nvPr/>
          </p:nvGrpSpPr>
          <p:grpSpPr>
            <a:xfrm>
              <a:off x="413945" y="1381430"/>
              <a:ext cx="535940" cy="535940"/>
              <a:chOff x="413945" y="1381430"/>
              <a:chExt cx="535940" cy="535940"/>
            </a:xfrm>
            <a:solidFill>
              <a:schemeClr val="bg2">
                <a:lumMod val="25000"/>
              </a:schemeClr>
            </a:solidFill>
          </p:grpSpPr>
          <p:sp>
            <p:nvSpPr>
              <p:cNvPr id="726" name="object 60">
                <a:extLst>
                  <a:ext uri="{FF2B5EF4-FFF2-40B4-BE49-F238E27FC236}">
                    <a16:creationId xmlns:a16="http://schemas.microsoft.com/office/drawing/2014/main" id="{8F602EA6-3A01-7B2A-B602-A08422547574}"/>
                  </a:ext>
                </a:extLst>
              </p:cNvPr>
              <p:cNvSpPr/>
              <p:nvPr/>
            </p:nvSpPr>
            <p:spPr>
              <a:xfrm>
                <a:off x="425057" y="1392542"/>
                <a:ext cx="513715" cy="513715"/>
              </a:xfrm>
              <a:custGeom>
                <a:avLst/>
                <a:gdLst/>
                <a:ahLst/>
                <a:cxnLst/>
                <a:rect l="l" t="t" r="r" b="b"/>
                <a:pathLst>
                  <a:path w="513715" h="513714">
                    <a:moveTo>
                      <a:pt x="406336" y="0"/>
                    </a:moveTo>
                    <a:lnTo>
                      <a:pt x="106845" y="0"/>
                    </a:lnTo>
                    <a:lnTo>
                      <a:pt x="65252" y="8395"/>
                    </a:lnTo>
                    <a:lnTo>
                      <a:pt x="31291" y="31291"/>
                    </a:lnTo>
                    <a:lnTo>
                      <a:pt x="8395" y="65252"/>
                    </a:lnTo>
                    <a:lnTo>
                      <a:pt x="0" y="106845"/>
                    </a:lnTo>
                    <a:lnTo>
                      <a:pt x="0" y="406336"/>
                    </a:lnTo>
                    <a:lnTo>
                      <a:pt x="8395" y="447930"/>
                    </a:lnTo>
                    <a:lnTo>
                      <a:pt x="31291" y="481896"/>
                    </a:lnTo>
                    <a:lnTo>
                      <a:pt x="65252" y="504797"/>
                    </a:lnTo>
                    <a:lnTo>
                      <a:pt x="106845" y="513194"/>
                    </a:lnTo>
                    <a:lnTo>
                      <a:pt x="406336" y="513194"/>
                    </a:lnTo>
                    <a:lnTo>
                      <a:pt x="447928" y="504797"/>
                    </a:lnTo>
                    <a:lnTo>
                      <a:pt x="481890" y="481896"/>
                    </a:lnTo>
                    <a:lnTo>
                      <a:pt x="504786" y="447930"/>
                    </a:lnTo>
                    <a:lnTo>
                      <a:pt x="513181" y="406336"/>
                    </a:lnTo>
                    <a:lnTo>
                      <a:pt x="513181" y="106845"/>
                    </a:lnTo>
                    <a:lnTo>
                      <a:pt x="504786" y="65252"/>
                    </a:lnTo>
                    <a:lnTo>
                      <a:pt x="481890" y="31291"/>
                    </a:lnTo>
                    <a:lnTo>
                      <a:pt x="447928" y="8395"/>
                    </a:lnTo>
                    <a:lnTo>
                      <a:pt x="406336" y="0"/>
                    </a:lnTo>
                    <a:close/>
                  </a:path>
                </a:pathLst>
              </a:custGeom>
              <a:grpFill/>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sp>
            <p:nvSpPr>
              <p:cNvPr id="727" name="object 61">
                <a:extLst>
                  <a:ext uri="{FF2B5EF4-FFF2-40B4-BE49-F238E27FC236}">
                    <a16:creationId xmlns:a16="http://schemas.microsoft.com/office/drawing/2014/main" id="{968FB555-F8F3-08FA-9D28-9A3FCC6D0052}"/>
                  </a:ext>
                </a:extLst>
              </p:cNvPr>
              <p:cNvSpPr/>
              <p:nvPr/>
            </p:nvSpPr>
            <p:spPr>
              <a:xfrm>
                <a:off x="425057" y="1392542"/>
                <a:ext cx="513715" cy="513715"/>
              </a:xfrm>
              <a:custGeom>
                <a:avLst/>
                <a:gdLst/>
                <a:ahLst/>
                <a:cxnLst/>
                <a:rect l="l" t="t" r="r" b="b"/>
                <a:pathLst>
                  <a:path w="513715" h="513714">
                    <a:moveTo>
                      <a:pt x="513181" y="406336"/>
                    </a:moveTo>
                    <a:lnTo>
                      <a:pt x="504786" y="447930"/>
                    </a:lnTo>
                    <a:lnTo>
                      <a:pt x="481890" y="481896"/>
                    </a:lnTo>
                    <a:lnTo>
                      <a:pt x="447928" y="504797"/>
                    </a:lnTo>
                    <a:lnTo>
                      <a:pt x="406336" y="513194"/>
                    </a:lnTo>
                    <a:lnTo>
                      <a:pt x="106845" y="513194"/>
                    </a:lnTo>
                    <a:lnTo>
                      <a:pt x="65252" y="504797"/>
                    </a:lnTo>
                    <a:lnTo>
                      <a:pt x="31291" y="481896"/>
                    </a:lnTo>
                    <a:lnTo>
                      <a:pt x="8395" y="447930"/>
                    </a:lnTo>
                    <a:lnTo>
                      <a:pt x="0" y="406336"/>
                    </a:lnTo>
                    <a:lnTo>
                      <a:pt x="0" y="106845"/>
                    </a:lnTo>
                    <a:lnTo>
                      <a:pt x="8395" y="65252"/>
                    </a:lnTo>
                    <a:lnTo>
                      <a:pt x="31291" y="31291"/>
                    </a:lnTo>
                    <a:lnTo>
                      <a:pt x="65252" y="8395"/>
                    </a:lnTo>
                    <a:lnTo>
                      <a:pt x="106845" y="0"/>
                    </a:lnTo>
                    <a:lnTo>
                      <a:pt x="406336" y="0"/>
                    </a:lnTo>
                    <a:lnTo>
                      <a:pt x="447928" y="8395"/>
                    </a:lnTo>
                    <a:lnTo>
                      <a:pt x="481890" y="31291"/>
                    </a:lnTo>
                    <a:lnTo>
                      <a:pt x="504786" y="65252"/>
                    </a:lnTo>
                    <a:lnTo>
                      <a:pt x="513181" y="106845"/>
                    </a:lnTo>
                    <a:lnTo>
                      <a:pt x="513181" y="406336"/>
                    </a:lnTo>
                    <a:close/>
                  </a:path>
                </a:pathLst>
              </a:custGeom>
              <a:grpFill/>
              <a:ln w="22123">
                <a:solidFill>
                  <a:srgbClr val="FFFFFF"/>
                </a:solidFill>
              </a:ln>
            </p:spPr>
            <p:txBody>
              <a:bodyPr wrap="square" lIns="0" tIns="0" rIns="0" bIns="0" rtlCol="0" anchor="ctr"/>
              <a:lstStyle/>
              <a:p>
                <a:pPr algn="ctr"/>
                <a:endParaRPr>
                  <a:latin typeface="HGS創英角ｺﾞｼｯｸUB" panose="020B0900000000000000" pitchFamily="50" charset="-128"/>
                  <a:ea typeface="HGS創英角ｺﾞｼｯｸUB" panose="020B0900000000000000" pitchFamily="50" charset="-128"/>
                </a:endParaRPr>
              </a:p>
            </p:txBody>
          </p:sp>
        </p:grpSp>
        <p:sp>
          <p:nvSpPr>
            <p:cNvPr id="725" name="object 62">
              <a:extLst>
                <a:ext uri="{FF2B5EF4-FFF2-40B4-BE49-F238E27FC236}">
                  <a16:creationId xmlns:a16="http://schemas.microsoft.com/office/drawing/2014/main" id="{CD8DD848-1404-399D-185F-BA31F4A5F1F4}"/>
                </a:ext>
              </a:extLst>
            </p:cNvPr>
            <p:cNvSpPr txBox="1"/>
            <p:nvPr/>
          </p:nvSpPr>
          <p:spPr>
            <a:xfrm>
              <a:off x="478853" y="1412994"/>
              <a:ext cx="406128" cy="472813"/>
            </a:xfrm>
            <a:prstGeom prst="rect">
              <a:avLst/>
            </a:prstGeom>
          </p:spPr>
          <p:txBody>
            <a:bodyPr vert="horz" wrap="none" lIns="36000" tIns="36000" rIns="36000" bIns="36000" rtlCol="0" anchor="ctr">
              <a:spAutoFit/>
            </a:bodyPr>
            <a:lstStyle/>
            <a:p>
              <a:pPr algn="ctr">
                <a:lnSpc>
                  <a:spcPct val="100000"/>
                </a:lnSpc>
              </a:pPr>
              <a:r>
                <a:rPr lang="ja-JP" altLang="en-US" sz="2600">
                  <a:solidFill>
                    <a:schemeClr val="bg1"/>
                  </a:solidFill>
                  <a:latin typeface="HGS創英角ｺﾞｼｯｸUB" panose="020B0900000000000000" pitchFamily="50" charset="-128"/>
                  <a:ea typeface="HGS創英角ｺﾞｼｯｸUB" panose="020B0900000000000000" pitchFamily="50" charset="-128"/>
                  <a:cs typeface="游明朝 Demibold"/>
                </a:rPr>
                <a:t>３</a:t>
              </a:r>
              <a:endParaRPr sz="2600">
                <a:solidFill>
                  <a:schemeClr val="bg1"/>
                </a:solidFill>
                <a:latin typeface="HGS創英角ｺﾞｼｯｸUB" panose="020B0900000000000000" pitchFamily="50" charset="-128"/>
                <a:ea typeface="HGS創英角ｺﾞｼｯｸUB" panose="020B0900000000000000" pitchFamily="50" charset="-128"/>
                <a:cs typeface="游明朝 Demibold"/>
              </a:endParaRPr>
            </a:p>
          </p:txBody>
        </p:sp>
      </p:grpSp>
      <p:sp>
        <p:nvSpPr>
          <p:cNvPr id="723" name="object 5">
            <a:extLst>
              <a:ext uri="{FF2B5EF4-FFF2-40B4-BE49-F238E27FC236}">
                <a16:creationId xmlns:a16="http://schemas.microsoft.com/office/drawing/2014/main" id="{2CB2998A-4255-79F9-719D-C8A2E0599C98}"/>
              </a:ext>
            </a:extLst>
          </p:cNvPr>
          <p:cNvSpPr/>
          <p:nvPr/>
        </p:nvSpPr>
        <p:spPr>
          <a:xfrm>
            <a:off x="922694" y="7436236"/>
            <a:ext cx="5902325" cy="426720"/>
          </a:xfrm>
          <a:custGeom>
            <a:avLst/>
            <a:gdLst/>
            <a:ahLst/>
            <a:cxnLst/>
            <a:rect l="l" t="t" r="r" b="b"/>
            <a:pathLst>
              <a:path w="5902325" h="426720">
                <a:moveTo>
                  <a:pt x="5902172" y="0"/>
                </a:moveTo>
                <a:lnTo>
                  <a:pt x="0" y="0"/>
                </a:lnTo>
                <a:lnTo>
                  <a:pt x="0" y="426173"/>
                </a:lnTo>
                <a:lnTo>
                  <a:pt x="5902172" y="426173"/>
                </a:lnTo>
                <a:lnTo>
                  <a:pt x="5902172" y="0"/>
                </a:lnTo>
                <a:close/>
              </a:path>
            </a:pathLst>
          </a:custGeom>
          <a:solidFill>
            <a:schemeClr val="tx2">
              <a:lumMod val="60000"/>
              <a:lumOff val="40000"/>
              <a:alpha val="39999"/>
            </a:schemeClr>
          </a:solidFill>
        </p:spPr>
        <p:txBody>
          <a:bodyPr wrap="square" lIns="36000" tIns="36000" rIns="36000" bIns="36000"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2300" b="1" i="0" u="none" strike="noStrike" kern="0" cap="none" spc="8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游ゴシック"/>
              </a:rPr>
              <a:t>　決済完了を確認する</a:t>
            </a:r>
            <a:endParaRPr kumimoji="0" lang="ja-JP" altLang="en-US" sz="2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游ゴシック"/>
            </a:endParaRPr>
          </a:p>
        </p:txBody>
      </p:sp>
      <p:sp>
        <p:nvSpPr>
          <p:cNvPr id="728" name="object 55">
            <a:extLst>
              <a:ext uri="{FF2B5EF4-FFF2-40B4-BE49-F238E27FC236}">
                <a16:creationId xmlns:a16="http://schemas.microsoft.com/office/drawing/2014/main" id="{0CDB3CCF-F574-CAC4-2798-0B026DBD78AF}"/>
              </a:ext>
            </a:extLst>
          </p:cNvPr>
          <p:cNvSpPr txBox="1"/>
          <p:nvPr/>
        </p:nvSpPr>
        <p:spPr>
          <a:xfrm>
            <a:off x="4308342" y="7568385"/>
            <a:ext cx="2458085" cy="166712"/>
          </a:xfrm>
          <a:prstGeom prst="rect">
            <a:avLst/>
          </a:prstGeom>
        </p:spPr>
        <p:txBody>
          <a:bodyPr vert="horz" wrap="square" lIns="0" tIns="12700" rIns="0" bIns="0" rtlCol="0">
            <a:spAutoFit/>
          </a:bodyPr>
          <a:lstStyle/>
          <a:p>
            <a:pPr>
              <a:lnSpc>
                <a:spcPts val="1150"/>
              </a:lnSpc>
              <a:spcBef>
                <a:spcPts val="100"/>
              </a:spcBef>
            </a:pPr>
            <a:r>
              <a:rPr sz="1000" b="1">
                <a:solidFill>
                  <a:srgbClr val="414042"/>
                </a:solidFill>
                <a:latin typeface="Meiryo UI" panose="020B0604030504040204" pitchFamily="50" charset="-128"/>
                <a:ea typeface="Meiryo UI" panose="020B0604030504040204" pitchFamily="50" charset="-128"/>
                <a:cs typeface="游ゴシック"/>
              </a:rPr>
              <a:t>※</a:t>
            </a:r>
            <a:r>
              <a:rPr lang="ja-JP" altLang="en-US" sz="1000" b="1">
                <a:solidFill>
                  <a:srgbClr val="414042"/>
                </a:solidFill>
                <a:latin typeface="Meiryo UI" panose="020B0604030504040204" pitchFamily="50" charset="-128"/>
                <a:ea typeface="Meiryo UI" panose="020B0604030504040204" pitchFamily="50" charset="-128"/>
                <a:cs typeface="游ゴシック"/>
              </a:rPr>
              <a:t>注意点について（</a:t>
            </a:r>
            <a:r>
              <a:rPr lang="en-US" altLang="ja-JP" sz="1000" b="1">
                <a:solidFill>
                  <a:srgbClr val="414042"/>
                </a:solidFill>
                <a:latin typeface="Meiryo UI" panose="020B0604030504040204" pitchFamily="50" charset="-128"/>
                <a:ea typeface="Meiryo UI" panose="020B0604030504040204" pitchFamily="50" charset="-128"/>
                <a:cs typeface="游ゴシック"/>
              </a:rPr>
              <a:t>P9</a:t>
            </a:r>
            <a:r>
              <a:rPr lang="ja-JP" altLang="en-US" sz="1000" b="1">
                <a:solidFill>
                  <a:srgbClr val="414042"/>
                </a:solidFill>
                <a:latin typeface="Meiryo UI" panose="020B0604030504040204" pitchFamily="50" charset="-128"/>
                <a:ea typeface="Meiryo UI" panose="020B0604030504040204" pitchFamily="50" charset="-128"/>
                <a:cs typeface="游ゴシック"/>
              </a:rPr>
              <a:t>）を参照ください</a:t>
            </a:r>
            <a:endParaRPr lang="ja-JP" altLang="en-US" sz="1000" dirty="0">
              <a:latin typeface="Meiryo UI" panose="020B0604030504040204" pitchFamily="50" charset="-128"/>
              <a:ea typeface="Meiryo UI" panose="020B0604030504040204" pitchFamily="50" charset="-128"/>
              <a:cs typeface="游ゴシック"/>
            </a:endParaRPr>
          </a:p>
        </p:txBody>
      </p:sp>
      <p:sp>
        <p:nvSpPr>
          <p:cNvPr id="729" name="二等辺三角形 728">
            <a:extLst>
              <a:ext uri="{FF2B5EF4-FFF2-40B4-BE49-F238E27FC236}">
                <a16:creationId xmlns:a16="http://schemas.microsoft.com/office/drawing/2014/main" id="{C08997C3-21B5-4640-69BC-72CFECF75BEA}"/>
              </a:ext>
            </a:extLst>
          </p:cNvPr>
          <p:cNvSpPr/>
          <p:nvPr/>
        </p:nvSpPr>
        <p:spPr>
          <a:xfrm rot="5400000">
            <a:off x="3669414" y="2755329"/>
            <a:ext cx="670962" cy="223515"/>
          </a:xfrm>
          <a:prstGeom prst="triangle">
            <a:avLst/>
          </a:prstGeom>
          <a:solidFill>
            <a:srgbClr val="836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D78A1B9-E84D-5EE0-F8A5-5D75217FCC09}"/>
              </a:ext>
            </a:extLst>
          </p:cNvPr>
          <p:cNvSpPr txBox="1"/>
          <p:nvPr/>
        </p:nvSpPr>
        <p:spPr>
          <a:xfrm>
            <a:off x="1306082" y="3920105"/>
            <a:ext cx="4980851" cy="430887"/>
          </a:xfrm>
          <a:prstGeom prst="rect">
            <a:avLst/>
          </a:prstGeom>
          <a:solidFill>
            <a:srgbClr val="FFFF00"/>
          </a:solidFill>
        </p:spPr>
        <p:txBody>
          <a:bodyPr wrap="none" rtlCol="0">
            <a:spAutoFit/>
          </a:bodyPr>
          <a:lstStyle/>
          <a:p>
            <a:pPr algn="ctr"/>
            <a:r>
              <a:rPr lang="ja-JP" altLang="en-US" sz="1200" b="1">
                <a:latin typeface="Meiryo UI" panose="020B0604030504040204" pitchFamily="50" charset="-128"/>
                <a:ea typeface="Meiryo UI" panose="020B0604030504040204" pitchFamily="50" charset="-128"/>
              </a:rPr>
              <a:t>＜受取サイトにて簡単なアンケートを実施（仮）＞</a:t>
            </a:r>
          </a:p>
          <a:p>
            <a:pPr algn="ctr"/>
            <a:r>
              <a:rPr lang="ja-JP" altLang="en-US" sz="1000" b="1">
                <a:latin typeface="Meiryo UI" panose="020B0604030504040204" pitchFamily="50" charset="-128"/>
                <a:ea typeface="Meiryo UI" panose="020B0604030504040204" pitchFamily="50" charset="-128"/>
              </a:rPr>
              <a:t>例）年代、居住地、ツアーを知ったきっかけ、参加の理由、県観光情報のメール配信可否等 </a:t>
            </a:r>
            <a:endParaRPr kumimoji="1" lang="ja-JP" altLang="en-US" sz="1000" b="1">
              <a:latin typeface="Meiryo UI" panose="020B0604030504040204" pitchFamily="50" charset="-128"/>
              <a:ea typeface="Meiryo UI" panose="020B0604030504040204" pitchFamily="50" charset="-128"/>
            </a:endParaRPr>
          </a:p>
        </p:txBody>
      </p:sp>
      <p:sp>
        <p:nvSpPr>
          <p:cNvPr id="5" name="スライド番号プレースホルダー 5">
            <a:extLst>
              <a:ext uri="{FF2B5EF4-FFF2-40B4-BE49-F238E27FC236}">
                <a16:creationId xmlns:a16="http://schemas.microsoft.com/office/drawing/2014/main" id="{DC00A835-5320-64E7-E83D-F5A021702894}"/>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1175AF47-AFE1-AFBC-8625-323D083F223D}"/>
              </a:ext>
            </a:extLst>
          </p:cNvPr>
          <p:cNvPicPr/>
          <p:nvPr/>
        </p:nvPicPr>
        <p:blipFill>
          <a:blip r:embed="rId2" cstate="print"/>
          <a:stretch>
            <a:fillRect/>
          </a:stretch>
        </p:blipFill>
        <p:spPr>
          <a:xfrm>
            <a:off x="0" y="0"/>
            <a:ext cx="7559985" cy="10692003"/>
          </a:xfrm>
          <a:prstGeom prst="rect">
            <a:avLst/>
          </a:prstGeom>
        </p:spPr>
      </p:pic>
      <p:sp>
        <p:nvSpPr>
          <p:cNvPr id="24" name="object 6">
            <a:extLst>
              <a:ext uri="{FF2B5EF4-FFF2-40B4-BE49-F238E27FC236}">
                <a16:creationId xmlns:a16="http://schemas.microsoft.com/office/drawing/2014/main" id="{E7B97390-E6D3-44E3-E7B1-B0AFEF93E397}"/>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0" tIns="0" rIns="0" bIns="0" rtlCol="0" anchor="ctr"/>
          <a:lstStyle/>
          <a:p>
            <a:pPr marL="12700" marR="0" lvl="0" indent="0" algn="ctr" defTabSz="914400" eaLnBrk="1" fontAlgn="auto" latinLnBrk="0" hangingPunct="1">
              <a:lnSpc>
                <a:spcPct val="100000"/>
              </a:lnSpc>
              <a:spcBef>
                <a:spcPts val="100"/>
              </a:spcBef>
              <a:spcAft>
                <a:spcPts val="0"/>
              </a:spcAft>
              <a:buClrTx/>
              <a:buSzTx/>
              <a:buFontTx/>
              <a:buNone/>
              <a:tabLst/>
              <a:defRPr/>
            </a:pPr>
            <a:endParaRPr kumimoji="0" lang="ja-JP" altLang="en-US" sz="1800" b="0" i="0" u="none" strike="noStrike" kern="0" cap="none" spc="-8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84" name="object 5">
            <a:extLst>
              <a:ext uri="{FF2B5EF4-FFF2-40B4-BE49-F238E27FC236}">
                <a16:creationId xmlns:a16="http://schemas.microsoft.com/office/drawing/2014/main" id="{7D8FA46D-A5E3-DFFB-81D4-B21BD8AA65BA}"/>
              </a:ext>
            </a:extLst>
          </p:cNvPr>
          <p:cNvSpPr txBox="1"/>
          <p:nvPr/>
        </p:nvSpPr>
        <p:spPr>
          <a:xfrm>
            <a:off x="2842335" y="3203902"/>
            <a:ext cx="1800860" cy="452120"/>
          </a:xfrm>
          <a:prstGeom prst="rect">
            <a:avLst/>
          </a:prstGeom>
        </p:spPr>
        <p:txBody>
          <a:bodyPr vert="horz" wrap="square" lIns="0" tIns="12700" rIns="0" bIns="0" rtlCol="0">
            <a:spAutoFit/>
          </a:bodyPr>
          <a:lstStyle/>
          <a:p>
            <a:pPr algn="ctr">
              <a:lnSpc>
                <a:spcPct val="100000"/>
              </a:lnSpc>
              <a:spcBef>
                <a:spcPts val="100"/>
              </a:spcBef>
            </a:pPr>
            <a:r>
              <a:rPr sz="1400" b="1" dirty="0">
                <a:solidFill>
                  <a:srgbClr val="414042"/>
                </a:solidFill>
                <a:latin typeface="Meiryo UI" panose="020B0604030504040204" pitchFamily="50" charset="-128"/>
                <a:ea typeface="Meiryo UI" panose="020B0604030504040204" pitchFamily="50" charset="-128"/>
                <a:cs typeface="游ゴシック"/>
              </a:rPr>
              <a:t>カメラで</a:t>
            </a:r>
            <a:endParaRPr sz="1400" dirty="0">
              <a:latin typeface="Meiryo UI" panose="020B0604030504040204" pitchFamily="50" charset="-128"/>
              <a:ea typeface="Meiryo UI" panose="020B0604030504040204" pitchFamily="50" charset="-128"/>
              <a:cs typeface="游ゴシック"/>
            </a:endParaRPr>
          </a:p>
          <a:p>
            <a:pPr algn="ctr">
              <a:lnSpc>
                <a:spcPct val="100000"/>
              </a:lnSpc>
            </a:pPr>
            <a:r>
              <a:rPr sz="1400" b="1" dirty="0">
                <a:solidFill>
                  <a:srgbClr val="414042"/>
                </a:solidFill>
                <a:latin typeface="Meiryo UI" panose="020B0604030504040204" pitchFamily="50" charset="-128"/>
                <a:ea typeface="Meiryo UI" panose="020B0604030504040204" pitchFamily="50" charset="-128"/>
                <a:cs typeface="游ゴシック"/>
              </a:rPr>
              <a:t>２次元コードを読み取り</a:t>
            </a:r>
            <a:endParaRPr sz="1400" dirty="0">
              <a:latin typeface="Meiryo UI" panose="020B0604030504040204" pitchFamily="50" charset="-128"/>
              <a:ea typeface="Meiryo UI" panose="020B0604030504040204" pitchFamily="50" charset="-128"/>
              <a:cs typeface="游ゴシック"/>
            </a:endParaRPr>
          </a:p>
        </p:txBody>
      </p:sp>
      <p:sp>
        <p:nvSpPr>
          <p:cNvPr id="85" name="object 6">
            <a:extLst>
              <a:ext uri="{FF2B5EF4-FFF2-40B4-BE49-F238E27FC236}">
                <a16:creationId xmlns:a16="http://schemas.microsoft.com/office/drawing/2014/main" id="{8929833D-3071-3B57-89C0-32ADB0F8A8E2}"/>
              </a:ext>
            </a:extLst>
          </p:cNvPr>
          <p:cNvSpPr txBox="1"/>
          <p:nvPr/>
        </p:nvSpPr>
        <p:spPr>
          <a:xfrm>
            <a:off x="411450" y="8622145"/>
            <a:ext cx="1143000" cy="601703"/>
          </a:xfrm>
          <a:prstGeom prst="rect">
            <a:avLst/>
          </a:prstGeom>
        </p:spPr>
        <p:txBody>
          <a:bodyPr vert="horz" wrap="square" lIns="0" tIns="12700" rIns="0" bIns="0" rtlCol="0">
            <a:spAutoFit/>
          </a:bodyPr>
          <a:lstStyle/>
          <a:p>
            <a:pPr marL="96520" marR="5080" indent="-84455">
              <a:lnSpc>
                <a:spcPct val="142800"/>
              </a:lnSpc>
              <a:spcBef>
                <a:spcPts val="100"/>
              </a:spcBef>
            </a:pPr>
            <a:r>
              <a:rPr sz="1400" b="1" dirty="0">
                <a:solidFill>
                  <a:srgbClr val="414042"/>
                </a:solidFill>
                <a:latin typeface="Meiryo UI" panose="020B0604030504040204" pitchFamily="50" charset="-128"/>
                <a:ea typeface="Meiryo UI" panose="020B0604030504040204" pitchFamily="50" charset="-128"/>
                <a:cs typeface="游ゴシック"/>
              </a:rPr>
              <a:t>２次元コードが画面に収まる</a:t>
            </a:r>
            <a:endParaRPr sz="1400" dirty="0">
              <a:latin typeface="Meiryo UI" panose="020B0604030504040204" pitchFamily="50" charset="-128"/>
              <a:ea typeface="Meiryo UI" panose="020B0604030504040204" pitchFamily="50" charset="-128"/>
              <a:cs typeface="游ゴシック"/>
            </a:endParaRPr>
          </a:p>
        </p:txBody>
      </p:sp>
      <p:sp>
        <p:nvSpPr>
          <p:cNvPr id="86" name="object 7">
            <a:extLst>
              <a:ext uri="{FF2B5EF4-FFF2-40B4-BE49-F238E27FC236}">
                <a16:creationId xmlns:a16="http://schemas.microsoft.com/office/drawing/2014/main" id="{ECAD5AA1-7A51-8565-3BF8-C7B1D77AF342}"/>
              </a:ext>
            </a:extLst>
          </p:cNvPr>
          <p:cNvSpPr txBox="1"/>
          <p:nvPr/>
        </p:nvSpPr>
        <p:spPr>
          <a:xfrm>
            <a:off x="3452185" y="8622145"/>
            <a:ext cx="673735" cy="601703"/>
          </a:xfrm>
          <a:prstGeom prst="rect">
            <a:avLst/>
          </a:prstGeom>
        </p:spPr>
        <p:txBody>
          <a:bodyPr vert="horz" wrap="square" lIns="0" tIns="12700" rIns="0" bIns="0" rtlCol="0">
            <a:spAutoFit/>
          </a:bodyPr>
          <a:lstStyle/>
          <a:p>
            <a:pPr marL="12700" marR="18415">
              <a:lnSpc>
                <a:spcPct val="142800"/>
              </a:lnSpc>
              <a:spcBef>
                <a:spcPts val="100"/>
              </a:spcBef>
            </a:pPr>
            <a:r>
              <a:rPr sz="1400" b="1" dirty="0">
                <a:solidFill>
                  <a:srgbClr val="414042"/>
                </a:solidFill>
                <a:latin typeface="Meiryo UI" panose="020B0604030504040204" pitchFamily="50" charset="-128"/>
                <a:ea typeface="Meiryo UI" panose="020B0604030504040204" pitchFamily="50" charset="-128"/>
                <a:cs typeface="游ゴシック"/>
              </a:rPr>
              <a:t>近すぎる遠すぎる</a:t>
            </a:r>
            <a:endParaRPr sz="1400">
              <a:latin typeface="Meiryo UI" panose="020B0604030504040204" pitchFamily="50" charset="-128"/>
              <a:ea typeface="Meiryo UI" panose="020B0604030504040204" pitchFamily="50" charset="-128"/>
              <a:cs typeface="游ゴシック"/>
            </a:endParaRPr>
          </a:p>
        </p:txBody>
      </p:sp>
      <p:sp>
        <p:nvSpPr>
          <p:cNvPr id="87" name="object 8">
            <a:extLst>
              <a:ext uri="{FF2B5EF4-FFF2-40B4-BE49-F238E27FC236}">
                <a16:creationId xmlns:a16="http://schemas.microsoft.com/office/drawing/2014/main" id="{2F5BEE67-BC14-64DC-75FB-A305FA93F40C}"/>
              </a:ext>
            </a:extLst>
          </p:cNvPr>
          <p:cNvSpPr txBox="1"/>
          <p:nvPr/>
        </p:nvSpPr>
        <p:spPr>
          <a:xfrm>
            <a:off x="429309" y="605207"/>
            <a:ext cx="2280415" cy="246221"/>
          </a:xfrm>
          <a:prstGeom prst="rect">
            <a:avLst/>
          </a:prstGeom>
        </p:spPr>
        <p:txBody>
          <a:bodyPr vert="horz" wrap="square" lIns="0" tIns="0" rIns="36000" bIns="0" rtlCol="0">
            <a:spAutoFit/>
          </a:bodyPr>
          <a:lstStyle/>
          <a:p>
            <a:pPr algn="ctr">
              <a:lnSpc>
                <a:spcPct val="100000"/>
              </a:lnSpc>
            </a:pPr>
            <a:r>
              <a:rPr sz="1600" b="1" dirty="0">
                <a:solidFill>
                  <a:schemeClr val="bg1"/>
                </a:solidFill>
                <a:latin typeface="BIZ UDPゴシック" panose="020B0400000000000000" pitchFamily="50" charset="-128"/>
                <a:ea typeface="BIZ UDPゴシック" panose="020B0400000000000000" pitchFamily="50" charset="-128"/>
                <a:cs typeface="游ゴシック"/>
              </a:rPr>
              <a:t>電子クーポンの利用手順</a:t>
            </a:r>
            <a:endParaRPr sz="1600" dirty="0">
              <a:solidFill>
                <a:schemeClr val="bg1"/>
              </a:solidFill>
              <a:latin typeface="BIZ UDPゴシック" panose="020B0400000000000000" pitchFamily="50" charset="-128"/>
              <a:ea typeface="BIZ UDPゴシック" panose="020B0400000000000000" pitchFamily="50" charset="-128"/>
              <a:cs typeface="游ゴシック"/>
            </a:endParaRPr>
          </a:p>
        </p:txBody>
      </p:sp>
      <p:sp>
        <p:nvSpPr>
          <p:cNvPr id="88" name="object 9">
            <a:extLst>
              <a:ext uri="{FF2B5EF4-FFF2-40B4-BE49-F238E27FC236}">
                <a16:creationId xmlns:a16="http://schemas.microsoft.com/office/drawing/2014/main" id="{8AF8A5B7-F488-4C1A-4695-7E7EEDEB6CBB}"/>
              </a:ext>
            </a:extLst>
          </p:cNvPr>
          <p:cNvSpPr txBox="1"/>
          <p:nvPr/>
        </p:nvSpPr>
        <p:spPr>
          <a:xfrm>
            <a:off x="502875" y="1096297"/>
            <a:ext cx="6394450" cy="1252266"/>
          </a:xfrm>
          <a:prstGeom prst="rect">
            <a:avLst/>
          </a:prstGeom>
        </p:spPr>
        <p:txBody>
          <a:bodyPr vert="horz" wrap="square" lIns="0" tIns="165735" rIns="0" bIns="0" rtlCol="0">
            <a:spAutoFit/>
          </a:bodyPr>
          <a:lstStyle/>
          <a:p>
            <a:pPr marL="12700">
              <a:tabLst>
                <a:tab pos="327025" algn="l"/>
              </a:tabLst>
            </a:pPr>
            <a:r>
              <a:rPr lang="ja-JP" altLang="en-US"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◆２</a:t>
            </a:r>
            <a:r>
              <a:rPr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次元コードのしくみと使い方</a:t>
            </a:r>
            <a:endParaRPr lang="en-US"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endParaRPr>
          </a:p>
          <a:p>
            <a:pPr marL="12700">
              <a:tabLst>
                <a:tab pos="327025" algn="l"/>
              </a:tabLst>
            </a:pPr>
            <a:endParaRPr lang="en-US" sz="1200" b="1">
              <a:ln w="15875">
                <a:solidFill>
                  <a:srgbClr val="836733"/>
                </a:solidFill>
              </a:ln>
              <a:solidFill>
                <a:srgbClr val="836733"/>
              </a:solidFill>
              <a:latin typeface="BIZ UDPゴシック" panose="020B0400000000000000" pitchFamily="50" charset="-128"/>
              <a:ea typeface="BIZ UDPゴシック" panose="020B0400000000000000" pitchFamily="50" charset="-128"/>
              <a:cs typeface="游ゴシック"/>
            </a:endParaRPr>
          </a:p>
          <a:p>
            <a:pPr marL="12700">
              <a:tabLst>
                <a:tab pos="327025" algn="l"/>
              </a:tabLst>
            </a:pPr>
            <a:endParaRPr sz="100" b="1" dirty="0">
              <a:ln w="15875">
                <a:solidFill>
                  <a:srgbClr val="836733"/>
                </a:solidFill>
              </a:ln>
              <a:solidFill>
                <a:srgbClr val="836733"/>
              </a:solidFill>
              <a:latin typeface="BIZ UDPゴシック" panose="020B0400000000000000" pitchFamily="50" charset="-128"/>
              <a:ea typeface="BIZ UDPゴシック" panose="020B0400000000000000" pitchFamily="50" charset="-128"/>
              <a:cs typeface="游ゴシック"/>
            </a:endParaRPr>
          </a:p>
          <a:p>
            <a:pPr marL="252729" marR="5080"/>
            <a:r>
              <a:rPr sz="1400" dirty="0">
                <a:solidFill>
                  <a:srgbClr val="414042"/>
                </a:solidFill>
                <a:latin typeface="Meiryo UI" panose="020B0604030504040204" pitchFamily="50" charset="-128"/>
                <a:ea typeface="Meiryo UI" panose="020B0604030504040204" pitchFamily="50" charset="-128"/>
                <a:cs typeface="游明朝 Demibold"/>
              </a:rPr>
              <a:t>店頭に掲示の『店舗掲示決済用２次元コード』を、スマートフォンのカメラで</a:t>
            </a:r>
            <a:endParaRPr lang="en-US" sz="1400" dirty="0">
              <a:solidFill>
                <a:srgbClr val="414042"/>
              </a:solidFill>
              <a:latin typeface="Meiryo UI" panose="020B0604030504040204" pitchFamily="50" charset="-128"/>
              <a:ea typeface="Meiryo UI" panose="020B0604030504040204" pitchFamily="50" charset="-128"/>
              <a:cs typeface="游明朝 Demibold"/>
            </a:endParaRPr>
          </a:p>
          <a:p>
            <a:pPr marL="252729" marR="5080"/>
            <a:r>
              <a:rPr sz="1400" dirty="0" err="1">
                <a:solidFill>
                  <a:srgbClr val="414042"/>
                </a:solidFill>
                <a:latin typeface="Meiryo UI" panose="020B0604030504040204" pitchFamily="50" charset="-128"/>
                <a:ea typeface="Meiryo UI" panose="020B0604030504040204" pitchFamily="50" charset="-128"/>
                <a:cs typeface="游明朝 Demibold"/>
              </a:rPr>
              <a:t>読み取ることで、決済（電子クーポンの利用）が可能です</a:t>
            </a:r>
            <a:r>
              <a:rPr sz="1400" b="1" dirty="0">
                <a:solidFill>
                  <a:srgbClr val="414042"/>
                </a:solidFill>
                <a:latin typeface="Meiryo UI" panose="020B0604030504040204" pitchFamily="50" charset="-128"/>
                <a:ea typeface="Meiryo UI" panose="020B0604030504040204" pitchFamily="50" charset="-128"/>
                <a:cs typeface="游明朝 Demibold"/>
              </a:rPr>
              <a:t>。</a:t>
            </a:r>
            <a:endParaRPr sz="1400" dirty="0">
              <a:latin typeface="Meiryo UI" panose="020B0604030504040204" pitchFamily="50" charset="-128"/>
              <a:ea typeface="Meiryo UI" panose="020B0604030504040204" pitchFamily="50" charset="-128"/>
              <a:cs typeface="游明朝 Demibold"/>
            </a:endParaRPr>
          </a:p>
          <a:p>
            <a:endParaRPr sz="950" dirty="0">
              <a:latin typeface="Meiryo UI" panose="020B0604030504040204" pitchFamily="50" charset="-128"/>
              <a:ea typeface="Meiryo UI" panose="020B0604030504040204" pitchFamily="50" charset="-128"/>
              <a:cs typeface="游明朝 Demibold"/>
            </a:endParaRPr>
          </a:p>
        </p:txBody>
      </p:sp>
      <p:sp>
        <p:nvSpPr>
          <p:cNvPr id="89" name="object 10">
            <a:extLst>
              <a:ext uri="{FF2B5EF4-FFF2-40B4-BE49-F238E27FC236}">
                <a16:creationId xmlns:a16="http://schemas.microsoft.com/office/drawing/2014/main" id="{DCCCE8DC-A491-F142-354A-854B0403866A}"/>
              </a:ext>
            </a:extLst>
          </p:cNvPr>
          <p:cNvSpPr txBox="1"/>
          <p:nvPr/>
        </p:nvSpPr>
        <p:spPr>
          <a:xfrm>
            <a:off x="502875" y="6458530"/>
            <a:ext cx="6941114" cy="1166986"/>
          </a:xfrm>
          <a:prstGeom prst="rect">
            <a:avLst/>
          </a:prstGeom>
        </p:spPr>
        <p:txBody>
          <a:bodyPr vert="horz" wrap="square" lIns="0" tIns="12700" rIns="0" bIns="0" rtlCol="0">
            <a:spAutoFit/>
          </a:bodyPr>
          <a:lstStyle/>
          <a:p>
            <a:pPr marL="12700">
              <a:tabLst>
                <a:tab pos="327025" algn="l"/>
              </a:tabLst>
            </a:pPr>
            <a:r>
              <a:rPr lang="ja-JP" altLang="en-US"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a:t>
            </a:r>
            <a:r>
              <a:rPr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２次元コード読み取り時の注意点</a:t>
            </a:r>
            <a:endParaRPr lang="en-US"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endParaRPr>
          </a:p>
          <a:p>
            <a:pPr marL="12700">
              <a:tabLst>
                <a:tab pos="327025" algn="l"/>
              </a:tabLst>
            </a:pPr>
            <a:endParaRPr lang="en-US" sz="1200" b="1">
              <a:ln w="15875">
                <a:solidFill>
                  <a:srgbClr val="836733"/>
                </a:solidFill>
              </a:ln>
              <a:solidFill>
                <a:srgbClr val="836733"/>
              </a:solidFill>
              <a:latin typeface="BIZ UDPゴシック" panose="020B0400000000000000" pitchFamily="50" charset="-128"/>
              <a:ea typeface="BIZ UDPゴシック" panose="020B0400000000000000" pitchFamily="50" charset="-128"/>
              <a:cs typeface="游ゴシック"/>
            </a:endParaRPr>
          </a:p>
          <a:p>
            <a:pPr marL="12700">
              <a:tabLst>
                <a:tab pos="327025" algn="l"/>
              </a:tabLst>
            </a:pPr>
            <a:endParaRPr sz="100" b="1" dirty="0">
              <a:ln w="15875">
                <a:solidFill>
                  <a:srgbClr val="836733"/>
                </a:solidFill>
              </a:ln>
              <a:solidFill>
                <a:srgbClr val="836733"/>
              </a:solidFill>
              <a:latin typeface="BIZ UDPゴシック" panose="020B0400000000000000" pitchFamily="50" charset="-128"/>
              <a:ea typeface="BIZ UDPゴシック" panose="020B0400000000000000" pitchFamily="50" charset="-128"/>
              <a:cs typeface="游ゴシック"/>
            </a:endParaRPr>
          </a:p>
          <a:p>
            <a:pPr marL="295910"/>
            <a:r>
              <a:rPr sz="1400" dirty="0">
                <a:solidFill>
                  <a:srgbClr val="414042"/>
                </a:solidFill>
                <a:latin typeface="Meiryo UI" panose="020B0604030504040204" pitchFamily="50" charset="-128"/>
                <a:ea typeface="Meiryo UI" panose="020B0604030504040204" pitchFamily="50" charset="-128"/>
                <a:cs typeface="游明朝 Demibold"/>
              </a:rPr>
              <a:t>カメラに２次元コード全体が写るよう、お客様に操作いただきます。</a:t>
            </a:r>
            <a:endParaRPr sz="1400" dirty="0">
              <a:latin typeface="Meiryo UI" panose="020B0604030504040204" pitchFamily="50" charset="-128"/>
              <a:ea typeface="Meiryo UI" panose="020B0604030504040204" pitchFamily="50" charset="-128"/>
              <a:cs typeface="游明朝 Demibold"/>
            </a:endParaRPr>
          </a:p>
          <a:p>
            <a:pPr marL="309245" marR="5080" indent="-31750"/>
            <a:r>
              <a:rPr sz="1400" dirty="0">
                <a:solidFill>
                  <a:srgbClr val="414042"/>
                </a:solidFill>
                <a:latin typeface="Meiryo UI" panose="020B0604030504040204" pitchFamily="50" charset="-128"/>
                <a:ea typeface="Meiryo UI" panose="020B0604030504040204" pitchFamily="50" charset="-128"/>
                <a:cs typeface="游明朝 Demibold"/>
              </a:rPr>
              <a:t>うまく読み取りができない場合は、スマートフォンを２次元コードに近づけたり、</a:t>
            </a:r>
            <a:endParaRPr lang="en-US" sz="1400" dirty="0">
              <a:solidFill>
                <a:srgbClr val="414042"/>
              </a:solidFill>
              <a:latin typeface="Meiryo UI" panose="020B0604030504040204" pitchFamily="50" charset="-128"/>
              <a:ea typeface="Meiryo UI" panose="020B0604030504040204" pitchFamily="50" charset="-128"/>
              <a:cs typeface="游明朝 Demibold"/>
            </a:endParaRPr>
          </a:p>
          <a:p>
            <a:pPr marL="309245" marR="5080" indent="-31750"/>
            <a:r>
              <a:rPr sz="1400" dirty="0" err="1">
                <a:solidFill>
                  <a:srgbClr val="414042"/>
                </a:solidFill>
                <a:latin typeface="Meiryo UI" panose="020B0604030504040204" pitchFamily="50" charset="-128"/>
                <a:ea typeface="Meiryo UI" panose="020B0604030504040204" pitchFamily="50" charset="-128"/>
                <a:cs typeface="游明朝 Demibold"/>
              </a:rPr>
              <a:t>遠ざけたりしてもらってください</a:t>
            </a:r>
            <a:r>
              <a:rPr sz="1400" dirty="0">
                <a:solidFill>
                  <a:srgbClr val="414042"/>
                </a:solidFill>
                <a:latin typeface="Meiryo UI" panose="020B0604030504040204" pitchFamily="50" charset="-128"/>
                <a:ea typeface="Meiryo UI" panose="020B0604030504040204" pitchFamily="50" charset="-128"/>
                <a:cs typeface="游明朝 Demibold"/>
              </a:rPr>
              <a:t>。</a:t>
            </a:r>
            <a:endParaRPr sz="1400" dirty="0">
              <a:latin typeface="Meiryo UI" panose="020B0604030504040204" pitchFamily="50" charset="-128"/>
              <a:ea typeface="Meiryo UI" panose="020B0604030504040204" pitchFamily="50" charset="-128"/>
              <a:cs typeface="游明朝 Demibold"/>
            </a:endParaRPr>
          </a:p>
        </p:txBody>
      </p:sp>
      <p:sp>
        <p:nvSpPr>
          <p:cNvPr id="91" name="object 12">
            <a:extLst>
              <a:ext uri="{FF2B5EF4-FFF2-40B4-BE49-F238E27FC236}">
                <a16:creationId xmlns:a16="http://schemas.microsoft.com/office/drawing/2014/main" id="{595BBB37-3C34-55A2-E227-B7C73828C3D4}"/>
              </a:ext>
            </a:extLst>
          </p:cNvPr>
          <p:cNvSpPr/>
          <p:nvPr/>
        </p:nvSpPr>
        <p:spPr>
          <a:xfrm>
            <a:off x="3049391" y="3744548"/>
            <a:ext cx="1488440" cy="930275"/>
          </a:xfrm>
          <a:custGeom>
            <a:avLst/>
            <a:gdLst/>
            <a:ahLst/>
            <a:cxnLst/>
            <a:rect l="l" t="t" r="r" b="b"/>
            <a:pathLst>
              <a:path w="1488439" h="930275">
                <a:moveTo>
                  <a:pt x="1487855" y="464896"/>
                </a:moveTo>
                <a:lnTo>
                  <a:pt x="1043838" y="0"/>
                </a:lnTo>
                <a:lnTo>
                  <a:pt x="1043838" y="256159"/>
                </a:lnTo>
                <a:lnTo>
                  <a:pt x="0" y="256159"/>
                </a:lnTo>
                <a:lnTo>
                  <a:pt x="0" y="673620"/>
                </a:lnTo>
                <a:lnTo>
                  <a:pt x="1043838" y="673620"/>
                </a:lnTo>
                <a:lnTo>
                  <a:pt x="1043838" y="929805"/>
                </a:lnTo>
                <a:lnTo>
                  <a:pt x="1487855" y="464896"/>
                </a:lnTo>
                <a:close/>
              </a:path>
            </a:pathLst>
          </a:custGeom>
          <a:solidFill>
            <a:srgbClr val="836733"/>
          </a:solidFill>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92" name="object 13">
            <a:extLst>
              <a:ext uri="{FF2B5EF4-FFF2-40B4-BE49-F238E27FC236}">
                <a16:creationId xmlns:a16="http://schemas.microsoft.com/office/drawing/2014/main" id="{E4A02102-550D-7B52-F81D-C248D6D5FCBB}"/>
              </a:ext>
            </a:extLst>
          </p:cNvPr>
          <p:cNvSpPr/>
          <p:nvPr/>
        </p:nvSpPr>
        <p:spPr>
          <a:xfrm>
            <a:off x="623997" y="7772104"/>
            <a:ext cx="748665" cy="748665"/>
          </a:xfrm>
          <a:custGeom>
            <a:avLst/>
            <a:gdLst/>
            <a:ahLst/>
            <a:cxnLst/>
            <a:rect l="l" t="t" r="r" b="b"/>
            <a:pathLst>
              <a:path w="748665" h="748665">
                <a:moveTo>
                  <a:pt x="748080" y="374040"/>
                </a:moveTo>
                <a:lnTo>
                  <a:pt x="745166" y="420962"/>
                </a:lnTo>
                <a:lnTo>
                  <a:pt x="736656" y="466143"/>
                </a:lnTo>
                <a:lnTo>
                  <a:pt x="722902" y="509234"/>
                </a:lnTo>
                <a:lnTo>
                  <a:pt x="704253" y="549884"/>
                </a:lnTo>
                <a:lnTo>
                  <a:pt x="681062" y="587743"/>
                </a:lnTo>
                <a:lnTo>
                  <a:pt x="653677" y="622461"/>
                </a:lnTo>
                <a:lnTo>
                  <a:pt x="622450" y="653686"/>
                </a:lnTo>
                <a:lnTo>
                  <a:pt x="587732" y="681069"/>
                </a:lnTo>
                <a:lnTo>
                  <a:pt x="549873" y="704258"/>
                </a:lnTo>
                <a:lnTo>
                  <a:pt x="509224" y="722905"/>
                </a:lnTo>
                <a:lnTo>
                  <a:pt x="466135" y="736658"/>
                </a:lnTo>
                <a:lnTo>
                  <a:pt x="420957" y="745166"/>
                </a:lnTo>
                <a:lnTo>
                  <a:pt x="374040" y="748080"/>
                </a:lnTo>
                <a:lnTo>
                  <a:pt x="327118" y="745166"/>
                </a:lnTo>
                <a:lnTo>
                  <a:pt x="281937" y="736658"/>
                </a:lnTo>
                <a:lnTo>
                  <a:pt x="238846" y="722905"/>
                </a:lnTo>
                <a:lnTo>
                  <a:pt x="198195" y="704258"/>
                </a:lnTo>
                <a:lnTo>
                  <a:pt x="160336" y="681069"/>
                </a:lnTo>
                <a:lnTo>
                  <a:pt x="125619" y="653686"/>
                </a:lnTo>
                <a:lnTo>
                  <a:pt x="94394" y="622461"/>
                </a:lnTo>
                <a:lnTo>
                  <a:pt x="67011" y="587743"/>
                </a:lnTo>
                <a:lnTo>
                  <a:pt x="43821" y="549884"/>
                </a:lnTo>
                <a:lnTo>
                  <a:pt x="25175" y="509234"/>
                </a:lnTo>
                <a:lnTo>
                  <a:pt x="11422" y="466143"/>
                </a:lnTo>
                <a:lnTo>
                  <a:pt x="2914" y="420962"/>
                </a:lnTo>
                <a:lnTo>
                  <a:pt x="0" y="374040"/>
                </a:lnTo>
                <a:lnTo>
                  <a:pt x="2914" y="327121"/>
                </a:lnTo>
                <a:lnTo>
                  <a:pt x="11422" y="281941"/>
                </a:lnTo>
                <a:lnTo>
                  <a:pt x="25175" y="238851"/>
                </a:lnTo>
                <a:lnTo>
                  <a:pt x="43821" y="198201"/>
                </a:lnTo>
                <a:lnTo>
                  <a:pt x="67011" y="160342"/>
                </a:lnTo>
                <a:lnTo>
                  <a:pt x="94394" y="125624"/>
                </a:lnTo>
                <a:lnTo>
                  <a:pt x="125619" y="94398"/>
                </a:lnTo>
                <a:lnTo>
                  <a:pt x="160336" y="67015"/>
                </a:lnTo>
                <a:lnTo>
                  <a:pt x="198195" y="43824"/>
                </a:lnTo>
                <a:lnTo>
                  <a:pt x="238846" y="25177"/>
                </a:lnTo>
                <a:lnTo>
                  <a:pt x="281937" y="11423"/>
                </a:lnTo>
                <a:lnTo>
                  <a:pt x="327118" y="2914"/>
                </a:lnTo>
                <a:lnTo>
                  <a:pt x="374040" y="0"/>
                </a:lnTo>
                <a:lnTo>
                  <a:pt x="420957" y="2914"/>
                </a:lnTo>
                <a:lnTo>
                  <a:pt x="466135" y="11423"/>
                </a:lnTo>
                <a:lnTo>
                  <a:pt x="509224" y="25177"/>
                </a:lnTo>
                <a:lnTo>
                  <a:pt x="549873" y="43824"/>
                </a:lnTo>
                <a:lnTo>
                  <a:pt x="587732" y="67015"/>
                </a:lnTo>
                <a:lnTo>
                  <a:pt x="622450" y="94398"/>
                </a:lnTo>
                <a:lnTo>
                  <a:pt x="653677" y="125624"/>
                </a:lnTo>
                <a:lnTo>
                  <a:pt x="681062" y="160342"/>
                </a:lnTo>
                <a:lnTo>
                  <a:pt x="704253" y="198201"/>
                </a:lnTo>
                <a:lnTo>
                  <a:pt x="722902" y="238851"/>
                </a:lnTo>
                <a:lnTo>
                  <a:pt x="736656" y="281941"/>
                </a:lnTo>
                <a:lnTo>
                  <a:pt x="745166" y="327121"/>
                </a:lnTo>
                <a:lnTo>
                  <a:pt x="748080" y="374040"/>
                </a:lnTo>
                <a:close/>
              </a:path>
            </a:pathLst>
          </a:custGeom>
          <a:ln w="98094">
            <a:solidFill>
              <a:srgbClr val="ED1C2A"/>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93" name="object 14">
            <a:extLst>
              <a:ext uri="{FF2B5EF4-FFF2-40B4-BE49-F238E27FC236}">
                <a16:creationId xmlns:a16="http://schemas.microsoft.com/office/drawing/2014/main" id="{2C3CBF6D-EDAB-BEE9-EB06-692EADDED69D}"/>
              </a:ext>
            </a:extLst>
          </p:cNvPr>
          <p:cNvSpPr/>
          <p:nvPr/>
        </p:nvSpPr>
        <p:spPr>
          <a:xfrm>
            <a:off x="3449435" y="7762617"/>
            <a:ext cx="722630" cy="722630"/>
          </a:xfrm>
          <a:custGeom>
            <a:avLst/>
            <a:gdLst/>
            <a:ahLst/>
            <a:cxnLst/>
            <a:rect l="l" t="t" r="r" b="b"/>
            <a:pathLst>
              <a:path w="722629" h="722629">
                <a:moveTo>
                  <a:pt x="722617" y="653338"/>
                </a:moveTo>
                <a:lnTo>
                  <a:pt x="430580" y="361315"/>
                </a:lnTo>
                <a:lnTo>
                  <a:pt x="722604" y="69278"/>
                </a:lnTo>
                <a:lnTo>
                  <a:pt x="653351" y="12"/>
                </a:lnTo>
                <a:lnTo>
                  <a:pt x="361315" y="292036"/>
                </a:lnTo>
                <a:lnTo>
                  <a:pt x="69291" y="0"/>
                </a:lnTo>
                <a:lnTo>
                  <a:pt x="12" y="69278"/>
                </a:lnTo>
                <a:lnTo>
                  <a:pt x="292036" y="361315"/>
                </a:lnTo>
                <a:lnTo>
                  <a:pt x="0" y="653338"/>
                </a:lnTo>
                <a:lnTo>
                  <a:pt x="69278" y="722630"/>
                </a:lnTo>
                <a:lnTo>
                  <a:pt x="361315" y="430593"/>
                </a:lnTo>
                <a:lnTo>
                  <a:pt x="653351" y="722617"/>
                </a:lnTo>
                <a:lnTo>
                  <a:pt x="722617" y="653338"/>
                </a:lnTo>
                <a:close/>
              </a:path>
            </a:pathLst>
          </a:custGeom>
          <a:solidFill>
            <a:srgbClr val="2435DA"/>
          </a:solidFill>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94" name="object 15">
            <a:extLst>
              <a:ext uri="{FF2B5EF4-FFF2-40B4-BE49-F238E27FC236}">
                <a16:creationId xmlns:a16="http://schemas.microsoft.com/office/drawing/2014/main" id="{66FA36CF-F201-1BB8-EBC7-180B797EFA46}"/>
              </a:ext>
            </a:extLst>
          </p:cNvPr>
          <p:cNvSpPr/>
          <p:nvPr/>
        </p:nvSpPr>
        <p:spPr>
          <a:xfrm>
            <a:off x="2743583" y="530495"/>
            <a:ext cx="0" cy="400050"/>
          </a:xfrm>
          <a:custGeom>
            <a:avLst/>
            <a:gdLst/>
            <a:ahLst/>
            <a:cxnLst/>
            <a:rect l="l" t="t" r="r" b="b"/>
            <a:pathLst>
              <a:path h="400050">
                <a:moveTo>
                  <a:pt x="0" y="0"/>
                </a:moveTo>
                <a:lnTo>
                  <a:pt x="0" y="400050"/>
                </a:lnTo>
              </a:path>
            </a:pathLst>
          </a:custGeom>
          <a:ln w="12700">
            <a:solidFill>
              <a:schemeClr val="bg1"/>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pic>
        <p:nvPicPr>
          <p:cNvPr id="96" name="object 17">
            <a:extLst>
              <a:ext uri="{FF2B5EF4-FFF2-40B4-BE49-F238E27FC236}">
                <a16:creationId xmlns:a16="http://schemas.microsoft.com/office/drawing/2014/main" id="{D79B474E-98CE-9BE3-869C-D6945599F3AE}"/>
              </a:ext>
            </a:extLst>
          </p:cNvPr>
          <p:cNvPicPr/>
          <p:nvPr/>
        </p:nvPicPr>
        <p:blipFill>
          <a:blip r:embed="rId3" cstate="print"/>
          <a:stretch>
            <a:fillRect/>
          </a:stretch>
        </p:blipFill>
        <p:spPr>
          <a:xfrm>
            <a:off x="1572057" y="7841192"/>
            <a:ext cx="1368831" cy="2125573"/>
          </a:xfrm>
          <a:prstGeom prst="rect">
            <a:avLst/>
          </a:prstGeom>
        </p:spPr>
      </p:pic>
      <p:pic>
        <p:nvPicPr>
          <p:cNvPr id="97" name="object 18">
            <a:extLst>
              <a:ext uri="{FF2B5EF4-FFF2-40B4-BE49-F238E27FC236}">
                <a16:creationId xmlns:a16="http://schemas.microsoft.com/office/drawing/2014/main" id="{398B2E59-E1F5-2463-5104-120459C9BDF8}"/>
              </a:ext>
            </a:extLst>
          </p:cNvPr>
          <p:cNvPicPr/>
          <p:nvPr/>
        </p:nvPicPr>
        <p:blipFill>
          <a:blip r:embed="rId4" cstate="print"/>
          <a:stretch>
            <a:fillRect/>
          </a:stretch>
        </p:blipFill>
        <p:spPr>
          <a:xfrm>
            <a:off x="4254526" y="7841192"/>
            <a:ext cx="1315275" cy="2125573"/>
          </a:xfrm>
          <a:prstGeom prst="rect">
            <a:avLst/>
          </a:prstGeom>
        </p:spPr>
      </p:pic>
      <p:pic>
        <p:nvPicPr>
          <p:cNvPr id="98" name="object 19">
            <a:extLst>
              <a:ext uri="{FF2B5EF4-FFF2-40B4-BE49-F238E27FC236}">
                <a16:creationId xmlns:a16="http://schemas.microsoft.com/office/drawing/2014/main" id="{89C889D9-4783-8A69-1869-786CFCDE1DCD}"/>
              </a:ext>
            </a:extLst>
          </p:cNvPr>
          <p:cNvPicPr/>
          <p:nvPr/>
        </p:nvPicPr>
        <p:blipFill>
          <a:blip r:embed="rId5" cstate="print"/>
          <a:stretch>
            <a:fillRect/>
          </a:stretch>
        </p:blipFill>
        <p:spPr>
          <a:xfrm>
            <a:off x="5674576" y="7841192"/>
            <a:ext cx="1315288" cy="2125573"/>
          </a:xfrm>
          <a:prstGeom prst="rect">
            <a:avLst/>
          </a:prstGeom>
        </p:spPr>
      </p:pic>
      <p:pic>
        <p:nvPicPr>
          <p:cNvPr id="99" name="object 20">
            <a:extLst>
              <a:ext uri="{FF2B5EF4-FFF2-40B4-BE49-F238E27FC236}">
                <a16:creationId xmlns:a16="http://schemas.microsoft.com/office/drawing/2014/main" id="{B0FD24F0-1D53-465C-74D0-C0A62BF112FF}"/>
              </a:ext>
            </a:extLst>
          </p:cNvPr>
          <p:cNvPicPr/>
          <p:nvPr/>
        </p:nvPicPr>
        <p:blipFill>
          <a:blip r:embed="rId6" cstate="print"/>
          <a:stretch>
            <a:fillRect/>
          </a:stretch>
        </p:blipFill>
        <p:spPr>
          <a:xfrm>
            <a:off x="4781754" y="2879709"/>
            <a:ext cx="1904975" cy="2603498"/>
          </a:xfrm>
          <a:prstGeom prst="rect">
            <a:avLst/>
          </a:prstGeom>
        </p:spPr>
      </p:pic>
      <p:pic>
        <p:nvPicPr>
          <p:cNvPr id="102" name="object 23">
            <a:extLst>
              <a:ext uri="{FF2B5EF4-FFF2-40B4-BE49-F238E27FC236}">
                <a16:creationId xmlns:a16="http://schemas.microsoft.com/office/drawing/2014/main" id="{C755EB06-6D42-9BF8-FE39-450421E9B1BA}"/>
              </a:ext>
            </a:extLst>
          </p:cNvPr>
          <p:cNvPicPr/>
          <p:nvPr/>
        </p:nvPicPr>
        <p:blipFill>
          <a:blip r:embed="rId7" cstate="print"/>
          <a:stretch>
            <a:fillRect/>
          </a:stretch>
        </p:blipFill>
        <p:spPr>
          <a:xfrm>
            <a:off x="1945239" y="8559846"/>
            <a:ext cx="622497" cy="578027"/>
          </a:xfrm>
          <a:prstGeom prst="rect">
            <a:avLst/>
          </a:prstGeom>
        </p:spPr>
      </p:pic>
      <p:pic>
        <p:nvPicPr>
          <p:cNvPr id="103" name="object 24">
            <a:extLst>
              <a:ext uri="{FF2B5EF4-FFF2-40B4-BE49-F238E27FC236}">
                <a16:creationId xmlns:a16="http://schemas.microsoft.com/office/drawing/2014/main" id="{D85283C8-45DD-3D36-D38B-45914749E0B1}"/>
              </a:ext>
            </a:extLst>
          </p:cNvPr>
          <p:cNvPicPr/>
          <p:nvPr/>
        </p:nvPicPr>
        <p:blipFill>
          <a:blip r:embed="rId8" cstate="print"/>
          <a:stretch>
            <a:fillRect/>
          </a:stretch>
        </p:blipFill>
        <p:spPr>
          <a:xfrm>
            <a:off x="6248405" y="8666069"/>
            <a:ext cx="243822" cy="345724"/>
          </a:xfrm>
          <a:prstGeom prst="rect">
            <a:avLst/>
          </a:prstGeom>
        </p:spPr>
      </p:pic>
      <p:pic>
        <p:nvPicPr>
          <p:cNvPr id="104" name="object 25">
            <a:extLst>
              <a:ext uri="{FF2B5EF4-FFF2-40B4-BE49-F238E27FC236}">
                <a16:creationId xmlns:a16="http://schemas.microsoft.com/office/drawing/2014/main" id="{C9BF6923-6040-195F-E5BB-8BCAF896BD9E}"/>
              </a:ext>
            </a:extLst>
          </p:cNvPr>
          <p:cNvPicPr/>
          <p:nvPr/>
        </p:nvPicPr>
        <p:blipFill>
          <a:blip r:embed="rId9" cstate="print"/>
          <a:stretch>
            <a:fillRect/>
          </a:stretch>
        </p:blipFill>
        <p:spPr>
          <a:xfrm>
            <a:off x="4414101" y="8547134"/>
            <a:ext cx="977900" cy="590740"/>
          </a:xfrm>
          <a:prstGeom prst="rect">
            <a:avLst/>
          </a:prstGeom>
        </p:spPr>
      </p:pic>
      <p:sp>
        <p:nvSpPr>
          <p:cNvPr id="106" name="object 27">
            <a:extLst>
              <a:ext uri="{FF2B5EF4-FFF2-40B4-BE49-F238E27FC236}">
                <a16:creationId xmlns:a16="http://schemas.microsoft.com/office/drawing/2014/main" id="{625C537C-4251-CE50-595E-611F076F6D07}"/>
              </a:ext>
            </a:extLst>
          </p:cNvPr>
          <p:cNvSpPr txBox="1">
            <a:spLocks/>
          </p:cNvSpPr>
          <p:nvPr/>
        </p:nvSpPr>
        <p:spPr>
          <a:xfrm>
            <a:off x="2770509" y="551346"/>
            <a:ext cx="4375438" cy="369332"/>
          </a:xfrm>
          <a:prstGeom prst="rect">
            <a:avLst/>
          </a:prstGeom>
        </p:spPr>
        <p:txBody>
          <a:bodyPr vert="horz" wrap="square" lIns="0" tIns="0" rIns="36000" bIns="0" rtlCol="0">
            <a:spAutoFit/>
          </a:bodyPr>
          <a:lstStyle>
            <a:lvl1pPr>
              <a:defRPr>
                <a:latin typeface="+mj-lt"/>
                <a:ea typeface="+mj-ea"/>
                <a:cs typeface="+mj-cs"/>
              </a:defRPr>
            </a:lvl1pPr>
          </a:lstStyle>
          <a:p>
            <a:pPr algn="l"/>
            <a:r>
              <a:rPr lang="ja-JP" altLang="en-US" sz="2400" b="1" spc="-90" dirty="0">
                <a:solidFill>
                  <a:schemeClr val="bg1"/>
                </a:solidFill>
                <a:latin typeface="BIZ UDPゴシック" panose="020B0400000000000000" pitchFamily="50" charset="-128"/>
                <a:ea typeface="BIZ UDPゴシック" panose="020B0400000000000000" pitchFamily="50" charset="-128"/>
              </a:rPr>
              <a:t>クーポン利用時の注意点について</a:t>
            </a:r>
          </a:p>
        </p:txBody>
      </p:sp>
      <p:pic>
        <p:nvPicPr>
          <p:cNvPr id="8" name="図 7">
            <a:extLst>
              <a:ext uri="{FF2B5EF4-FFF2-40B4-BE49-F238E27FC236}">
                <a16:creationId xmlns:a16="http://schemas.microsoft.com/office/drawing/2014/main" id="{8BC3FB5D-CF5F-5F4C-D846-C82C399E908F}"/>
              </a:ext>
            </a:extLst>
          </p:cNvPr>
          <p:cNvPicPr>
            <a:picLocks noChangeAspect="1"/>
          </p:cNvPicPr>
          <p:nvPr/>
        </p:nvPicPr>
        <p:blipFill>
          <a:blip r:embed="rId10"/>
          <a:stretch>
            <a:fillRect/>
          </a:stretch>
        </p:blipFill>
        <p:spPr>
          <a:xfrm>
            <a:off x="4864094" y="2955379"/>
            <a:ext cx="1673401" cy="2377507"/>
          </a:xfrm>
          <a:prstGeom prst="rect">
            <a:avLst/>
          </a:prstGeom>
        </p:spPr>
      </p:pic>
      <p:grpSp>
        <p:nvGrpSpPr>
          <p:cNvPr id="15" name="グループ化 14">
            <a:extLst>
              <a:ext uri="{FF2B5EF4-FFF2-40B4-BE49-F238E27FC236}">
                <a16:creationId xmlns:a16="http://schemas.microsoft.com/office/drawing/2014/main" id="{90AFA52E-B6A0-30BA-6044-8E37E7342DBF}"/>
              </a:ext>
            </a:extLst>
          </p:cNvPr>
          <p:cNvGrpSpPr/>
          <p:nvPr/>
        </p:nvGrpSpPr>
        <p:grpSpPr>
          <a:xfrm>
            <a:off x="733008" y="2773069"/>
            <a:ext cx="1982925" cy="3184867"/>
            <a:chOff x="773359" y="3007677"/>
            <a:chExt cx="1982925" cy="3184867"/>
          </a:xfrm>
        </p:grpSpPr>
        <p:pic>
          <p:nvPicPr>
            <p:cNvPr id="95" name="object 16">
              <a:extLst>
                <a:ext uri="{FF2B5EF4-FFF2-40B4-BE49-F238E27FC236}">
                  <a16:creationId xmlns:a16="http://schemas.microsoft.com/office/drawing/2014/main" id="{A7F6E4C2-987D-5F6A-6873-C753ABAD0834}"/>
                </a:ext>
              </a:extLst>
            </p:cNvPr>
            <p:cNvPicPr/>
            <p:nvPr/>
          </p:nvPicPr>
          <p:blipFill>
            <a:blip r:embed="rId11" cstate="print"/>
            <a:stretch>
              <a:fillRect/>
            </a:stretch>
          </p:blipFill>
          <p:spPr>
            <a:xfrm>
              <a:off x="773359" y="3007677"/>
              <a:ext cx="1982925" cy="3184867"/>
            </a:xfrm>
            <a:prstGeom prst="rect">
              <a:avLst/>
            </a:prstGeom>
          </p:spPr>
        </p:pic>
        <p:pic>
          <p:nvPicPr>
            <p:cNvPr id="101" name="object 22">
              <a:extLst>
                <a:ext uri="{FF2B5EF4-FFF2-40B4-BE49-F238E27FC236}">
                  <a16:creationId xmlns:a16="http://schemas.microsoft.com/office/drawing/2014/main" id="{5D51B4F1-B50C-16B2-E097-E523D4E3C58D}"/>
                </a:ext>
              </a:extLst>
            </p:cNvPr>
            <p:cNvPicPr/>
            <p:nvPr/>
          </p:nvPicPr>
          <p:blipFill>
            <a:blip r:embed="rId12" cstate="print"/>
            <a:stretch>
              <a:fillRect/>
            </a:stretch>
          </p:blipFill>
          <p:spPr>
            <a:xfrm>
              <a:off x="1307020" y="4096791"/>
              <a:ext cx="898098" cy="833970"/>
            </a:xfrm>
            <a:prstGeom prst="rect">
              <a:avLst/>
            </a:prstGeom>
          </p:spPr>
        </p:pic>
        <p:pic>
          <p:nvPicPr>
            <p:cNvPr id="9" name="図 8">
              <a:extLst>
                <a:ext uri="{FF2B5EF4-FFF2-40B4-BE49-F238E27FC236}">
                  <a16:creationId xmlns:a16="http://schemas.microsoft.com/office/drawing/2014/main" id="{B65A702C-DA9B-A1E9-B98E-78ACF35E99FC}"/>
                </a:ext>
              </a:extLst>
            </p:cNvPr>
            <p:cNvPicPr>
              <a:picLocks noChangeAspect="1"/>
            </p:cNvPicPr>
            <p:nvPr/>
          </p:nvPicPr>
          <p:blipFill rotWithShape="1">
            <a:blip r:embed="rId13"/>
            <a:srcRect t="23798" b="10109"/>
            <a:stretch/>
          </p:blipFill>
          <p:spPr>
            <a:xfrm>
              <a:off x="1306696" y="4096791"/>
              <a:ext cx="889012" cy="833970"/>
            </a:xfrm>
            <a:prstGeom prst="rect">
              <a:avLst/>
            </a:prstGeom>
          </p:spPr>
        </p:pic>
      </p:grpSp>
      <p:pic>
        <p:nvPicPr>
          <p:cNvPr id="10" name="図 9">
            <a:extLst>
              <a:ext uri="{FF2B5EF4-FFF2-40B4-BE49-F238E27FC236}">
                <a16:creationId xmlns:a16="http://schemas.microsoft.com/office/drawing/2014/main" id="{BC6B1276-4139-C3DC-A83F-F2B4DB9955D1}"/>
              </a:ext>
            </a:extLst>
          </p:cNvPr>
          <p:cNvPicPr>
            <a:picLocks noChangeAspect="1"/>
          </p:cNvPicPr>
          <p:nvPr/>
        </p:nvPicPr>
        <p:blipFill rotWithShape="1">
          <a:blip r:embed="rId13"/>
          <a:srcRect t="23798" b="10109"/>
          <a:stretch/>
        </p:blipFill>
        <p:spPr>
          <a:xfrm>
            <a:off x="1959339" y="8566067"/>
            <a:ext cx="608397" cy="570729"/>
          </a:xfrm>
          <a:prstGeom prst="rect">
            <a:avLst/>
          </a:prstGeom>
        </p:spPr>
      </p:pic>
      <p:pic>
        <p:nvPicPr>
          <p:cNvPr id="16" name="図 15">
            <a:extLst>
              <a:ext uri="{FF2B5EF4-FFF2-40B4-BE49-F238E27FC236}">
                <a16:creationId xmlns:a16="http://schemas.microsoft.com/office/drawing/2014/main" id="{89C3BCDF-9A5E-C2C9-36E2-C39F70EB5ADD}"/>
              </a:ext>
            </a:extLst>
          </p:cNvPr>
          <p:cNvPicPr>
            <a:picLocks noChangeAspect="1"/>
          </p:cNvPicPr>
          <p:nvPr/>
        </p:nvPicPr>
        <p:blipFill>
          <a:blip r:embed="rId10"/>
          <a:stretch>
            <a:fillRect/>
          </a:stretch>
        </p:blipFill>
        <p:spPr>
          <a:xfrm>
            <a:off x="6254315" y="8666069"/>
            <a:ext cx="243337" cy="345724"/>
          </a:xfrm>
          <a:prstGeom prst="rect">
            <a:avLst/>
          </a:prstGeom>
        </p:spPr>
      </p:pic>
      <p:sp>
        <p:nvSpPr>
          <p:cNvPr id="2" name="テキスト ボックス 1">
            <a:extLst>
              <a:ext uri="{FF2B5EF4-FFF2-40B4-BE49-F238E27FC236}">
                <a16:creationId xmlns:a16="http://schemas.microsoft.com/office/drawing/2014/main" id="{9E3B80FD-937B-7E9A-6C10-19DBB4B5A824}"/>
              </a:ext>
            </a:extLst>
          </p:cNvPr>
          <p:cNvSpPr txBox="1"/>
          <p:nvPr/>
        </p:nvSpPr>
        <p:spPr>
          <a:xfrm>
            <a:off x="5229578" y="2178551"/>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7" name="object 10">
            <a:extLst>
              <a:ext uri="{FF2B5EF4-FFF2-40B4-BE49-F238E27FC236}">
                <a16:creationId xmlns:a16="http://schemas.microsoft.com/office/drawing/2014/main" id="{E7BE7293-993A-32B3-2D61-84636D3DD0AA}"/>
              </a:ext>
            </a:extLst>
          </p:cNvPr>
          <p:cNvSpPr txBox="1"/>
          <p:nvPr/>
        </p:nvSpPr>
        <p:spPr>
          <a:xfrm>
            <a:off x="4291538" y="5485201"/>
            <a:ext cx="2885405" cy="659155"/>
          </a:xfrm>
          <a:prstGeom prst="rect">
            <a:avLst/>
          </a:prstGeom>
        </p:spPr>
        <p:txBody>
          <a:bodyPr vert="horz" wrap="none" lIns="0" tIns="12700" rIns="0" bIns="0" rtlCol="0">
            <a:spAutoFit/>
          </a:bodyPr>
          <a:lstStyle/>
          <a:p>
            <a:pPr algn="ctr">
              <a:lnSpc>
                <a:spcPct val="100000"/>
              </a:lnSpc>
            </a:pPr>
            <a:r>
              <a:rPr sz="1400" b="1">
                <a:solidFill>
                  <a:srgbClr val="414042"/>
                </a:solidFill>
                <a:latin typeface="Meiryo UI" panose="020B0604030504040204" pitchFamily="50" charset="-128"/>
                <a:ea typeface="Meiryo UI" panose="020B0604030504040204" pitchFamily="50" charset="-128"/>
                <a:cs typeface="游ゴシック"/>
              </a:rPr>
              <a:t>店舗のレジ付近に</a:t>
            </a:r>
            <a:endParaRPr lang="en-US" sz="1400" b="1">
              <a:solidFill>
                <a:srgbClr val="414042"/>
              </a:solidFill>
              <a:latin typeface="Meiryo UI" panose="020B0604030504040204" pitchFamily="50" charset="-128"/>
              <a:ea typeface="Meiryo UI" panose="020B0604030504040204" pitchFamily="50" charset="-128"/>
              <a:cs typeface="游ゴシック"/>
            </a:endParaRPr>
          </a:p>
          <a:p>
            <a:pPr algn="ctr">
              <a:lnSpc>
                <a:spcPct val="100000"/>
              </a:lnSpc>
            </a:pPr>
            <a:r>
              <a:rPr sz="1400" b="1">
                <a:solidFill>
                  <a:srgbClr val="C00000"/>
                </a:solidFill>
                <a:latin typeface="Meiryo UI" panose="020B0604030504040204" pitchFamily="50" charset="-128"/>
                <a:ea typeface="Meiryo UI" panose="020B0604030504040204" pitchFamily="50" charset="-128"/>
                <a:cs typeface="游ゴシック"/>
              </a:rPr>
              <a:t>必ず「</a:t>
            </a:r>
            <a:r>
              <a:rPr sz="1400" b="1" dirty="0">
                <a:solidFill>
                  <a:srgbClr val="C00000"/>
                </a:solidFill>
                <a:latin typeface="Meiryo UI" panose="020B0604030504040204" pitchFamily="50" charset="-128"/>
                <a:ea typeface="Meiryo UI" panose="020B0604030504040204" pitchFamily="50" charset="-128"/>
                <a:cs typeface="游ゴシック"/>
              </a:rPr>
              <a:t>店舗掲示決済用２次元コード</a:t>
            </a:r>
            <a:r>
              <a:rPr sz="1400" b="1">
                <a:solidFill>
                  <a:srgbClr val="C00000"/>
                </a:solidFill>
                <a:latin typeface="Meiryo UI" panose="020B0604030504040204" pitchFamily="50" charset="-128"/>
                <a:ea typeface="Meiryo UI" panose="020B0604030504040204" pitchFamily="50" charset="-128"/>
                <a:cs typeface="游ゴシック"/>
              </a:rPr>
              <a:t>」を</a:t>
            </a:r>
            <a:endParaRPr lang="en-US" sz="1400" b="1">
              <a:solidFill>
                <a:srgbClr val="C00000"/>
              </a:solidFill>
              <a:latin typeface="Meiryo UI" panose="020B0604030504040204" pitchFamily="50" charset="-128"/>
              <a:ea typeface="Meiryo UI" panose="020B0604030504040204" pitchFamily="50" charset="-128"/>
              <a:cs typeface="游ゴシック"/>
            </a:endParaRPr>
          </a:p>
          <a:p>
            <a:pPr algn="ctr">
              <a:lnSpc>
                <a:spcPct val="100000"/>
              </a:lnSpc>
            </a:pPr>
            <a:r>
              <a:rPr lang="ja-JP" altLang="en-US" sz="1400" b="1">
                <a:solidFill>
                  <a:srgbClr val="C00000"/>
                </a:solidFill>
                <a:latin typeface="Meiryo UI" panose="020B0604030504040204" pitchFamily="50" charset="-128"/>
                <a:ea typeface="Meiryo UI" panose="020B0604030504040204" pitchFamily="50" charset="-128"/>
                <a:cs typeface="游ゴシック"/>
              </a:rPr>
              <a:t>ご</a:t>
            </a:r>
            <a:r>
              <a:rPr sz="1400" b="1">
                <a:solidFill>
                  <a:srgbClr val="C00000"/>
                </a:solidFill>
                <a:latin typeface="Meiryo UI" panose="020B0604030504040204" pitchFamily="50" charset="-128"/>
                <a:ea typeface="Meiryo UI" panose="020B0604030504040204" pitchFamily="50" charset="-128"/>
                <a:cs typeface="游ゴシック"/>
              </a:rPr>
              <a:t>掲示</a:t>
            </a:r>
            <a:r>
              <a:rPr sz="1400" b="1">
                <a:solidFill>
                  <a:srgbClr val="414042"/>
                </a:solidFill>
                <a:latin typeface="Meiryo UI" panose="020B0604030504040204" pitchFamily="50" charset="-128"/>
                <a:ea typeface="Meiryo UI" panose="020B0604030504040204" pitchFamily="50" charset="-128"/>
                <a:cs typeface="游ゴシック"/>
              </a:rPr>
              <a:t>ください</a:t>
            </a:r>
            <a:endParaRPr sz="1500" dirty="0">
              <a:latin typeface="Meiryo UI" panose="020B0604030504040204" pitchFamily="50" charset="-128"/>
              <a:ea typeface="Meiryo UI" panose="020B0604030504040204" pitchFamily="50" charset="-128"/>
              <a:cs typeface="游明朝 Demibold"/>
            </a:endParaRPr>
          </a:p>
        </p:txBody>
      </p:sp>
      <p:sp>
        <p:nvSpPr>
          <p:cNvPr id="11" name="正方形/長方形 10">
            <a:extLst>
              <a:ext uri="{FF2B5EF4-FFF2-40B4-BE49-F238E27FC236}">
                <a16:creationId xmlns:a16="http://schemas.microsoft.com/office/drawing/2014/main" id="{A4F9F07C-2AB4-ACF6-2844-BC4FBE9FF4DB}"/>
              </a:ext>
            </a:extLst>
          </p:cNvPr>
          <p:cNvSpPr/>
          <p:nvPr/>
        </p:nvSpPr>
        <p:spPr>
          <a:xfrm>
            <a:off x="490181" y="1673978"/>
            <a:ext cx="6407144" cy="562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CBD0431-A377-C62E-4034-4D727E27F729}"/>
              </a:ext>
            </a:extLst>
          </p:cNvPr>
          <p:cNvSpPr/>
          <p:nvPr/>
        </p:nvSpPr>
        <p:spPr>
          <a:xfrm>
            <a:off x="490181" y="6862566"/>
            <a:ext cx="6407144" cy="562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DBE1E6B-D372-7234-75F8-2A41D6C915EF}"/>
              </a:ext>
            </a:extLst>
          </p:cNvPr>
          <p:cNvSpPr txBox="1"/>
          <p:nvPr/>
        </p:nvSpPr>
        <p:spPr>
          <a:xfrm>
            <a:off x="954697" y="2475600"/>
            <a:ext cx="1446229" cy="276999"/>
          </a:xfrm>
          <a:prstGeom prst="rect">
            <a:avLst/>
          </a:prstGeom>
          <a:noFill/>
        </p:spPr>
        <p:txBody>
          <a:bodyPr wrap="none" rtlCol="0">
            <a:spAutoFit/>
          </a:bodyPr>
          <a:lstStyle/>
          <a:p>
            <a:pPr algn="ctr"/>
            <a:r>
              <a:rPr kumimoji="1" lang="ja-JP" altLang="en-US" sz="1200" b="1">
                <a:solidFill>
                  <a:srgbClr val="7030A0"/>
                </a:solidFill>
                <a:latin typeface="Meiryo UI" panose="020B0604030504040204" pitchFamily="50" charset="-128"/>
                <a:ea typeface="Meiryo UI" panose="020B0604030504040204" pitchFamily="50" charset="-128"/>
              </a:rPr>
              <a:t>お客様のスマホ画面</a:t>
            </a:r>
          </a:p>
        </p:txBody>
      </p:sp>
      <p:sp>
        <p:nvSpPr>
          <p:cNvPr id="25" name="object 5">
            <a:extLst>
              <a:ext uri="{FF2B5EF4-FFF2-40B4-BE49-F238E27FC236}">
                <a16:creationId xmlns:a16="http://schemas.microsoft.com/office/drawing/2014/main" id="{2BCC2034-7F19-3C41-5F53-E3B778CD0929}"/>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sp>
        <p:nvSpPr>
          <p:cNvPr id="26" name="object 79">
            <a:extLst>
              <a:ext uri="{FF2B5EF4-FFF2-40B4-BE49-F238E27FC236}">
                <a16:creationId xmlns:a16="http://schemas.microsoft.com/office/drawing/2014/main" id="{6A91E524-ED41-CC8C-1448-EFFD0FAA8C8E}"/>
              </a:ext>
            </a:extLst>
          </p:cNvPr>
          <p:cNvSpPr txBox="1"/>
          <p:nvPr/>
        </p:nvSpPr>
        <p:spPr>
          <a:xfrm>
            <a:off x="436632" y="10211882"/>
            <a:ext cx="363029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14042"/>
                </a:solidFill>
                <a:latin typeface="Meiryo UI" panose="020B0604030504040204" pitchFamily="50" charset="-128"/>
                <a:ea typeface="Meiryo UI" panose="020B0604030504040204" pitchFamily="50" charset="-128"/>
                <a:cs typeface="游ゴシック"/>
              </a:rPr>
              <a:t>※画像はイメージです</a:t>
            </a:r>
            <a:r>
              <a:rPr sz="1100">
                <a:solidFill>
                  <a:srgbClr val="414042"/>
                </a:solidFill>
                <a:latin typeface="Meiryo UI" panose="020B0604030504040204" pitchFamily="50" charset="-128"/>
                <a:ea typeface="Meiryo UI" panose="020B0604030504040204" pitchFamily="50" charset="-128"/>
                <a:cs typeface="游ゴシック"/>
              </a:rPr>
              <a:t>。実際の画面と異なる場合があります</a:t>
            </a:r>
            <a:endParaRPr sz="1100" dirty="0">
              <a:latin typeface="Meiryo UI" panose="020B0604030504040204" pitchFamily="50" charset="-128"/>
              <a:ea typeface="Meiryo UI" panose="020B0604030504040204" pitchFamily="50" charset="-128"/>
              <a:cs typeface="游ゴシック"/>
            </a:endParaRPr>
          </a:p>
        </p:txBody>
      </p:sp>
      <p:sp>
        <p:nvSpPr>
          <p:cNvPr id="3" name="スライド番号プレースホルダー 5">
            <a:extLst>
              <a:ext uri="{FF2B5EF4-FFF2-40B4-BE49-F238E27FC236}">
                <a16:creationId xmlns:a16="http://schemas.microsoft.com/office/drawing/2014/main" id="{B8B72727-4B9D-CECE-8947-DA4C3FB801C7}"/>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0FBE89BC-F0D8-CA5D-A79A-70F746598999}"/>
              </a:ext>
            </a:extLst>
          </p:cNvPr>
          <p:cNvPicPr/>
          <p:nvPr/>
        </p:nvPicPr>
        <p:blipFill>
          <a:blip r:embed="rId2" cstate="print"/>
          <a:stretch>
            <a:fillRect/>
          </a:stretch>
        </p:blipFill>
        <p:spPr>
          <a:xfrm>
            <a:off x="0" y="-5475"/>
            <a:ext cx="7559985" cy="10692003"/>
          </a:xfrm>
          <a:prstGeom prst="rect">
            <a:avLst/>
          </a:prstGeom>
        </p:spPr>
      </p:pic>
      <p:grpSp>
        <p:nvGrpSpPr>
          <p:cNvPr id="10" name="グループ化 9">
            <a:extLst>
              <a:ext uri="{FF2B5EF4-FFF2-40B4-BE49-F238E27FC236}">
                <a16:creationId xmlns:a16="http://schemas.microsoft.com/office/drawing/2014/main" id="{9CDBA124-4AC5-ECAB-3364-5632C8B0E15D}"/>
              </a:ext>
            </a:extLst>
          </p:cNvPr>
          <p:cNvGrpSpPr/>
          <p:nvPr/>
        </p:nvGrpSpPr>
        <p:grpSpPr>
          <a:xfrm>
            <a:off x="807047" y="3277238"/>
            <a:ext cx="1229819" cy="2114457"/>
            <a:chOff x="1716610" y="5465652"/>
            <a:chExt cx="992162" cy="1705848"/>
          </a:xfrm>
        </p:grpSpPr>
        <p:pic>
          <p:nvPicPr>
            <p:cNvPr id="11" name="object 28">
              <a:extLst>
                <a:ext uri="{FF2B5EF4-FFF2-40B4-BE49-F238E27FC236}">
                  <a16:creationId xmlns:a16="http://schemas.microsoft.com/office/drawing/2014/main" id="{575397B5-B97D-CB2D-5665-B7FA8D5580CF}"/>
                </a:ext>
              </a:extLst>
            </p:cNvPr>
            <p:cNvPicPr/>
            <p:nvPr/>
          </p:nvPicPr>
          <p:blipFill>
            <a:blip r:embed="rId3" cstate="print"/>
            <a:stretch>
              <a:fillRect/>
            </a:stretch>
          </p:blipFill>
          <p:spPr>
            <a:xfrm>
              <a:off x="1716610" y="5465652"/>
              <a:ext cx="992162" cy="1676567"/>
            </a:xfrm>
            <a:prstGeom prst="rect">
              <a:avLst/>
            </a:prstGeom>
          </p:spPr>
        </p:pic>
        <p:pic>
          <p:nvPicPr>
            <p:cNvPr id="12" name="図 11" descr="テキスト, カレンダー&#10;&#10;自動的に生成された説明">
              <a:extLst>
                <a:ext uri="{FF2B5EF4-FFF2-40B4-BE49-F238E27FC236}">
                  <a16:creationId xmlns:a16="http://schemas.microsoft.com/office/drawing/2014/main" id="{38198C79-A5DD-0749-1174-B788727E7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325" y="5593757"/>
              <a:ext cx="887037" cy="1577743"/>
            </a:xfrm>
            <a:prstGeom prst="rect">
              <a:avLst/>
            </a:prstGeom>
          </p:spPr>
        </p:pic>
      </p:grpSp>
      <p:pic>
        <p:nvPicPr>
          <p:cNvPr id="107" name="object 4">
            <a:extLst>
              <a:ext uri="{FF2B5EF4-FFF2-40B4-BE49-F238E27FC236}">
                <a16:creationId xmlns:a16="http://schemas.microsoft.com/office/drawing/2014/main" id="{FDE4F8D4-0F31-DC7D-9ABC-C2B6EBB129CF}"/>
              </a:ext>
            </a:extLst>
          </p:cNvPr>
          <p:cNvPicPr/>
          <p:nvPr/>
        </p:nvPicPr>
        <p:blipFill>
          <a:blip r:embed="rId5" cstate="print"/>
          <a:stretch>
            <a:fillRect/>
          </a:stretch>
        </p:blipFill>
        <p:spPr>
          <a:xfrm>
            <a:off x="640303" y="7241481"/>
            <a:ext cx="1536700" cy="2108200"/>
          </a:xfrm>
          <a:prstGeom prst="rect">
            <a:avLst/>
          </a:prstGeom>
        </p:spPr>
      </p:pic>
      <p:pic>
        <p:nvPicPr>
          <p:cNvPr id="109" name="object 6">
            <a:extLst>
              <a:ext uri="{FF2B5EF4-FFF2-40B4-BE49-F238E27FC236}">
                <a16:creationId xmlns:a16="http://schemas.microsoft.com/office/drawing/2014/main" id="{666BAAAE-A116-A87F-052F-EA794CCA0109}"/>
              </a:ext>
            </a:extLst>
          </p:cNvPr>
          <p:cNvPicPr/>
          <p:nvPr/>
        </p:nvPicPr>
        <p:blipFill>
          <a:blip r:embed="rId6" cstate="print"/>
          <a:stretch>
            <a:fillRect/>
          </a:stretch>
        </p:blipFill>
        <p:spPr>
          <a:xfrm>
            <a:off x="3028137" y="7266228"/>
            <a:ext cx="4099305" cy="2101392"/>
          </a:xfrm>
          <a:prstGeom prst="rect">
            <a:avLst/>
          </a:prstGeom>
        </p:spPr>
      </p:pic>
      <p:pic>
        <p:nvPicPr>
          <p:cNvPr id="110" name="object 7">
            <a:extLst>
              <a:ext uri="{FF2B5EF4-FFF2-40B4-BE49-F238E27FC236}">
                <a16:creationId xmlns:a16="http://schemas.microsoft.com/office/drawing/2014/main" id="{C0B030A6-426F-3B64-FA30-FC0E501C5E4F}"/>
              </a:ext>
            </a:extLst>
          </p:cNvPr>
          <p:cNvPicPr/>
          <p:nvPr/>
        </p:nvPicPr>
        <p:blipFill>
          <a:blip r:embed="rId7" cstate="print"/>
          <a:stretch>
            <a:fillRect/>
          </a:stretch>
        </p:blipFill>
        <p:spPr>
          <a:xfrm>
            <a:off x="3107499" y="3264384"/>
            <a:ext cx="1293240" cy="2139403"/>
          </a:xfrm>
          <a:prstGeom prst="rect">
            <a:avLst/>
          </a:prstGeom>
        </p:spPr>
      </p:pic>
      <p:sp>
        <p:nvSpPr>
          <p:cNvPr id="111" name="object 8">
            <a:extLst>
              <a:ext uri="{FF2B5EF4-FFF2-40B4-BE49-F238E27FC236}">
                <a16:creationId xmlns:a16="http://schemas.microsoft.com/office/drawing/2014/main" id="{CE09286E-D518-ECB5-6CAD-65DB6A793CE8}"/>
              </a:ext>
            </a:extLst>
          </p:cNvPr>
          <p:cNvSpPr/>
          <p:nvPr/>
        </p:nvSpPr>
        <p:spPr>
          <a:xfrm>
            <a:off x="4114092" y="3492118"/>
            <a:ext cx="2927350" cy="1518920"/>
          </a:xfrm>
          <a:custGeom>
            <a:avLst/>
            <a:gdLst/>
            <a:ahLst/>
            <a:cxnLst/>
            <a:rect l="l" t="t" r="r" b="b"/>
            <a:pathLst>
              <a:path w="2927350" h="1518920">
                <a:moveTo>
                  <a:pt x="2926816" y="0"/>
                </a:moveTo>
                <a:lnTo>
                  <a:pt x="821639" y="0"/>
                </a:lnTo>
                <a:lnTo>
                  <a:pt x="821639" y="1276350"/>
                </a:lnTo>
                <a:lnTo>
                  <a:pt x="0" y="1253731"/>
                </a:lnTo>
                <a:lnTo>
                  <a:pt x="821639" y="1433144"/>
                </a:lnTo>
                <a:lnTo>
                  <a:pt x="821639" y="1518856"/>
                </a:lnTo>
                <a:lnTo>
                  <a:pt x="2926816" y="1518856"/>
                </a:lnTo>
                <a:lnTo>
                  <a:pt x="2926816" y="0"/>
                </a:lnTo>
                <a:close/>
              </a:path>
            </a:pathLst>
          </a:custGeom>
          <a:solidFill>
            <a:srgbClr val="F8A484">
              <a:alpha val="50000"/>
            </a:srgbClr>
          </a:solidFill>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12" name="object 9">
            <a:extLst>
              <a:ext uri="{FF2B5EF4-FFF2-40B4-BE49-F238E27FC236}">
                <a16:creationId xmlns:a16="http://schemas.microsoft.com/office/drawing/2014/main" id="{A9AF561B-4647-F75C-DB2B-F2B270DCC250}"/>
              </a:ext>
            </a:extLst>
          </p:cNvPr>
          <p:cNvSpPr/>
          <p:nvPr/>
        </p:nvSpPr>
        <p:spPr>
          <a:xfrm>
            <a:off x="4114092" y="3492118"/>
            <a:ext cx="2927350" cy="1518920"/>
          </a:xfrm>
          <a:custGeom>
            <a:avLst/>
            <a:gdLst/>
            <a:ahLst/>
            <a:cxnLst/>
            <a:rect l="l" t="t" r="r" b="b"/>
            <a:pathLst>
              <a:path w="2927350" h="1518920">
                <a:moveTo>
                  <a:pt x="821639" y="1518856"/>
                </a:moveTo>
                <a:lnTo>
                  <a:pt x="821639" y="1433144"/>
                </a:lnTo>
                <a:lnTo>
                  <a:pt x="0" y="1253731"/>
                </a:lnTo>
                <a:lnTo>
                  <a:pt x="821639" y="1276350"/>
                </a:lnTo>
                <a:lnTo>
                  <a:pt x="821639" y="0"/>
                </a:lnTo>
                <a:lnTo>
                  <a:pt x="2926816" y="0"/>
                </a:lnTo>
                <a:lnTo>
                  <a:pt x="2926816" y="1518856"/>
                </a:lnTo>
                <a:lnTo>
                  <a:pt x="821639" y="1518856"/>
                </a:lnTo>
                <a:close/>
              </a:path>
            </a:pathLst>
          </a:custGeom>
          <a:ln w="15570">
            <a:solidFill>
              <a:srgbClr val="FFFFFF"/>
            </a:solidFill>
          </a:ln>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pic>
        <p:nvPicPr>
          <p:cNvPr id="114" name="object 11">
            <a:extLst>
              <a:ext uri="{FF2B5EF4-FFF2-40B4-BE49-F238E27FC236}">
                <a16:creationId xmlns:a16="http://schemas.microsoft.com/office/drawing/2014/main" id="{E56C8D73-2FD9-202B-D128-270B9CEAD247}"/>
              </a:ext>
            </a:extLst>
          </p:cNvPr>
          <p:cNvPicPr/>
          <p:nvPr/>
        </p:nvPicPr>
        <p:blipFill>
          <a:blip r:embed="rId8" cstate="print"/>
          <a:stretch>
            <a:fillRect/>
          </a:stretch>
        </p:blipFill>
        <p:spPr>
          <a:xfrm>
            <a:off x="5075440" y="3650553"/>
            <a:ext cx="1832641" cy="1213866"/>
          </a:xfrm>
          <a:prstGeom prst="rect">
            <a:avLst/>
          </a:prstGeom>
        </p:spPr>
      </p:pic>
      <p:sp>
        <p:nvSpPr>
          <p:cNvPr id="119" name="object 16">
            <a:extLst>
              <a:ext uri="{FF2B5EF4-FFF2-40B4-BE49-F238E27FC236}">
                <a16:creationId xmlns:a16="http://schemas.microsoft.com/office/drawing/2014/main" id="{1D818D2C-B77E-B36D-6A2C-B78B5BE79C7B}"/>
              </a:ext>
            </a:extLst>
          </p:cNvPr>
          <p:cNvSpPr txBox="1"/>
          <p:nvPr/>
        </p:nvSpPr>
        <p:spPr>
          <a:xfrm>
            <a:off x="465745" y="5910634"/>
            <a:ext cx="6464300" cy="1042199"/>
          </a:xfrm>
          <a:prstGeom prst="rect">
            <a:avLst/>
          </a:prstGeom>
        </p:spPr>
        <p:txBody>
          <a:bodyPr vert="horz" wrap="square" lIns="36000" tIns="36000" rIns="36000" bIns="36000" rtlCol="0" anchor="t">
            <a:spAutoFit/>
          </a:bodyPr>
          <a:lstStyle/>
          <a:p>
            <a:pPr algn="l">
              <a:lnSpc>
                <a:spcPct val="100000"/>
              </a:lnSpc>
            </a:pPr>
            <a:r>
              <a:rPr lang="ja-JP" altLang="en-US" sz="2200" b="1" dirty="0">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a:t>
            </a:r>
            <a:r>
              <a:rPr sz="22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２次元コードの読み取りができない場合</a:t>
            </a:r>
            <a:endParaRPr lang="en-US" sz="22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endParaRPr>
          </a:p>
          <a:p>
            <a:pPr marL="12700" marR="0" lvl="0" indent="0" defTabSz="914400" eaLnBrk="1" fontAlgn="auto" latinLnBrk="0" hangingPunct="1">
              <a:lnSpc>
                <a:spcPct val="100000"/>
              </a:lnSpc>
              <a:spcBef>
                <a:spcPts val="0"/>
              </a:spcBef>
              <a:spcAft>
                <a:spcPts val="0"/>
              </a:spcAft>
              <a:buClrTx/>
              <a:buSzTx/>
              <a:buFontTx/>
              <a:buNone/>
              <a:tabLst>
                <a:tab pos="327025" algn="l"/>
              </a:tabLst>
              <a:defRPr/>
            </a:pPr>
            <a:endParaRPr kumimoji="0" lang="ja-JP" altLang="en-US" sz="1200" b="1" i="0" u="none" strike="noStrike" kern="0" cap="none" normalizeH="0" baseline="0" noProof="0">
              <a:ln w="15875">
                <a:solidFill>
                  <a:srgbClr val="836733"/>
                </a:solidFill>
              </a:ln>
              <a:solidFill>
                <a:prstClr val="black"/>
              </a:solidFill>
              <a:effectLst/>
              <a:uLnTx/>
              <a:uFillTx/>
              <a:latin typeface="BIZ UDPゴシック" panose="020B0400000000000000" pitchFamily="50" charset="-128"/>
              <a:ea typeface="BIZ UDPゴシック" panose="020B0400000000000000" pitchFamily="50" charset="-128"/>
              <a:cs typeface="游ゴシック"/>
            </a:endParaRPr>
          </a:p>
          <a:p>
            <a:pPr marL="12700" marR="0" lvl="0" indent="0" defTabSz="914400" eaLnBrk="1" fontAlgn="auto" latinLnBrk="0" hangingPunct="1">
              <a:lnSpc>
                <a:spcPct val="100000"/>
              </a:lnSpc>
              <a:spcBef>
                <a:spcPts val="0"/>
              </a:spcBef>
              <a:spcAft>
                <a:spcPts val="0"/>
              </a:spcAft>
              <a:buClrTx/>
              <a:buSzTx/>
              <a:buFontTx/>
              <a:buNone/>
              <a:tabLst>
                <a:tab pos="327025" algn="l"/>
              </a:tabLst>
              <a:defRPr/>
            </a:pPr>
            <a:endParaRPr kumimoji="0" lang="ja-JP" altLang="en-US" sz="100" b="1" i="0" u="none" strike="noStrike" kern="0" cap="none" normalizeH="0" baseline="0" noProof="0">
              <a:ln w="15875">
                <a:solidFill>
                  <a:srgbClr val="836733"/>
                </a:solidFill>
              </a:ln>
              <a:solidFill>
                <a:prstClr val="black"/>
              </a:solidFill>
              <a:effectLst/>
              <a:uLnTx/>
              <a:uFillTx/>
              <a:latin typeface="BIZ UDPゴシック" panose="020B0400000000000000" pitchFamily="50" charset="-128"/>
              <a:ea typeface="BIZ UDPゴシック" panose="020B0400000000000000" pitchFamily="50" charset="-128"/>
              <a:cs typeface="游ゴシック"/>
            </a:endParaRPr>
          </a:p>
          <a:p>
            <a:pPr marL="252729" marR="508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normalizeH="0" baseline="0" noProof="0">
                <a:ln>
                  <a:noFill/>
                </a:ln>
                <a:solidFill>
                  <a:prstClr val="black"/>
                </a:solidFill>
                <a:effectLst/>
                <a:uLnTx/>
                <a:uFillTx/>
                <a:latin typeface="Meiryo UI" panose="020B0604030504040204" pitchFamily="50" charset="-128"/>
                <a:ea typeface="Meiryo UI" panose="020B0604030504040204" pitchFamily="50" charset="-128"/>
                <a:cs typeface="游明朝 Demibold"/>
              </a:rPr>
              <a:t>２次元コードをうまく読み取れない場合は、店頭に掲示の決済用２次元コードの</a:t>
            </a:r>
            <a:endParaRPr kumimoji="0" lang="en-US" altLang="ja-JP" sz="1400" b="0" i="0" u="none" strike="noStrike" kern="0" cap="none" normalizeH="0" baseline="0" noProof="0">
              <a:ln>
                <a:noFill/>
              </a:ln>
              <a:solidFill>
                <a:prstClr val="black"/>
              </a:solidFill>
              <a:effectLst/>
              <a:uLnTx/>
              <a:uFillTx/>
              <a:latin typeface="Meiryo UI" panose="020B0604030504040204" pitchFamily="50" charset="-128"/>
              <a:ea typeface="Meiryo UI" panose="020B0604030504040204" pitchFamily="50" charset="-128"/>
              <a:cs typeface="游明朝 Demibold"/>
            </a:endParaRPr>
          </a:p>
          <a:p>
            <a:pPr marL="252729" marR="508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normalizeH="0" baseline="0" noProof="0">
                <a:ln>
                  <a:noFill/>
                </a:ln>
                <a:solidFill>
                  <a:prstClr val="black"/>
                </a:solidFill>
                <a:effectLst/>
                <a:uLnTx/>
                <a:uFillTx/>
                <a:latin typeface="Meiryo UI" panose="020B0604030504040204" pitchFamily="50" charset="-128"/>
                <a:ea typeface="Meiryo UI" panose="020B0604030504040204" pitchFamily="50" charset="-128"/>
                <a:cs typeface="游明朝 Demibold"/>
              </a:rPr>
              <a:t>下に記載の</a:t>
            </a:r>
            <a:r>
              <a:rPr kumimoji="0" lang="en-US" altLang="ja-JP" sz="1400" b="0" i="0" u="none" strike="noStrike" kern="0" cap="none" normalizeH="0" baseline="0" noProof="0">
                <a:ln>
                  <a:noFill/>
                </a:ln>
                <a:solidFill>
                  <a:prstClr val="black"/>
                </a:solidFill>
                <a:effectLst/>
                <a:uLnTx/>
                <a:uFillTx/>
                <a:latin typeface="Meiryo UI" panose="020B0604030504040204" pitchFamily="50" charset="-128"/>
                <a:ea typeface="Meiryo UI" panose="020B0604030504040204" pitchFamily="50" charset="-128"/>
                <a:cs typeface="游明朝 Demibold"/>
              </a:rPr>
              <a:t>『</a:t>
            </a:r>
            <a:r>
              <a:rPr kumimoji="0" lang="ja-JP" altLang="en-US" sz="1400" b="0" i="0" u="none" strike="noStrike" kern="0" cap="none" normalizeH="0" baseline="0" noProof="0">
                <a:ln>
                  <a:noFill/>
                </a:ln>
                <a:solidFill>
                  <a:prstClr val="black"/>
                </a:solidFill>
                <a:effectLst/>
                <a:uLnTx/>
                <a:uFillTx/>
                <a:latin typeface="Meiryo UI" panose="020B0604030504040204" pitchFamily="50" charset="-128"/>
                <a:ea typeface="Meiryo UI" panose="020B0604030504040204" pitchFamily="50" charset="-128"/>
                <a:cs typeface="游明朝 Demibold"/>
              </a:rPr>
              <a:t>パスコード</a:t>
            </a:r>
            <a:r>
              <a:rPr kumimoji="0" lang="en-US" altLang="ja-JP" sz="1400" b="0" i="0" u="none" strike="noStrike" kern="0" cap="none" normalizeH="0" baseline="0" noProof="0">
                <a:ln>
                  <a:noFill/>
                </a:ln>
                <a:solidFill>
                  <a:prstClr val="black"/>
                </a:solidFill>
                <a:effectLst/>
                <a:uLnTx/>
                <a:uFillTx/>
                <a:latin typeface="Meiryo UI" panose="020B0604030504040204" pitchFamily="50" charset="-128"/>
                <a:ea typeface="Meiryo UI" panose="020B0604030504040204" pitchFamily="50" charset="-128"/>
                <a:cs typeface="游明朝 Demibold"/>
              </a:rPr>
              <a:t>』</a:t>
            </a:r>
            <a:r>
              <a:rPr kumimoji="0" lang="ja-JP" altLang="en-US" sz="1400" b="0" i="0" u="none" strike="noStrike" kern="0" cap="none" normalizeH="0" baseline="0" noProof="0">
                <a:ln>
                  <a:noFill/>
                </a:ln>
                <a:solidFill>
                  <a:prstClr val="black"/>
                </a:solidFill>
                <a:effectLst/>
                <a:uLnTx/>
                <a:uFillTx/>
                <a:latin typeface="Meiryo UI" panose="020B0604030504040204" pitchFamily="50" charset="-128"/>
                <a:ea typeface="Meiryo UI" panose="020B0604030504040204" pitchFamily="50" charset="-128"/>
                <a:cs typeface="游明朝 Demibold"/>
              </a:rPr>
              <a:t>を使用して、決済することも可能です。</a:t>
            </a:r>
          </a:p>
        </p:txBody>
      </p:sp>
      <p:sp>
        <p:nvSpPr>
          <p:cNvPr id="122" name="object 19">
            <a:extLst>
              <a:ext uri="{FF2B5EF4-FFF2-40B4-BE49-F238E27FC236}">
                <a16:creationId xmlns:a16="http://schemas.microsoft.com/office/drawing/2014/main" id="{30129C8D-7BF0-AE3E-4677-2014B3F3ABEF}"/>
              </a:ext>
            </a:extLst>
          </p:cNvPr>
          <p:cNvSpPr txBox="1"/>
          <p:nvPr/>
        </p:nvSpPr>
        <p:spPr>
          <a:xfrm>
            <a:off x="465745" y="1236266"/>
            <a:ext cx="6294120" cy="1657752"/>
          </a:xfrm>
          <a:prstGeom prst="rect">
            <a:avLst/>
          </a:prstGeom>
        </p:spPr>
        <p:txBody>
          <a:bodyPr vert="horz" wrap="square" lIns="36000" tIns="36000" rIns="36000" bIns="36000" rtlCol="0" anchor="t">
            <a:spAutoFit/>
          </a:bodyPr>
          <a:lstStyle/>
          <a:p>
            <a:pPr algn="l">
              <a:lnSpc>
                <a:spcPct val="100000"/>
              </a:lnSpc>
            </a:pPr>
            <a:r>
              <a:rPr lang="ja-JP" altLang="en-US"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a:t>
            </a:r>
            <a:r>
              <a:rPr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カメラの起動許可</a:t>
            </a:r>
            <a:endParaRPr lang="en-US"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endParaRPr>
          </a:p>
          <a:p>
            <a:pPr marL="12700" marR="0" lvl="0" indent="0" defTabSz="914400" eaLnBrk="1" fontAlgn="auto" latinLnBrk="0" hangingPunct="1">
              <a:lnSpc>
                <a:spcPct val="100000"/>
              </a:lnSpc>
              <a:spcBef>
                <a:spcPts val="0"/>
              </a:spcBef>
              <a:spcAft>
                <a:spcPts val="0"/>
              </a:spcAft>
              <a:buClrTx/>
              <a:buSzTx/>
              <a:buFontTx/>
              <a:buNone/>
              <a:tabLst>
                <a:tab pos="327025" algn="l"/>
              </a:tabLst>
              <a:defRPr/>
            </a:pPr>
            <a:endParaRPr kumimoji="0" lang="ja-JP" altLang="en-US" sz="1200" b="1" i="0" u="none" strike="noStrike" kern="0" cap="none" normalizeH="0" baseline="0" noProof="0">
              <a:ln w="15875">
                <a:solidFill>
                  <a:srgbClr val="836733"/>
                </a:solidFill>
              </a:ln>
              <a:solidFill>
                <a:schemeClr val="tx1"/>
              </a:solidFill>
              <a:effectLst/>
              <a:uLnTx/>
              <a:uFillTx/>
              <a:latin typeface="BIZ UDPゴシック" panose="020B0400000000000000" pitchFamily="50" charset="-128"/>
              <a:ea typeface="BIZ UDPゴシック" panose="020B0400000000000000" pitchFamily="50" charset="-128"/>
              <a:cs typeface="游ゴシック"/>
            </a:endParaRPr>
          </a:p>
          <a:p>
            <a:pPr marL="12700" marR="0" lvl="0" indent="0" defTabSz="914400" eaLnBrk="1" fontAlgn="auto" latinLnBrk="0" hangingPunct="1">
              <a:lnSpc>
                <a:spcPct val="100000"/>
              </a:lnSpc>
              <a:spcBef>
                <a:spcPts val="0"/>
              </a:spcBef>
              <a:spcAft>
                <a:spcPts val="0"/>
              </a:spcAft>
              <a:buClrTx/>
              <a:buSzTx/>
              <a:buFontTx/>
              <a:buNone/>
              <a:tabLst>
                <a:tab pos="327025" algn="l"/>
              </a:tabLst>
              <a:defRPr/>
            </a:pPr>
            <a:endParaRPr kumimoji="0" lang="ja-JP" altLang="en-US" sz="100" b="1" i="0" u="none" strike="noStrike" kern="0" cap="none" normalizeH="0" baseline="0" noProof="0">
              <a:ln w="15875">
                <a:solidFill>
                  <a:srgbClr val="836733"/>
                </a:solidFill>
              </a:ln>
              <a:solidFill>
                <a:schemeClr val="tx1"/>
              </a:solidFill>
              <a:effectLst/>
              <a:uLnTx/>
              <a:uFillTx/>
              <a:latin typeface="BIZ UDPゴシック" panose="020B0400000000000000" pitchFamily="50" charset="-128"/>
              <a:ea typeface="BIZ UDPゴシック" panose="020B0400000000000000" pitchFamily="50" charset="-128"/>
              <a:cs typeface="游ゴシック"/>
            </a:endParaRPr>
          </a:p>
          <a:p>
            <a:pPr marL="252729" marR="508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機器の設定によっては、カメラの使用許可が必要な場合がございます。</a:t>
            </a:r>
          </a:p>
          <a:p>
            <a:pPr marL="252729" marR="508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※iPhone</a:t>
            </a:r>
            <a:r>
              <a:rPr kumimoji="0" lang="ja-JP" altLang="en-US"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は</a:t>
            </a:r>
            <a:r>
              <a:rPr kumimoji="0" lang="en-US" altLang="ja-JP"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『Safari』</a:t>
            </a:r>
            <a:r>
              <a:rPr kumimoji="0" lang="ja-JP" altLang="en-US"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a:t>
            </a:r>
            <a:r>
              <a:rPr kumimoji="0" lang="en-US" altLang="ja-JP"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android</a:t>
            </a:r>
            <a:r>
              <a:rPr kumimoji="0" lang="ja-JP" altLang="en-US"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スマートフォンは</a:t>
            </a:r>
            <a:r>
              <a:rPr kumimoji="0" lang="en-US" altLang="ja-JP"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『GoogleChrome』</a:t>
            </a:r>
            <a:r>
              <a:rPr kumimoji="0" lang="ja-JP" altLang="en-US"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で、</a:t>
            </a:r>
          </a:p>
          <a:p>
            <a:pPr marL="252729" marR="508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　 カメラの使用を許可してください。</a:t>
            </a:r>
          </a:p>
          <a:p>
            <a:pPr marL="252729" marR="508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a:t>
            </a:r>
            <a:r>
              <a:rPr kumimoji="0" lang="ja-JP" altLang="en-US"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設定方法がわからない場合は、電子クーポン引き換えサイトトップ画面の</a:t>
            </a:r>
            <a:endParaRPr kumimoji="0" lang="en-US" altLang="ja-JP"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endParaRPr>
          </a:p>
          <a:p>
            <a:pPr marL="252729" marR="5080" lvl="0" indent="0" defTabSz="914400" eaLnBrk="1" fontAlgn="auto" latinLnBrk="0" hangingPunct="1">
              <a:lnSpc>
                <a:spcPct val="100000"/>
              </a:lnSpc>
              <a:spcBef>
                <a:spcPts val="0"/>
              </a:spcBef>
              <a:spcAft>
                <a:spcPts val="0"/>
              </a:spcAft>
              <a:buClrTx/>
              <a:buSzTx/>
              <a:buFontTx/>
              <a:buNone/>
              <a:tabLst/>
              <a:defRPr/>
            </a:pPr>
            <a:r>
              <a:rPr lang="ja-JP" altLang="en-US" sz="1400">
                <a:solidFill>
                  <a:schemeClr val="tx1"/>
                </a:solidFill>
                <a:latin typeface="Meiryo UI" panose="020B0604030504040204" pitchFamily="50" charset="-128"/>
                <a:ea typeface="Meiryo UI" panose="020B0604030504040204" pitchFamily="50" charset="-128"/>
                <a:cs typeface="游明朝 Demibold"/>
              </a:rPr>
              <a:t>　 </a:t>
            </a:r>
            <a:r>
              <a:rPr kumimoji="0" lang="en-US" altLang="ja-JP"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a:t>
            </a:r>
            <a:r>
              <a:rPr kumimoji="0" lang="ja-JP" altLang="en-US"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ヘルプ</a:t>
            </a:r>
            <a:r>
              <a:rPr kumimoji="0" lang="en-US" altLang="ja-JP"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a:t>
            </a:r>
            <a:r>
              <a:rPr kumimoji="0" lang="ja-JP" altLang="en-US" sz="1400" b="0" i="0" u="none" strike="noStrike" kern="0" cap="none"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明朝 Demibold"/>
              </a:rPr>
              <a:t>を参照ください。</a:t>
            </a:r>
          </a:p>
        </p:txBody>
      </p:sp>
      <p:sp>
        <p:nvSpPr>
          <p:cNvPr id="127" name="object 24">
            <a:extLst>
              <a:ext uri="{FF2B5EF4-FFF2-40B4-BE49-F238E27FC236}">
                <a16:creationId xmlns:a16="http://schemas.microsoft.com/office/drawing/2014/main" id="{2DBA0656-9DD6-F7A3-BF78-B92BF58EED9B}"/>
              </a:ext>
            </a:extLst>
          </p:cNvPr>
          <p:cNvSpPr/>
          <p:nvPr/>
        </p:nvSpPr>
        <p:spPr>
          <a:xfrm>
            <a:off x="881001" y="4305101"/>
            <a:ext cx="1096645" cy="264160"/>
          </a:xfrm>
          <a:custGeom>
            <a:avLst/>
            <a:gdLst/>
            <a:ahLst/>
            <a:cxnLst/>
            <a:rect l="l" t="t" r="r" b="b"/>
            <a:pathLst>
              <a:path w="1096645" h="264160">
                <a:moveTo>
                  <a:pt x="1096543" y="154800"/>
                </a:moveTo>
                <a:lnTo>
                  <a:pt x="1086843" y="197328"/>
                </a:lnTo>
                <a:lnTo>
                  <a:pt x="1060391" y="232062"/>
                </a:lnTo>
                <a:lnTo>
                  <a:pt x="1021153" y="255482"/>
                </a:lnTo>
                <a:lnTo>
                  <a:pt x="973099" y="264071"/>
                </a:lnTo>
                <a:lnTo>
                  <a:pt x="123443" y="264071"/>
                </a:lnTo>
                <a:lnTo>
                  <a:pt x="75400" y="255482"/>
                </a:lnTo>
                <a:lnTo>
                  <a:pt x="36161" y="232062"/>
                </a:lnTo>
                <a:lnTo>
                  <a:pt x="9702" y="197328"/>
                </a:lnTo>
                <a:lnTo>
                  <a:pt x="0" y="154800"/>
                </a:lnTo>
                <a:lnTo>
                  <a:pt x="0" y="109270"/>
                </a:lnTo>
                <a:lnTo>
                  <a:pt x="9702" y="66736"/>
                </a:lnTo>
                <a:lnTo>
                  <a:pt x="36161" y="32004"/>
                </a:lnTo>
                <a:lnTo>
                  <a:pt x="75400" y="8586"/>
                </a:lnTo>
                <a:lnTo>
                  <a:pt x="123443" y="0"/>
                </a:lnTo>
                <a:lnTo>
                  <a:pt x="973099" y="0"/>
                </a:lnTo>
                <a:lnTo>
                  <a:pt x="1021153" y="8586"/>
                </a:lnTo>
                <a:lnTo>
                  <a:pt x="1060391" y="32004"/>
                </a:lnTo>
                <a:lnTo>
                  <a:pt x="1086843" y="66736"/>
                </a:lnTo>
                <a:lnTo>
                  <a:pt x="1096543" y="109270"/>
                </a:lnTo>
                <a:lnTo>
                  <a:pt x="1096543" y="154800"/>
                </a:lnTo>
                <a:close/>
              </a:path>
            </a:pathLst>
          </a:custGeom>
          <a:ln w="38100">
            <a:solidFill>
              <a:srgbClr val="2435DA"/>
            </a:solidFill>
          </a:ln>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28" name="object 25">
            <a:extLst>
              <a:ext uri="{FF2B5EF4-FFF2-40B4-BE49-F238E27FC236}">
                <a16:creationId xmlns:a16="http://schemas.microsoft.com/office/drawing/2014/main" id="{CCA5FEB9-1DB1-8B8F-1C04-942849648B38}"/>
              </a:ext>
            </a:extLst>
          </p:cNvPr>
          <p:cNvSpPr/>
          <p:nvPr/>
        </p:nvSpPr>
        <p:spPr>
          <a:xfrm>
            <a:off x="3056159" y="8728319"/>
            <a:ext cx="1096645" cy="298450"/>
          </a:xfrm>
          <a:custGeom>
            <a:avLst/>
            <a:gdLst/>
            <a:ahLst/>
            <a:cxnLst/>
            <a:rect l="l" t="t" r="r" b="b"/>
            <a:pathLst>
              <a:path w="1096645" h="298450">
                <a:moveTo>
                  <a:pt x="1096543" y="174879"/>
                </a:moveTo>
                <a:lnTo>
                  <a:pt x="1086840" y="222924"/>
                </a:lnTo>
                <a:lnTo>
                  <a:pt x="1060380" y="262167"/>
                </a:lnTo>
                <a:lnTo>
                  <a:pt x="1021137" y="288630"/>
                </a:lnTo>
                <a:lnTo>
                  <a:pt x="973086" y="298335"/>
                </a:lnTo>
                <a:lnTo>
                  <a:pt x="123456" y="298335"/>
                </a:lnTo>
                <a:lnTo>
                  <a:pt x="75400" y="288630"/>
                </a:lnTo>
                <a:lnTo>
                  <a:pt x="36158" y="262167"/>
                </a:lnTo>
                <a:lnTo>
                  <a:pt x="9701" y="222924"/>
                </a:lnTo>
                <a:lnTo>
                  <a:pt x="0" y="174879"/>
                </a:lnTo>
                <a:lnTo>
                  <a:pt x="0" y="123444"/>
                </a:lnTo>
                <a:lnTo>
                  <a:pt x="9701" y="75400"/>
                </a:lnTo>
                <a:lnTo>
                  <a:pt x="36158" y="36161"/>
                </a:lnTo>
                <a:lnTo>
                  <a:pt x="75400" y="9702"/>
                </a:lnTo>
                <a:lnTo>
                  <a:pt x="123456" y="0"/>
                </a:lnTo>
                <a:lnTo>
                  <a:pt x="973086" y="0"/>
                </a:lnTo>
                <a:lnTo>
                  <a:pt x="1021137" y="9702"/>
                </a:lnTo>
                <a:lnTo>
                  <a:pt x="1060380" y="36161"/>
                </a:lnTo>
                <a:lnTo>
                  <a:pt x="1086840" y="75400"/>
                </a:lnTo>
                <a:lnTo>
                  <a:pt x="1096543" y="123444"/>
                </a:lnTo>
                <a:lnTo>
                  <a:pt x="1096543" y="174879"/>
                </a:lnTo>
                <a:close/>
              </a:path>
            </a:pathLst>
          </a:custGeom>
          <a:ln w="41148">
            <a:solidFill>
              <a:srgbClr val="2435DA"/>
            </a:solidFill>
          </a:ln>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29" name="object 26">
            <a:extLst>
              <a:ext uri="{FF2B5EF4-FFF2-40B4-BE49-F238E27FC236}">
                <a16:creationId xmlns:a16="http://schemas.microsoft.com/office/drawing/2014/main" id="{82D50ADA-C41D-5408-CBE0-071B9DC9293E}"/>
              </a:ext>
            </a:extLst>
          </p:cNvPr>
          <p:cNvSpPr/>
          <p:nvPr/>
        </p:nvSpPr>
        <p:spPr>
          <a:xfrm>
            <a:off x="4540280" y="8234010"/>
            <a:ext cx="1094105" cy="842010"/>
          </a:xfrm>
          <a:custGeom>
            <a:avLst/>
            <a:gdLst/>
            <a:ahLst/>
            <a:cxnLst/>
            <a:rect l="l" t="t" r="r" b="b"/>
            <a:pathLst>
              <a:path w="1094104" h="842009">
                <a:moveTo>
                  <a:pt x="1093609" y="709828"/>
                </a:moveTo>
                <a:lnTo>
                  <a:pt x="1083529" y="761231"/>
                </a:lnTo>
                <a:lnTo>
                  <a:pt x="1056039" y="803206"/>
                </a:lnTo>
                <a:lnTo>
                  <a:pt x="1015267" y="831506"/>
                </a:lnTo>
                <a:lnTo>
                  <a:pt x="965339" y="841882"/>
                </a:lnTo>
                <a:lnTo>
                  <a:pt x="128257" y="841882"/>
                </a:lnTo>
                <a:lnTo>
                  <a:pt x="78336" y="831506"/>
                </a:lnTo>
                <a:lnTo>
                  <a:pt x="37568" y="803206"/>
                </a:lnTo>
                <a:lnTo>
                  <a:pt x="10080" y="761231"/>
                </a:lnTo>
                <a:lnTo>
                  <a:pt x="0" y="709828"/>
                </a:lnTo>
                <a:lnTo>
                  <a:pt x="0" y="132067"/>
                </a:lnTo>
                <a:lnTo>
                  <a:pt x="10080" y="80661"/>
                </a:lnTo>
                <a:lnTo>
                  <a:pt x="37568" y="38682"/>
                </a:lnTo>
                <a:lnTo>
                  <a:pt x="78336" y="10378"/>
                </a:lnTo>
                <a:lnTo>
                  <a:pt x="128257" y="0"/>
                </a:lnTo>
                <a:lnTo>
                  <a:pt x="965339" y="0"/>
                </a:lnTo>
                <a:lnTo>
                  <a:pt x="1015267" y="10378"/>
                </a:lnTo>
                <a:lnTo>
                  <a:pt x="1056039" y="38682"/>
                </a:lnTo>
                <a:lnTo>
                  <a:pt x="1083529" y="80661"/>
                </a:lnTo>
                <a:lnTo>
                  <a:pt x="1093609" y="132067"/>
                </a:lnTo>
                <a:lnTo>
                  <a:pt x="1093609" y="709828"/>
                </a:lnTo>
                <a:close/>
              </a:path>
            </a:pathLst>
          </a:custGeom>
          <a:ln w="43383">
            <a:solidFill>
              <a:srgbClr val="693300"/>
            </a:solidFill>
          </a:ln>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30" name="object 27">
            <a:extLst>
              <a:ext uri="{FF2B5EF4-FFF2-40B4-BE49-F238E27FC236}">
                <a16:creationId xmlns:a16="http://schemas.microsoft.com/office/drawing/2014/main" id="{374B4872-9BB9-06F1-B657-B84F4BF2EF23}"/>
              </a:ext>
            </a:extLst>
          </p:cNvPr>
          <p:cNvSpPr/>
          <p:nvPr/>
        </p:nvSpPr>
        <p:spPr>
          <a:xfrm>
            <a:off x="6079224" y="4407925"/>
            <a:ext cx="608975" cy="385347"/>
          </a:xfrm>
          <a:custGeom>
            <a:avLst/>
            <a:gdLst/>
            <a:ahLst/>
            <a:cxnLst/>
            <a:rect l="l" t="t" r="r" b="b"/>
            <a:pathLst>
              <a:path w="379095" h="229235">
                <a:moveTo>
                  <a:pt x="378853" y="134175"/>
                </a:moveTo>
                <a:lnTo>
                  <a:pt x="371410" y="171041"/>
                </a:lnTo>
                <a:lnTo>
                  <a:pt x="351112" y="201144"/>
                </a:lnTo>
                <a:lnTo>
                  <a:pt x="321005" y="221438"/>
                </a:lnTo>
                <a:lnTo>
                  <a:pt x="284137" y="228879"/>
                </a:lnTo>
                <a:lnTo>
                  <a:pt x="94716" y="228879"/>
                </a:lnTo>
                <a:lnTo>
                  <a:pt x="57853" y="221438"/>
                </a:lnTo>
                <a:lnTo>
                  <a:pt x="27746" y="201144"/>
                </a:lnTo>
                <a:lnTo>
                  <a:pt x="7444" y="171041"/>
                </a:lnTo>
                <a:lnTo>
                  <a:pt x="0" y="134175"/>
                </a:lnTo>
                <a:lnTo>
                  <a:pt x="0" y="94716"/>
                </a:lnTo>
                <a:lnTo>
                  <a:pt x="7444" y="57842"/>
                </a:lnTo>
                <a:lnTo>
                  <a:pt x="27746" y="27736"/>
                </a:lnTo>
                <a:lnTo>
                  <a:pt x="57853" y="7441"/>
                </a:lnTo>
                <a:lnTo>
                  <a:pt x="94716" y="0"/>
                </a:lnTo>
                <a:lnTo>
                  <a:pt x="284137" y="0"/>
                </a:lnTo>
                <a:lnTo>
                  <a:pt x="321005" y="7441"/>
                </a:lnTo>
                <a:lnTo>
                  <a:pt x="351112" y="27736"/>
                </a:lnTo>
                <a:lnTo>
                  <a:pt x="371410" y="57842"/>
                </a:lnTo>
                <a:lnTo>
                  <a:pt x="378853" y="94716"/>
                </a:lnTo>
                <a:lnTo>
                  <a:pt x="378853" y="134175"/>
                </a:lnTo>
                <a:close/>
              </a:path>
            </a:pathLst>
          </a:custGeom>
          <a:ln w="38100">
            <a:solidFill>
              <a:srgbClr val="2435DA"/>
            </a:solidFill>
          </a:ln>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31" name="object 28">
            <a:extLst>
              <a:ext uri="{FF2B5EF4-FFF2-40B4-BE49-F238E27FC236}">
                <a16:creationId xmlns:a16="http://schemas.microsoft.com/office/drawing/2014/main" id="{B4F289FC-9C4F-45AB-EA7F-D7A004929409}"/>
              </a:ext>
            </a:extLst>
          </p:cNvPr>
          <p:cNvSpPr/>
          <p:nvPr/>
        </p:nvSpPr>
        <p:spPr>
          <a:xfrm>
            <a:off x="4298594" y="8097596"/>
            <a:ext cx="1558925" cy="446405"/>
          </a:xfrm>
          <a:custGeom>
            <a:avLst/>
            <a:gdLst/>
            <a:ahLst/>
            <a:cxnLst/>
            <a:rect l="l" t="t" r="r" b="b"/>
            <a:pathLst>
              <a:path w="1558925" h="446404">
                <a:moveTo>
                  <a:pt x="114998" y="223088"/>
                </a:moveTo>
                <a:lnTo>
                  <a:pt x="0" y="0"/>
                </a:lnTo>
                <a:lnTo>
                  <a:pt x="0" y="446189"/>
                </a:lnTo>
                <a:lnTo>
                  <a:pt x="114998" y="223088"/>
                </a:lnTo>
                <a:close/>
              </a:path>
              <a:path w="1558925" h="446404">
                <a:moveTo>
                  <a:pt x="1558518" y="223088"/>
                </a:moveTo>
                <a:lnTo>
                  <a:pt x="1443507" y="0"/>
                </a:lnTo>
                <a:lnTo>
                  <a:pt x="1443507" y="446189"/>
                </a:lnTo>
                <a:lnTo>
                  <a:pt x="1558518" y="223088"/>
                </a:lnTo>
                <a:close/>
              </a:path>
            </a:pathLst>
          </a:custGeom>
          <a:solidFill>
            <a:srgbClr val="A7A9AC"/>
          </a:solidFill>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34" name="object 31">
            <a:extLst>
              <a:ext uri="{FF2B5EF4-FFF2-40B4-BE49-F238E27FC236}">
                <a16:creationId xmlns:a16="http://schemas.microsoft.com/office/drawing/2014/main" id="{A18A7988-653F-4669-E48D-BC5B34978A43}"/>
              </a:ext>
            </a:extLst>
          </p:cNvPr>
          <p:cNvSpPr/>
          <p:nvPr/>
        </p:nvSpPr>
        <p:spPr>
          <a:xfrm>
            <a:off x="4466619" y="8559974"/>
            <a:ext cx="165100" cy="190500"/>
          </a:xfrm>
          <a:custGeom>
            <a:avLst/>
            <a:gdLst/>
            <a:ahLst/>
            <a:cxnLst/>
            <a:rect l="l" t="t" r="r" b="b"/>
            <a:pathLst>
              <a:path w="165100" h="190500">
                <a:moveTo>
                  <a:pt x="0" y="0"/>
                </a:moveTo>
                <a:lnTo>
                  <a:pt x="0" y="189979"/>
                </a:lnTo>
                <a:lnTo>
                  <a:pt x="164490" y="94996"/>
                </a:lnTo>
                <a:lnTo>
                  <a:pt x="0" y="0"/>
                </a:lnTo>
                <a:close/>
              </a:path>
            </a:pathLst>
          </a:custGeom>
          <a:solidFill>
            <a:srgbClr val="ED1C24"/>
          </a:solidFill>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35" name="object 32">
            <a:extLst>
              <a:ext uri="{FF2B5EF4-FFF2-40B4-BE49-F238E27FC236}">
                <a16:creationId xmlns:a16="http://schemas.microsoft.com/office/drawing/2014/main" id="{4DE6C657-5C21-7700-9F4B-82E29BEB053F}"/>
              </a:ext>
            </a:extLst>
          </p:cNvPr>
          <p:cNvSpPr/>
          <p:nvPr/>
        </p:nvSpPr>
        <p:spPr>
          <a:xfrm>
            <a:off x="5008295" y="8583358"/>
            <a:ext cx="391160" cy="114935"/>
          </a:xfrm>
          <a:custGeom>
            <a:avLst/>
            <a:gdLst/>
            <a:ahLst/>
            <a:cxnLst/>
            <a:rect l="l" t="t" r="r" b="b"/>
            <a:pathLst>
              <a:path w="391160" h="114934">
                <a:moveTo>
                  <a:pt x="390893" y="0"/>
                </a:moveTo>
                <a:lnTo>
                  <a:pt x="0" y="0"/>
                </a:lnTo>
                <a:lnTo>
                  <a:pt x="0" y="114465"/>
                </a:lnTo>
                <a:lnTo>
                  <a:pt x="390893" y="114465"/>
                </a:lnTo>
                <a:lnTo>
                  <a:pt x="390893" y="0"/>
                </a:lnTo>
                <a:close/>
              </a:path>
            </a:pathLst>
          </a:custGeom>
          <a:solidFill>
            <a:srgbClr val="FFFFFF"/>
          </a:solidFill>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36" name="object 33">
            <a:extLst>
              <a:ext uri="{FF2B5EF4-FFF2-40B4-BE49-F238E27FC236}">
                <a16:creationId xmlns:a16="http://schemas.microsoft.com/office/drawing/2014/main" id="{F835CCC1-59CD-A00A-E56C-B948FBFAC908}"/>
              </a:ext>
            </a:extLst>
          </p:cNvPr>
          <p:cNvSpPr/>
          <p:nvPr/>
        </p:nvSpPr>
        <p:spPr>
          <a:xfrm>
            <a:off x="4665388" y="8543785"/>
            <a:ext cx="816610" cy="184785"/>
          </a:xfrm>
          <a:custGeom>
            <a:avLst/>
            <a:gdLst/>
            <a:ahLst/>
            <a:cxnLst/>
            <a:rect l="l" t="t" r="r" b="b"/>
            <a:pathLst>
              <a:path w="816610" h="184784">
                <a:moveTo>
                  <a:pt x="816101" y="92265"/>
                </a:moveTo>
                <a:lnTo>
                  <a:pt x="808852" y="128184"/>
                </a:lnTo>
                <a:lnTo>
                  <a:pt x="789082" y="157516"/>
                </a:lnTo>
                <a:lnTo>
                  <a:pt x="759759" y="177292"/>
                </a:lnTo>
                <a:lnTo>
                  <a:pt x="723849" y="184543"/>
                </a:lnTo>
                <a:lnTo>
                  <a:pt x="92278" y="184543"/>
                </a:lnTo>
                <a:lnTo>
                  <a:pt x="56353" y="177292"/>
                </a:lnTo>
                <a:lnTo>
                  <a:pt x="27022" y="157516"/>
                </a:lnTo>
                <a:lnTo>
                  <a:pt x="7249" y="128184"/>
                </a:lnTo>
                <a:lnTo>
                  <a:pt x="0" y="92265"/>
                </a:lnTo>
                <a:lnTo>
                  <a:pt x="7249" y="56358"/>
                </a:lnTo>
                <a:lnTo>
                  <a:pt x="27022" y="27030"/>
                </a:lnTo>
                <a:lnTo>
                  <a:pt x="56353" y="7253"/>
                </a:lnTo>
                <a:lnTo>
                  <a:pt x="92278" y="0"/>
                </a:lnTo>
                <a:lnTo>
                  <a:pt x="723849" y="0"/>
                </a:lnTo>
                <a:lnTo>
                  <a:pt x="759759" y="7253"/>
                </a:lnTo>
                <a:lnTo>
                  <a:pt x="789082" y="27030"/>
                </a:lnTo>
                <a:lnTo>
                  <a:pt x="808852" y="56358"/>
                </a:lnTo>
                <a:lnTo>
                  <a:pt x="816101" y="92265"/>
                </a:lnTo>
                <a:close/>
              </a:path>
            </a:pathLst>
          </a:custGeom>
          <a:ln w="38100">
            <a:solidFill>
              <a:srgbClr val="2435DA"/>
            </a:solidFill>
          </a:ln>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37" name="object 34">
            <a:extLst>
              <a:ext uri="{FF2B5EF4-FFF2-40B4-BE49-F238E27FC236}">
                <a16:creationId xmlns:a16="http://schemas.microsoft.com/office/drawing/2014/main" id="{27A04C7A-AA69-0737-71B6-11809399C261}"/>
              </a:ext>
            </a:extLst>
          </p:cNvPr>
          <p:cNvSpPr txBox="1"/>
          <p:nvPr/>
        </p:nvSpPr>
        <p:spPr>
          <a:xfrm>
            <a:off x="4736095" y="8539216"/>
            <a:ext cx="666623" cy="211203"/>
          </a:xfrm>
          <a:prstGeom prst="rect">
            <a:avLst/>
          </a:prstGeom>
        </p:spPr>
        <p:txBody>
          <a:bodyPr vert="horz" wrap="square" lIns="36000" tIns="36000" rIns="36000" bIns="36000" rtlCol="0" anchor="t">
            <a:spAutoFit/>
          </a:bodyPr>
          <a:lstStyle/>
          <a:p>
            <a:pPr algn="ctr">
              <a:lnSpc>
                <a:spcPct val="100000"/>
              </a:lnSpc>
            </a:pPr>
            <a:r>
              <a:rPr lang="en-US" altLang="ja-JP" sz="900" b="1" spc="55">
                <a:solidFill>
                  <a:srgbClr val="2435DA"/>
                </a:solidFill>
                <a:latin typeface="Meiryo UI" panose="020B0604030504040204" pitchFamily="50" charset="-128"/>
                <a:ea typeface="Meiryo UI" panose="020B0604030504040204" pitchFamily="50" charset="-128"/>
                <a:cs typeface="游ゴシック"/>
              </a:rPr>
              <a:t>6</a:t>
            </a:r>
            <a:r>
              <a:rPr lang="ja-JP" altLang="en-US" sz="900" b="1" spc="55">
                <a:solidFill>
                  <a:srgbClr val="2435DA"/>
                </a:solidFill>
                <a:latin typeface="Meiryo UI" panose="020B0604030504040204" pitchFamily="50" charset="-128"/>
                <a:ea typeface="Meiryo UI" panose="020B0604030504040204" pitchFamily="50" charset="-128"/>
                <a:cs typeface="游ゴシック"/>
              </a:rPr>
              <a:t>桁の数字</a:t>
            </a:r>
            <a:endParaRPr sz="900">
              <a:solidFill>
                <a:srgbClr val="2435DA"/>
              </a:solidFill>
              <a:latin typeface="Meiryo UI" panose="020B0604030504040204" pitchFamily="50" charset="-128"/>
              <a:ea typeface="Meiryo UI" panose="020B0604030504040204" pitchFamily="50" charset="-128"/>
              <a:cs typeface="游ゴシック"/>
            </a:endParaRPr>
          </a:p>
        </p:txBody>
      </p:sp>
      <p:pic>
        <p:nvPicPr>
          <p:cNvPr id="2" name="図 1">
            <a:extLst>
              <a:ext uri="{FF2B5EF4-FFF2-40B4-BE49-F238E27FC236}">
                <a16:creationId xmlns:a16="http://schemas.microsoft.com/office/drawing/2014/main" id="{C878E22E-B387-A2F7-1D8E-5920DB79B354}"/>
              </a:ext>
            </a:extLst>
          </p:cNvPr>
          <p:cNvPicPr>
            <a:picLocks noChangeAspect="1"/>
          </p:cNvPicPr>
          <p:nvPr/>
        </p:nvPicPr>
        <p:blipFill>
          <a:blip r:embed="rId9"/>
          <a:stretch>
            <a:fillRect/>
          </a:stretch>
        </p:blipFill>
        <p:spPr>
          <a:xfrm>
            <a:off x="713113" y="7329158"/>
            <a:ext cx="1323500" cy="1880381"/>
          </a:xfrm>
          <a:prstGeom prst="rect">
            <a:avLst/>
          </a:prstGeom>
        </p:spPr>
      </p:pic>
      <p:sp>
        <p:nvSpPr>
          <p:cNvPr id="132" name="object 29">
            <a:extLst>
              <a:ext uri="{FF2B5EF4-FFF2-40B4-BE49-F238E27FC236}">
                <a16:creationId xmlns:a16="http://schemas.microsoft.com/office/drawing/2014/main" id="{4786CA97-EC90-7F21-3DF5-6A721537EC75}"/>
              </a:ext>
            </a:extLst>
          </p:cNvPr>
          <p:cNvSpPr/>
          <p:nvPr/>
        </p:nvSpPr>
        <p:spPr>
          <a:xfrm>
            <a:off x="978986" y="8612169"/>
            <a:ext cx="778430" cy="199354"/>
          </a:xfrm>
          <a:custGeom>
            <a:avLst/>
            <a:gdLst/>
            <a:ahLst/>
            <a:cxnLst/>
            <a:rect l="l" t="t" r="r" b="b"/>
            <a:pathLst>
              <a:path w="421640" h="100329">
                <a:moveTo>
                  <a:pt x="421170" y="58661"/>
                </a:moveTo>
                <a:lnTo>
                  <a:pt x="417443" y="74776"/>
                </a:lnTo>
                <a:lnTo>
                  <a:pt x="407281" y="87941"/>
                </a:lnTo>
                <a:lnTo>
                  <a:pt x="392211" y="96819"/>
                </a:lnTo>
                <a:lnTo>
                  <a:pt x="373760" y="100076"/>
                </a:lnTo>
                <a:lnTo>
                  <a:pt x="47421" y="100076"/>
                </a:lnTo>
                <a:lnTo>
                  <a:pt x="28964" y="96819"/>
                </a:lnTo>
                <a:lnTo>
                  <a:pt x="13890" y="87941"/>
                </a:lnTo>
                <a:lnTo>
                  <a:pt x="3727" y="74776"/>
                </a:lnTo>
                <a:lnTo>
                  <a:pt x="0" y="58661"/>
                </a:lnTo>
                <a:lnTo>
                  <a:pt x="0" y="41414"/>
                </a:lnTo>
                <a:lnTo>
                  <a:pt x="3727" y="25294"/>
                </a:lnTo>
                <a:lnTo>
                  <a:pt x="13890" y="12130"/>
                </a:lnTo>
                <a:lnTo>
                  <a:pt x="28964" y="3254"/>
                </a:lnTo>
                <a:lnTo>
                  <a:pt x="47421" y="0"/>
                </a:lnTo>
                <a:lnTo>
                  <a:pt x="373760" y="0"/>
                </a:lnTo>
                <a:lnTo>
                  <a:pt x="392211" y="3254"/>
                </a:lnTo>
                <a:lnTo>
                  <a:pt x="407281" y="12130"/>
                </a:lnTo>
                <a:lnTo>
                  <a:pt x="417443" y="25294"/>
                </a:lnTo>
                <a:lnTo>
                  <a:pt x="421170" y="41414"/>
                </a:lnTo>
                <a:lnTo>
                  <a:pt x="421170" y="58661"/>
                </a:lnTo>
                <a:close/>
              </a:path>
            </a:pathLst>
          </a:custGeom>
          <a:ln w="38100">
            <a:solidFill>
              <a:srgbClr val="2435DA"/>
            </a:solidFill>
          </a:ln>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33" name="object 30">
            <a:extLst>
              <a:ext uri="{FF2B5EF4-FFF2-40B4-BE49-F238E27FC236}">
                <a16:creationId xmlns:a16="http://schemas.microsoft.com/office/drawing/2014/main" id="{533329E2-6870-A7AF-AB4B-A5DEE4BCE8FC}"/>
              </a:ext>
            </a:extLst>
          </p:cNvPr>
          <p:cNvSpPr/>
          <p:nvPr/>
        </p:nvSpPr>
        <p:spPr>
          <a:xfrm>
            <a:off x="1553282" y="8654960"/>
            <a:ext cx="2941129" cy="578713"/>
          </a:xfrm>
          <a:custGeom>
            <a:avLst/>
            <a:gdLst>
              <a:gd name="connsiteX0" fmla="*/ 0 w 2947928"/>
              <a:gd name="connsiteY0" fmla="*/ 170472 h 578713"/>
              <a:gd name="connsiteX1" fmla="*/ 6799 w 2947928"/>
              <a:gd name="connsiteY1" fmla="*/ 578713 h 578713"/>
              <a:gd name="connsiteX2" fmla="*/ 2809612 w 2947928"/>
              <a:gd name="connsiteY2" fmla="*/ 578713 h 578713"/>
              <a:gd name="connsiteX3" fmla="*/ 2809612 w 2947928"/>
              <a:gd name="connsiteY3" fmla="*/ 0 h 578713"/>
              <a:gd name="connsiteX4" fmla="*/ 2947928 w 2947928"/>
              <a:gd name="connsiteY4" fmla="*/ 0 h 578713"/>
              <a:gd name="connsiteX0" fmla="*/ 3398 w 2941129"/>
              <a:gd name="connsiteY0" fmla="*/ 170472 h 578713"/>
              <a:gd name="connsiteX1" fmla="*/ 0 w 2941129"/>
              <a:gd name="connsiteY1" fmla="*/ 578713 h 578713"/>
              <a:gd name="connsiteX2" fmla="*/ 2802813 w 2941129"/>
              <a:gd name="connsiteY2" fmla="*/ 578713 h 578713"/>
              <a:gd name="connsiteX3" fmla="*/ 2802813 w 2941129"/>
              <a:gd name="connsiteY3" fmla="*/ 0 h 578713"/>
              <a:gd name="connsiteX4" fmla="*/ 2941129 w 2941129"/>
              <a:gd name="connsiteY4" fmla="*/ 0 h 578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129" h="578713">
                <a:moveTo>
                  <a:pt x="3398" y="170472"/>
                </a:moveTo>
                <a:cubicBezTo>
                  <a:pt x="2265" y="306552"/>
                  <a:pt x="1133" y="442633"/>
                  <a:pt x="0" y="578713"/>
                </a:cubicBezTo>
                <a:lnTo>
                  <a:pt x="2802813" y="578713"/>
                </a:lnTo>
                <a:lnTo>
                  <a:pt x="2802813" y="0"/>
                </a:lnTo>
                <a:lnTo>
                  <a:pt x="2941129" y="0"/>
                </a:lnTo>
              </a:path>
            </a:pathLst>
          </a:custGeom>
          <a:ln w="38099">
            <a:solidFill>
              <a:srgbClr val="ED1C24"/>
            </a:solidFill>
          </a:ln>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39" name="object 36">
            <a:extLst>
              <a:ext uri="{FF2B5EF4-FFF2-40B4-BE49-F238E27FC236}">
                <a16:creationId xmlns:a16="http://schemas.microsoft.com/office/drawing/2014/main" id="{4DD3C81B-5DAE-C725-6A1B-CBB312235ECD}"/>
              </a:ext>
            </a:extLst>
          </p:cNvPr>
          <p:cNvSpPr/>
          <p:nvPr/>
        </p:nvSpPr>
        <p:spPr>
          <a:xfrm>
            <a:off x="428217" y="8809261"/>
            <a:ext cx="1906270" cy="983498"/>
          </a:xfrm>
          <a:custGeom>
            <a:avLst/>
            <a:gdLst/>
            <a:ahLst/>
            <a:cxnLst/>
            <a:rect l="l" t="t" r="r" b="b"/>
            <a:pathLst>
              <a:path w="1906270" h="834390">
                <a:moveTo>
                  <a:pt x="758012" y="0"/>
                </a:moveTo>
                <a:lnTo>
                  <a:pt x="400710" y="372846"/>
                </a:lnTo>
                <a:lnTo>
                  <a:pt x="0" y="372846"/>
                </a:lnTo>
                <a:lnTo>
                  <a:pt x="0" y="833894"/>
                </a:lnTo>
                <a:lnTo>
                  <a:pt x="1905660" y="833894"/>
                </a:lnTo>
                <a:lnTo>
                  <a:pt x="1905660" y="372846"/>
                </a:lnTo>
                <a:lnTo>
                  <a:pt x="591210" y="372846"/>
                </a:lnTo>
                <a:lnTo>
                  <a:pt x="758012" y="0"/>
                </a:lnTo>
                <a:close/>
              </a:path>
            </a:pathLst>
          </a:custGeom>
          <a:solidFill>
            <a:srgbClr val="F8A484"/>
          </a:solidFill>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40" name="object 37">
            <a:extLst>
              <a:ext uri="{FF2B5EF4-FFF2-40B4-BE49-F238E27FC236}">
                <a16:creationId xmlns:a16="http://schemas.microsoft.com/office/drawing/2014/main" id="{2E3F4BB2-FF67-2E4A-ECD2-AA5FB8A8527F}"/>
              </a:ext>
            </a:extLst>
          </p:cNvPr>
          <p:cNvSpPr/>
          <p:nvPr/>
        </p:nvSpPr>
        <p:spPr>
          <a:xfrm>
            <a:off x="428217" y="8809254"/>
            <a:ext cx="1906270" cy="1007632"/>
          </a:xfrm>
          <a:custGeom>
            <a:avLst/>
            <a:gdLst/>
            <a:ahLst/>
            <a:cxnLst/>
            <a:rect l="l" t="t" r="r" b="b"/>
            <a:pathLst>
              <a:path w="1906270" h="834390">
                <a:moveTo>
                  <a:pt x="0" y="372846"/>
                </a:moveTo>
                <a:lnTo>
                  <a:pt x="400710" y="372846"/>
                </a:lnTo>
                <a:lnTo>
                  <a:pt x="758012" y="0"/>
                </a:lnTo>
                <a:lnTo>
                  <a:pt x="591210" y="372846"/>
                </a:lnTo>
                <a:lnTo>
                  <a:pt x="1905660" y="372846"/>
                </a:lnTo>
                <a:lnTo>
                  <a:pt x="1905660" y="833894"/>
                </a:lnTo>
                <a:lnTo>
                  <a:pt x="0" y="833894"/>
                </a:lnTo>
                <a:lnTo>
                  <a:pt x="0" y="372846"/>
                </a:lnTo>
                <a:close/>
              </a:path>
            </a:pathLst>
          </a:custGeom>
          <a:ln w="12700">
            <a:solidFill>
              <a:srgbClr val="FFFFFF"/>
            </a:solidFill>
          </a:ln>
        </p:spPr>
        <p:txBody>
          <a:bodyPr wrap="square" lIns="36000" tIns="36000" rIns="36000" bIns="36000" rtlCol="0" anchor="t"/>
          <a:lstStyle/>
          <a:p>
            <a:pPr algn="l"/>
            <a:endParaRPr>
              <a:latin typeface="Meiryo UI" panose="020B0604030504040204" pitchFamily="50" charset="-128"/>
              <a:ea typeface="Meiryo UI" panose="020B0604030504040204" pitchFamily="50" charset="-128"/>
            </a:endParaRPr>
          </a:p>
        </p:txBody>
      </p:sp>
      <p:sp>
        <p:nvSpPr>
          <p:cNvPr id="141" name="object 38">
            <a:extLst>
              <a:ext uri="{FF2B5EF4-FFF2-40B4-BE49-F238E27FC236}">
                <a16:creationId xmlns:a16="http://schemas.microsoft.com/office/drawing/2014/main" id="{E0A703DF-3066-F2AF-B907-350F83BF327B}"/>
              </a:ext>
            </a:extLst>
          </p:cNvPr>
          <p:cNvSpPr txBox="1"/>
          <p:nvPr/>
        </p:nvSpPr>
        <p:spPr>
          <a:xfrm>
            <a:off x="510450" y="9344632"/>
            <a:ext cx="1835785" cy="426646"/>
          </a:xfrm>
          <a:prstGeom prst="rect">
            <a:avLst/>
          </a:prstGeom>
        </p:spPr>
        <p:txBody>
          <a:bodyPr vert="horz" wrap="square" lIns="36000" tIns="36000" rIns="36000" bIns="36000" rtlCol="0" anchor="t">
            <a:spAutoFit/>
          </a:bodyPr>
          <a:lstStyle/>
          <a:p>
            <a:pPr algn="l">
              <a:lnSpc>
                <a:spcPct val="100000"/>
              </a:lnSpc>
            </a:pPr>
            <a:r>
              <a:rPr sz="1100" b="1" dirty="0">
                <a:solidFill>
                  <a:srgbClr val="2435DA"/>
                </a:solidFill>
                <a:latin typeface="Meiryo UI" panose="020B0604030504040204" pitchFamily="50" charset="-128"/>
                <a:ea typeface="Meiryo UI" panose="020B0604030504040204" pitchFamily="50" charset="-128"/>
                <a:cs typeface="游ゴシック"/>
              </a:rPr>
              <a:t>パスコード（6桁の数字）</a:t>
            </a:r>
            <a:endParaRPr sz="1100" dirty="0">
              <a:solidFill>
                <a:srgbClr val="2435DA"/>
              </a:solidFill>
              <a:latin typeface="Meiryo UI" panose="020B0604030504040204" pitchFamily="50" charset="-128"/>
              <a:ea typeface="Meiryo UI" panose="020B0604030504040204" pitchFamily="50" charset="-128"/>
              <a:cs typeface="游ゴシック"/>
            </a:endParaRPr>
          </a:p>
          <a:p>
            <a:pPr algn="l">
              <a:lnSpc>
                <a:spcPct val="100000"/>
              </a:lnSpc>
            </a:pPr>
            <a:r>
              <a:rPr sz="1200" b="1" dirty="0">
                <a:solidFill>
                  <a:srgbClr val="414042"/>
                </a:solidFill>
                <a:latin typeface="Meiryo UI" panose="020B0604030504040204" pitchFamily="50" charset="-128"/>
                <a:ea typeface="Meiryo UI" panose="020B0604030504040204" pitchFamily="50" charset="-128"/>
                <a:cs typeface="游ゴシック"/>
              </a:rPr>
              <a:t>パスコードを入力して支払う</a:t>
            </a:r>
            <a:endParaRPr sz="1200" dirty="0">
              <a:latin typeface="Meiryo UI" panose="020B0604030504040204" pitchFamily="50" charset="-128"/>
              <a:ea typeface="Meiryo UI" panose="020B0604030504040204" pitchFamily="50" charset="-128"/>
              <a:cs typeface="游ゴシック"/>
            </a:endParaRPr>
          </a:p>
        </p:txBody>
      </p:sp>
      <p:sp>
        <p:nvSpPr>
          <p:cNvPr id="143" name="object 40">
            <a:extLst>
              <a:ext uri="{FF2B5EF4-FFF2-40B4-BE49-F238E27FC236}">
                <a16:creationId xmlns:a16="http://schemas.microsoft.com/office/drawing/2014/main" id="{9231B773-5F3B-D9E1-D5E0-6F3B2670B4D4}"/>
              </a:ext>
            </a:extLst>
          </p:cNvPr>
          <p:cNvSpPr txBox="1"/>
          <p:nvPr/>
        </p:nvSpPr>
        <p:spPr>
          <a:xfrm>
            <a:off x="1291363" y="8867959"/>
            <a:ext cx="193040" cy="195814"/>
          </a:xfrm>
          <a:prstGeom prst="rect">
            <a:avLst/>
          </a:prstGeom>
        </p:spPr>
        <p:txBody>
          <a:bodyPr vert="horz" wrap="square" lIns="36000" tIns="36000" rIns="36000" bIns="36000" rtlCol="0" anchor="t">
            <a:spAutoFit/>
          </a:bodyPr>
          <a:lstStyle/>
          <a:p>
            <a:pPr algn="l">
              <a:lnSpc>
                <a:spcPct val="100000"/>
              </a:lnSpc>
            </a:pPr>
            <a:r>
              <a:rPr sz="400" b="0" spc="-10" dirty="0">
                <a:solidFill>
                  <a:srgbClr val="414042"/>
                </a:solidFill>
                <a:latin typeface="Meiryo UI" panose="020B0604030504040204" pitchFamily="50" charset="-128"/>
                <a:ea typeface="Meiryo UI" panose="020B0604030504040204" pitchFamily="50" charset="-128"/>
                <a:cs typeface="游ゴシック Medium"/>
              </a:rPr>
              <a:t>123456</a:t>
            </a:r>
            <a:endParaRPr sz="400">
              <a:latin typeface="Meiryo UI" panose="020B0604030504040204" pitchFamily="50" charset="-128"/>
              <a:ea typeface="Meiryo UI" panose="020B0604030504040204" pitchFamily="50" charset="-128"/>
              <a:cs typeface="游ゴシック Medium"/>
            </a:endParaRPr>
          </a:p>
        </p:txBody>
      </p:sp>
      <p:sp>
        <p:nvSpPr>
          <p:cNvPr id="19" name="object 6">
            <a:extLst>
              <a:ext uri="{FF2B5EF4-FFF2-40B4-BE49-F238E27FC236}">
                <a16:creationId xmlns:a16="http://schemas.microsoft.com/office/drawing/2014/main" id="{134133D3-50E2-CD7B-6894-7511F8821223}"/>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36000" tIns="36000" rIns="36000" bIns="36000" rtlCol="0" anchor="t"/>
          <a:lstStyle/>
          <a:p>
            <a:pPr marR="0" lvl="0" algn="l" defTabSz="914400" eaLnBrk="1" fontAlgn="auto" latinLnBrk="0" hangingPunct="1">
              <a:lnSpc>
                <a:spcPct val="100000"/>
              </a:lnSpc>
              <a:spcAft>
                <a:spcPts val="0"/>
              </a:spcAft>
              <a:buClrTx/>
              <a:buSzTx/>
              <a:buFontTx/>
              <a:buNone/>
              <a:tabLst/>
              <a:defRPr/>
            </a:pPr>
            <a:endParaRPr kumimoji="0" lang="ja-JP" altLang="en-US" sz="1800" b="0" i="0" u="none" strike="noStrike" kern="0" cap="none" spc="-8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2" name="object 27">
            <a:extLst>
              <a:ext uri="{FF2B5EF4-FFF2-40B4-BE49-F238E27FC236}">
                <a16:creationId xmlns:a16="http://schemas.microsoft.com/office/drawing/2014/main" id="{DB7B7CCA-9DFA-067C-E127-F15430262B4C}"/>
              </a:ext>
            </a:extLst>
          </p:cNvPr>
          <p:cNvSpPr txBox="1">
            <a:spLocks/>
          </p:cNvSpPr>
          <p:nvPr/>
        </p:nvSpPr>
        <p:spPr>
          <a:xfrm>
            <a:off x="2770509" y="551346"/>
            <a:ext cx="4375438" cy="369332"/>
          </a:xfrm>
          <a:prstGeom prst="rect">
            <a:avLst/>
          </a:prstGeom>
        </p:spPr>
        <p:txBody>
          <a:bodyPr vert="horz" wrap="square" lIns="0" tIns="0" rIns="36000" bIns="0" rtlCol="0">
            <a:spAutoFit/>
          </a:bodyPr>
          <a:lstStyle>
            <a:lvl1pPr>
              <a:defRPr>
                <a:latin typeface="+mj-lt"/>
                <a:ea typeface="+mj-ea"/>
                <a:cs typeface="+mj-cs"/>
              </a:defRPr>
            </a:lvl1pPr>
          </a:lstStyle>
          <a:p>
            <a:pPr algn="l"/>
            <a:r>
              <a:rPr lang="ja-JP" altLang="en-US" sz="2400" b="1">
                <a:solidFill>
                  <a:schemeClr val="bg1"/>
                </a:solidFill>
                <a:latin typeface="BIZ UDPゴシック" panose="020B0400000000000000" pitchFamily="50" charset="-128"/>
                <a:ea typeface="BIZ UDPゴシック" panose="020B0400000000000000" pitchFamily="50" charset="-128"/>
              </a:rPr>
              <a:t>読み込めないときは・・</a:t>
            </a:r>
            <a:endParaRPr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23" name="object 5">
            <a:extLst>
              <a:ext uri="{FF2B5EF4-FFF2-40B4-BE49-F238E27FC236}">
                <a16:creationId xmlns:a16="http://schemas.microsoft.com/office/drawing/2014/main" id="{A4A59BA5-266D-1C0E-071B-E48430D6DC3E}"/>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sp>
        <p:nvSpPr>
          <p:cNvPr id="116" name="object 13">
            <a:extLst>
              <a:ext uri="{FF2B5EF4-FFF2-40B4-BE49-F238E27FC236}">
                <a16:creationId xmlns:a16="http://schemas.microsoft.com/office/drawing/2014/main" id="{726887B0-5760-A09A-2ADA-8312EFDF5951}"/>
              </a:ext>
            </a:extLst>
          </p:cNvPr>
          <p:cNvSpPr/>
          <p:nvPr/>
        </p:nvSpPr>
        <p:spPr>
          <a:xfrm>
            <a:off x="352179" y="495764"/>
            <a:ext cx="2367645" cy="468630"/>
          </a:xfrm>
          <a:custGeom>
            <a:avLst/>
            <a:gdLst/>
            <a:ahLst/>
            <a:cxnLst/>
            <a:rect l="l" t="t" r="r" b="b"/>
            <a:pathLst>
              <a:path w="2402205" h="468630">
                <a:moveTo>
                  <a:pt x="2336749" y="0"/>
                </a:moveTo>
                <a:lnTo>
                  <a:pt x="152400" y="0"/>
                </a:lnTo>
                <a:lnTo>
                  <a:pt x="104226" y="7214"/>
                </a:lnTo>
                <a:lnTo>
                  <a:pt x="62391" y="27305"/>
                </a:lnTo>
                <a:lnTo>
                  <a:pt x="29402" y="57941"/>
                </a:lnTo>
                <a:lnTo>
                  <a:pt x="7768" y="96793"/>
                </a:lnTo>
                <a:lnTo>
                  <a:pt x="0" y="141528"/>
                </a:lnTo>
                <a:lnTo>
                  <a:pt x="0" y="326491"/>
                </a:lnTo>
                <a:lnTo>
                  <a:pt x="7768" y="371221"/>
                </a:lnTo>
                <a:lnTo>
                  <a:pt x="29402" y="410068"/>
                </a:lnTo>
                <a:lnTo>
                  <a:pt x="62391" y="440702"/>
                </a:lnTo>
                <a:lnTo>
                  <a:pt x="104226" y="460792"/>
                </a:lnTo>
                <a:lnTo>
                  <a:pt x="152400" y="468007"/>
                </a:lnTo>
                <a:lnTo>
                  <a:pt x="2336749" y="468007"/>
                </a:lnTo>
                <a:lnTo>
                  <a:pt x="2375676" y="460792"/>
                </a:lnTo>
                <a:lnTo>
                  <a:pt x="2395465" y="440702"/>
                </a:lnTo>
                <a:lnTo>
                  <a:pt x="2402139" y="410068"/>
                </a:lnTo>
                <a:lnTo>
                  <a:pt x="2401726" y="371221"/>
                </a:lnTo>
                <a:lnTo>
                  <a:pt x="2400249" y="326491"/>
                </a:lnTo>
                <a:lnTo>
                  <a:pt x="2400249" y="141528"/>
                </a:lnTo>
                <a:lnTo>
                  <a:pt x="2401726" y="96793"/>
                </a:lnTo>
                <a:lnTo>
                  <a:pt x="2402139" y="57941"/>
                </a:lnTo>
                <a:lnTo>
                  <a:pt x="2395465" y="27305"/>
                </a:lnTo>
                <a:lnTo>
                  <a:pt x="2375676" y="7214"/>
                </a:lnTo>
                <a:lnTo>
                  <a:pt x="2336749" y="0"/>
                </a:lnTo>
                <a:close/>
              </a:path>
            </a:pathLst>
          </a:custGeom>
          <a:solidFill>
            <a:srgbClr val="C00000"/>
          </a:solidFill>
        </p:spPr>
        <p:txBody>
          <a:bodyPr wrap="square" lIns="0" tIns="0" rIns="0" bIns="0" rtlCol="0" anchor="ct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ja-JP" altLang="en-US" sz="1600" b="1" i="0" u="none" strike="noStrike" kern="0" cap="none" normalizeH="0" noProof="0">
                <a:ln>
                  <a:noFill/>
                </a:ln>
                <a:solidFill>
                  <a:srgbClr val="FFFFFF"/>
                </a:solidFill>
                <a:effectLst/>
                <a:uLnTx/>
                <a:uFillTx/>
                <a:latin typeface="BIZ UDPゴシック" panose="020B0400000000000000" pitchFamily="50" charset="-128"/>
                <a:ea typeface="BIZ UDPゴシック" panose="020B0400000000000000" pitchFamily="50" charset="-128"/>
                <a:cs typeface="游ゴシック"/>
              </a:rPr>
              <a:t> トラブルシューティング</a:t>
            </a:r>
            <a:r>
              <a:rPr lang="ja-JP" altLang="en-US" sz="1600" b="1">
                <a:solidFill>
                  <a:srgbClr val="FFFFFF"/>
                </a:solidFill>
                <a:latin typeface="BIZ UDPゴシック" panose="020B0400000000000000" pitchFamily="50" charset="-128"/>
                <a:ea typeface="BIZ UDPゴシック" panose="020B0400000000000000" pitchFamily="50" charset="-128"/>
                <a:cs typeface="游ゴシック"/>
              </a:rPr>
              <a:t>①</a:t>
            </a:r>
            <a:endParaRPr kumimoji="0" lang="ja-JP" altLang="en-US" sz="1600" b="0" i="0" u="none" strike="noStrike" kern="0" cap="none" normalizeH="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游ゴシック"/>
            </a:endParaRPr>
          </a:p>
        </p:txBody>
      </p:sp>
      <p:sp>
        <p:nvSpPr>
          <p:cNvPr id="24" name="正方形/長方形 23">
            <a:extLst>
              <a:ext uri="{FF2B5EF4-FFF2-40B4-BE49-F238E27FC236}">
                <a16:creationId xmlns:a16="http://schemas.microsoft.com/office/drawing/2014/main" id="{49969D04-404A-428A-24AF-C98CE9F6D819}"/>
              </a:ext>
            </a:extLst>
          </p:cNvPr>
          <p:cNvSpPr/>
          <p:nvPr/>
        </p:nvSpPr>
        <p:spPr>
          <a:xfrm>
            <a:off x="490181" y="1673978"/>
            <a:ext cx="6407144" cy="562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503B735-5724-D06F-8B2E-3C7D46603FB9}"/>
              </a:ext>
            </a:extLst>
          </p:cNvPr>
          <p:cNvSpPr txBox="1"/>
          <p:nvPr/>
        </p:nvSpPr>
        <p:spPr>
          <a:xfrm>
            <a:off x="4829959" y="2705071"/>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25" name="正方形/長方形 24">
            <a:extLst>
              <a:ext uri="{FF2B5EF4-FFF2-40B4-BE49-F238E27FC236}">
                <a16:creationId xmlns:a16="http://schemas.microsoft.com/office/drawing/2014/main" id="{C7DB93A3-4A55-75FD-CF1F-A85E7D952B58}"/>
              </a:ext>
            </a:extLst>
          </p:cNvPr>
          <p:cNvSpPr/>
          <p:nvPr/>
        </p:nvSpPr>
        <p:spPr>
          <a:xfrm>
            <a:off x="490181" y="6386423"/>
            <a:ext cx="6407144" cy="562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object 24">
            <a:extLst>
              <a:ext uri="{FF2B5EF4-FFF2-40B4-BE49-F238E27FC236}">
                <a16:creationId xmlns:a16="http://schemas.microsoft.com/office/drawing/2014/main" id="{4A54AFE3-7EE9-08BB-5DC1-017CF1E786E8}"/>
              </a:ext>
            </a:extLst>
          </p:cNvPr>
          <p:cNvSpPr txBox="1"/>
          <p:nvPr/>
        </p:nvSpPr>
        <p:spPr>
          <a:xfrm>
            <a:off x="687448" y="3032780"/>
            <a:ext cx="1468351" cy="197490"/>
          </a:xfrm>
          <a:prstGeom prst="rect">
            <a:avLst/>
          </a:prstGeom>
        </p:spPr>
        <p:txBody>
          <a:bodyPr vert="horz" wrap="none" lIns="0" tIns="12700" rIns="0" bIns="0" rtlCol="0" anchor="ctr">
            <a:spAutoFit/>
          </a:bodyPr>
          <a:lstStyle/>
          <a:p>
            <a:pPr marL="12700" algn="ctr">
              <a:lnSpc>
                <a:spcPct val="100000"/>
              </a:lnSpc>
              <a:spcBef>
                <a:spcPts val="100"/>
              </a:spcBef>
              <a:tabLst>
                <a:tab pos="1649730" algn="l"/>
              </a:tabLst>
            </a:pPr>
            <a:r>
              <a:rPr sz="1200" b="1" dirty="0">
                <a:solidFill>
                  <a:srgbClr val="7030A0"/>
                </a:solidFill>
                <a:latin typeface="Meiryo UI" panose="020B0604030504040204" pitchFamily="50" charset="-128"/>
                <a:ea typeface="Meiryo UI" panose="020B0604030504040204" pitchFamily="50" charset="-128"/>
                <a:cs typeface="游ゴシック"/>
              </a:rPr>
              <a:t>電子クーポン</a:t>
            </a:r>
            <a:r>
              <a:rPr sz="1200" b="1">
                <a:solidFill>
                  <a:srgbClr val="7030A0"/>
                </a:solidFill>
                <a:latin typeface="Meiryo UI" panose="020B0604030504040204" pitchFamily="50" charset="-128"/>
                <a:ea typeface="Meiryo UI" panose="020B0604030504040204" pitchFamily="50" charset="-128"/>
                <a:cs typeface="游ゴシック"/>
              </a:rPr>
              <a:t>TOP画面</a:t>
            </a:r>
            <a:endParaRPr sz="1200">
              <a:solidFill>
                <a:srgbClr val="7030A0"/>
              </a:solidFill>
              <a:latin typeface="Meiryo UI" panose="020B0604030504040204" pitchFamily="50" charset="-128"/>
              <a:ea typeface="Meiryo UI" panose="020B0604030504040204" pitchFamily="50" charset="-128"/>
              <a:cs typeface="游ゴシック"/>
            </a:endParaRPr>
          </a:p>
        </p:txBody>
      </p:sp>
      <p:sp>
        <p:nvSpPr>
          <p:cNvPr id="28" name="object 24">
            <a:extLst>
              <a:ext uri="{FF2B5EF4-FFF2-40B4-BE49-F238E27FC236}">
                <a16:creationId xmlns:a16="http://schemas.microsoft.com/office/drawing/2014/main" id="{019B96B7-87D9-F370-58E7-FA54331E34D5}"/>
              </a:ext>
            </a:extLst>
          </p:cNvPr>
          <p:cNvSpPr txBox="1"/>
          <p:nvPr/>
        </p:nvSpPr>
        <p:spPr>
          <a:xfrm>
            <a:off x="3320606" y="3032780"/>
            <a:ext cx="864019" cy="197490"/>
          </a:xfrm>
          <a:prstGeom prst="rect">
            <a:avLst/>
          </a:prstGeom>
        </p:spPr>
        <p:txBody>
          <a:bodyPr vert="horz" wrap="none" lIns="0" tIns="12700" rIns="0" bIns="0" rtlCol="0" anchor="ctr">
            <a:spAutoFit/>
          </a:bodyPr>
          <a:lstStyle/>
          <a:p>
            <a:pPr marL="12700" algn="ctr">
              <a:lnSpc>
                <a:spcPct val="100000"/>
              </a:lnSpc>
              <a:spcBef>
                <a:spcPts val="100"/>
              </a:spcBef>
              <a:tabLst>
                <a:tab pos="1649730" algn="l"/>
              </a:tabLst>
            </a:pPr>
            <a:r>
              <a:rPr lang="ja-JP" altLang="en-US" sz="1200" b="1">
                <a:solidFill>
                  <a:srgbClr val="7030A0"/>
                </a:solidFill>
                <a:latin typeface="Meiryo UI" panose="020B0604030504040204" pitchFamily="50" charset="-128"/>
                <a:ea typeface="Meiryo UI" panose="020B0604030504040204" pitchFamily="50" charset="-128"/>
                <a:cs typeface="游ゴシック"/>
              </a:rPr>
              <a:t>読み取り画面</a:t>
            </a:r>
            <a:endParaRPr sz="1200">
              <a:solidFill>
                <a:srgbClr val="7030A0"/>
              </a:solidFill>
              <a:latin typeface="Meiryo UI" panose="020B0604030504040204" pitchFamily="50" charset="-128"/>
              <a:ea typeface="Meiryo UI" panose="020B0604030504040204" pitchFamily="50" charset="-128"/>
              <a:cs typeface="游ゴシック"/>
            </a:endParaRPr>
          </a:p>
        </p:txBody>
      </p:sp>
      <p:sp>
        <p:nvSpPr>
          <p:cNvPr id="29" name="object 79">
            <a:extLst>
              <a:ext uri="{FF2B5EF4-FFF2-40B4-BE49-F238E27FC236}">
                <a16:creationId xmlns:a16="http://schemas.microsoft.com/office/drawing/2014/main" id="{8830F610-1227-6080-0A4A-38A200FE6957}"/>
              </a:ext>
            </a:extLst>
          </p:cNvPr>
          <p:cNvSpPr txBox="1"/>
          <p:nvPr/>
        </p:nvSpPr>
        <p:spPr>
          <a:xfrm>
            <a:off x="436632" y="10211882"/>
            <a:ext cx="363029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14042"/>
                </a:solidFill>
                <a:latin typeface="Meiryo UI" panose="020B0604030504040204" pitchFamily="50" charset="-128"/>
                <a:ea typeface="Meiryo UI" panose="020B0604030504040204" pitchFamily="50" charset="-128"/>
                <a:cs typeface="游ゴシック"/>
              </a:rPr>
              <a:t>※画像はイメージです</a:t>
            </a:r>
            <a:r>
              <a:rPr sz="1100">
                <a:solidFill>
                  <a:srgbClr val="414042"/>
                </a:solidFill>
                <a:latin typeface="Meiryo UI" panose="020B0604030504040204" pitchFamily="50" charset="-128"/>
                <a:ea typeface="Meiryo UI" panose="020B0604030504040204" pitchFamily="50" charset="-128"/>
                <a:cs typeface="游ゴシック"/>
              </a:rPr>
              <a:t>。実際の画面と異なる場合があります</a:t>
            </a:r>
            <a:endParaRPr sz="1100" dirty="0">
              <a:latin typeface="Meiryo UI" panose="020B0604030504040204" pitchFamily="50" charset="-128"/>
              <a:ea typeface="Meiryo UI" panose="020B0604030504040204" pitchFamily="50" charset="-128"/>
              <a:cs typeface="游ゴシック"/>
            </a:endParaRPr>
          </a:p>
        </p:txBody>
      </p:sp>
      <p:sp>
        <p:nvSpPr>
          <p:cNvPr id="30" name="object 24">
            <a:extLst>
              <a:ext uri="{FF2B5EF4-FFF2-40B4-BE49-F238E27FC236}">
                <a16:creationId xmlns:a16="http://schemas.microsoft.com/office/drawing/2014/main" id="{C6F4065D-BA0D-2FFA-D343-2EAD59B070AB}"/>
              </a:ext>
            </a:extLst>
          </p:cNvPr>
          <p:cNvSpPr txBox="1"/>
          <p:nvPr/>
        </p:nvSpPr>
        <p:spPr>
          <a:xfrm>
            <a:off x="403639" y="7042978"/>
            <a:ext cx="1968488" cy="197490"/>
          </a:xfrm>
          <a:prstGeom prst="rect">
            <a:avLst/>
          </a:prstGeom>
        </p:spPr>
        <p:txBody>
          <a:bodyPr vert="horz" wrap="none" lIns="0" tIns="12700" rIns="0" bIns="0" rtlCol="0" anchor="ctr">
            <a:spAutoFit/>
          </a:bodyPr>
          <a:lstStyle/>
          <a:p>
            <a:pPr marL="12700" algn="ctr">
              <a:lnSpc>
                <a:spcPct val="100000"/>
              </a:lnSpc>
              <a:spcBef>
                <a:spcPts val="100"/>
              </a:spcBef>
              <a:tabLst>
                <a:tab pos="1649730" algn="l"/>
              </a:tabLst>
            </a:pPr>
            <a:r>
              <a:rPr lang="ja-JP" altLang="en-US" sz="1200" b="1">
                <a:solidFill>
                  <a:srgbClr val="7030A0"/>
                </a:solidFill>
                <a:latin typeface="Meiryo UI" panose="020B0604030504040204" pitchFamily="50" charset="-128"/>
                <a:ea typeface="Meiryo UI" panose="020B0604030504040204" pitchFamily="50" charset="-128"/>
                <a:cs typeface="游ゴシック"/>
              </a:rPr>
              <a:t>店頭掲示決済用 ２次元コード</a:t>
            </a:r>
            <a:endParaRPr lang="ja-JP" altLang="en-US" sz="1200" b="1" dirty="0">
              <a:solidFill>
                <a:srgbClr val="7030A0"/>
              </a:solidFill>
              <a:latin typeface="Meiryo UI" panose="020B0604030504040204" pitchFamily="50" charset="-128"/>
              <a:ea typeface="Meiryo UI" panose="020B0604030504040204" pitchFamily="50" charset="-128"/>
              <a:cs typeface="游ゴシック"/>
            </a:endParaRPr>
          </a:p>
        </p:txBody>
      </p:sp>
      <p:sp>
        <p:nvSpPr>
          <p:cNvPr id="31" name="object 24">
            <a:extLst>
              <a:ext uri="{FF2B5EF4-FFF2-40B4-BE49-F238E27FC236}">
                <a16:creationId xmlns:a16="http://schemas.microsoft.com/office/drawing/2014/main" id="{967ACAAD-1418-A038-00F9-C0F2CBE468E4}"/>
              </a:ext>
            </a:extLst>
          </p:cNvPr>
          <p:cNvSpPr txBox="1"/>
          <p:nvPr/>
        </p:nvSpPr>
        <p:spPr>
          <a:xfrm>
            <a:off x="3177013" y="7042978"/>
            <a:ext cx="864019" cy="197490"/>
          </a:xfrm>
          <a:prstGeom prst="rect">
            <a:avLst/>
          </a:prstGeom>
        </p:spPr>
        <p:txBody>
          <a:bodyPr vert="horz" wrap="none" lIns="0" tIns="12700" rIns="0" bIns="0" rtlCol="0" anchor="ctr">
            <a:spAutoFit/>
          </a:bodyPr>
          <a:lstStyle/>
          <a:p>
            <a:pPr marL="12700" algn="ctr">
              <a:lnSpc>
                <a:spcPct val="100000"/>
              </a:lnSpc>
              <a:spcBef>
                <a:spcPts val="100"/>
              </a:spcBef>
              <a:tabLst>
                <a:tab pos="1649730" algn="l"/>
              </a:tabLst>
            </a:pPr>
            <a:r>
              <a:rPr lang="ja-JP" altLang="en-US" sz="1200" b="1">
                <a:solidFill>
                  <a:srgbClr val="7030A0"/>
                </a:solidFill>
                <a:latin typeface="Meiryo UI" panose="020B0604030504040204" pitchFamily="50" charset="-128"/>
                <a:ea typeface="Meiryo UI" panose="020B0604030504040204" pitchFamily="50" charset="-128"/>
                <a:cs typeface="游ゴシック"/>
              </a:rPr>
              <a:t>読み取り画面</a:t>
            </a:r>
            <a:endParaRPr sz="1200">
              <a:solidFill>
                <a:srgbClr val="7030A0"/>
              </a:solidFill>
              <a:latin typeface="Meiryo UI" panose="020B0604030504040204" pitchFamily="50" charset="-128"/>
              <a:ea typeface="Meiryo UI" panose="020B0604030504040204" pitchFamily="50" charset="-128"/>
              <a:cs typeface="游ゴシック"/>
            </a:endParaRPr>
          </a:p>
        </p:txBody>
      </p:sp>
      <p:sp>
        <p:nvSpPr>
          <p:cNvPr id="32" name="object 24">
            <a:extLst>
              <a:ext uri="{FF2B5EF4-FFF2-40B4-BE49-F238E27FC236}">
                <a16:creationId xmlns:a16="http://schemas.microsoft.com/office/drawing/2014/main" id="{026C5C01-E29E-5EBF-1CA0-504EEA8B97FB}"/>
              </a:ext>
            </a:extLst>
          </p:cNvPr>
          <p:cNvSpPr txBox="1"/>
          <p:nvPr/>
        </p:nvSpPr>
        <p:spPr>
          <a:xfrm>
            <a:off x="4427647" y="7042978"/>
            <a:ext cx="1256754" cy="197490"/>
          </a:xfrm>
          <a:prstGeom prst="rect">
            <a:avLst/>
          </a:prstGeom>
        </p:spPr>
        <p:txBody>
          <a:bodyPr vert="horz" wrap="none" lIns="0" tIns="12700" rIns="0" bIns="0" rtlCol="0" anchor="ctr">
            <a:spAutoFit/>
          </a:bodyPr>
          <a:lstStyle/>
          <a:p>
            <a:pPr marL="12700" algn="ctr">
              <a:lnSpc>
                <a:spcPct val="100000"/>
              </a:lnSpc>
              <a:spcBef>
                <a:spcPts val="100"/>
              </a:spcBef>
              <a:tabLst>
                <a:tab pos="1649730" algn="l"/>
              </a:tabLst>
            </a:pPr>
            <a:r>
              <a:rPr lang="ja-JP" altLang="en-US" sz="1200" b="1">
                <a:solidFill>
                  <a:srgbClr val="7030A0"/>
                </a:solidFill>
                <a:latin typeface="Meiryo UI" panose="020B0604030504040204" pitchFamily="50" charset="-128"/>
                <a:ea typeface="Meiryo UI" panose="020B0604030504040204" pitchFamily="50" charset="-128"/>
                <a:cs typeface="游ゴシック"/>
              </a:rPr>
              <a:t>パスコード入力画面</a:t>
            </a:r>
          </a:p>
        </p:txBody>
      </p:sp>
      <p:sp>
        <p:nvSpPr>
          <p:cNvPr id="33" name="object 24">
            <a:extLst>
              <a:ext uri="{FF2B5EF4-FFF2-40B4-BE49-F238E27FC236}">
                <a16:creationId xmlns:a16="http://schemas.microsoft.com/office/drawing/2014/main" id="{8E5FA5DE-74F1-F72E-1418-0F238CF96606}"/>
              </a:ext>
            </a:extLst>
          </p:cNvPr>
          <p:cNvSpPr txBox="1"/>
          <p:nvPr/>
        </p:nvSpPr>
        <p:spPr>
          <a:xfrm>
            <a:off x="6036222" y="7042978"/>
            <a:ext cx="936154" cy="197490"/>
          </a:xfrm>
          <a:prstGeom prst="rect">
            <a:avLst/>
          </a:prstGeom>
        </p:spPr>
        <p:txBody>
          <a:bodyPr vert="horz" wrap="none" lIns="0" tIns="12700" rIns="0" bIns="0" rtlCol="0" anchor="ctr">
            <a:spAutoFit/>
          </a:bodyPr>
          <a:lstStyle/>
          <a:p>
            <a:pPr marL="12700" algn="ctr">
              <a:lnSpc>
                <a:spcPct val="100000"/>
              </a:lnSpc>
              <a:spcBef>
                <a:spcPts val="100"/>
              </a:spcBef>
              <a:tabLst>
                <a:tab pos="1649730" algn="l"/>
              </a:tabLst>
            </a:pPr>
            <a:r>
              <a:rPr lang="ja-JP" altLang="en-US" sz="1200" b="1">
                <a:solidFill>
                  <a:srgbClr val="7030A0"/>
                </a:solidFill>
                <a:latin typeface="Meiryo UI" panose="020B0604030504040204" pitchFamily="50" charset="-128"/>
                <a:ea typeface="Meiryo UI" panose="020B0604030504040204" pitchFamily="50" charset="-128"/>
                <a:cs typeface="游ゴシック"/>
              </a:rPr>
              <a:t>金額入力画面</a:t>
            </a:r>
          </a:p>
        </p:txBody>
      </p:sp>
      <p:pic>
        <p:nvPicPr>
          <p:cNvPr id="34" name="図 33" descr="アイコン&#10;&#10;AI 生成コンテンツは誤りを含む可能性があります。">
            <a:extLst>
              <a:ext uri="{FF2B5EF4-FFF2-40B4-BE49-F238E27FC236}">
                <a16:creationId xmlns:a16="http://schemas.microsoft.com/office/drawing/2014/main" id="{014896D2-E7C2-CE3F-5AFF-6028A465BF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7541" y="4538702"/>
            <a:ext cx="1081144" cy="810858"/>
          </a:xfrm>
          <a:prstGeom prst="rect">
            <a:avLst/>
          </a:prstGeom>
        </p:spPr>
      </p:pic>
      <p:pic>
        <p:nvPicPr>
          <p:cNvPr id="35" name="図 34" descr="アイコン&#10;&#10;AI 生成コンテンツは誤りを含む可能性があります。">
            <a:extLst>
              <a:ext uri="{FF2B5EF4-FFF2-40B4-BE49-F238E27FC236}">
                <a16:creationId xmlns:a16="http://schemas.microsoft.com/office/drawing/2014/main" id="{CB9A37D2-4857-CDF4-45CB-890AA0CC40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6778" y="8703525"/>
            <a:ext cx="1081144" cy="810858"/>
          </a:xfrm>
          <a:prstGeom prst="rect">
            <a:avLst/>
          </a:prstGeom>
        </p:spPr>
      </p:pic>
      <p:pic>
        <p:nvPicPr>
          <p:cNvPr id="37" name="object 35">
            <a:extLst>
              <a:ext uri="{FF2B5EF4-FFF2-40B4-BE49-F238E27FC236}">
                <a16:creationId xmlns:a16="http://schemas.microsoft.com/office/drawing/2014/main" id="{628DF986-C8CA-3407-9C42-4940B2B9E0E9}"/>
              </a:ext>
            </a:extLst>
          </p:cNvPr>
          <p:cNvPicPr/>
          <p:nvPr/>
        </p:nvPicPr>
        <p:blipFill>
          <a:blip r:embed="rId11" cstate="print"/>
          <a:stretch>
            <a:fillRect/>
          </a:stretch>
        </p:blipFill>
        <p:spPr>
          <a:xfrm>
            <a:off x="6534987" y="1095931"/>
            <a:ext cx="777532" cy="1051697"/>
          </a:xfrm>
          <a:prstGeom prst="rect">
            <a:avLst/>
          </a:prstGeom>
        </p:spPr>
      </p:pic>
      <p:sp>
        <p:nvSpPr>
          <p:cNvPr id="6" name="スライド番号プレースホルダー 5">
            <a:extLst>
              <a:ext uri="{FF2B5EF4-FFF2-40B4-BE49-F238E27FC236}">
                <a16:creationId xmlns:a16="http://schemas.microsoft.com/office/drawing/2014/main" id="{ACB624DF-1AD7-9BDD-BFF1-C30AA39242B3}"/>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object 3">
            <a:extLst>
              <a:ext uri="{FF2B5EF4-FFF2-40B4-BE49-F238E27FC236}">
                <a16:creationId xmlns:a16="http://schemas.microsoft.com/office/drawing/2014/main" id="{839790ED-43E3-D344-E43F-F684C2F8E9CF}"/>
              </a:ext>
            </a:extLst>
          </p:cNvPr>
          <p:cNvPicPr/>
          <p:nvPr/>
        </p:nvPicPr>
        <p:blipFill>
          <a:blip r:embed="rId2" cstate="print"/>
          <a:stretch>
            <a:fillRect/>
          </a:stretch>
        </p:blipFill>
        <p:spPr>
          <a:xfrm>
            <a:off x="35870" y="0"/>
            <a:ext cx="7559985" cy="10692003"/>
          </a:xfrm>
          <a:prstGeom prst="rect">
            <a:avLst/>
          </a:prstGeom>
        </p:spPr>
      </p:pic>
      <p:sp>
        <p:nvSpPr>
          <p:cNvPr id="106" name="object 6">
            <a:extLst>
              <a:ext uri="{FF2B5EF4-FFF2-40B4-BE49-F238E27FC236}">
                <a16:creationId xmlns:a16="http://schemas.microsoft.com/office/drawing/2014/main" id="{F97B630B-7F80-FD88-4FB8-5A1D3F713CAB}"/>
              </a:ext>
            </a:extLst>
          </p:cNvPr>
          <p:cNvSpPr/>
          <p:nvPr/>
        </p:nvSpPr>
        <p:spPr>
          <a:xfrm>
            <a:off x="534184" y="8261589"/>
            <a:ext cx="6563359" cy="1835614"/>
          </a:xfrm>
          <a:custGeom>
            <a:avLst/>
            <a:gdLst/>
            <a:ahLst/>
            <a:cxnLst/>
            <a:rect l="l" t="t" r="r" b="b"/>
            <a:pathLst>
              <a:path w="6563359" h="1875154">
                <a:moveTo>
                  <a:pt x="6405664" y="0"/>
                </a:moveTo>
                <a:lnTo>
                  <a:pt x="157264" y="0"/>
                </a:lnTo>
                <a:lnTo>
                  <a:pt x="107556" y="8017"/>
                </a:lnTo>
                <a:lnTo>
                  <a:pt x="64385" y="30342"/>
                </a:lnTo>
                <a:lnTo>
                  <a:pt x="30342" y="64385"/>
                </a:lnTo>
                <a:lnTo>
                  <a:pt x="8017" y="107556"/>
                </a:lnTo>
                <a:lnTo>
                  <a:pt x="0" y="157264"/>
                </a:lnTo>
                <a:lnTo>
                  <a:pt x="0" y="1717878"/>
                </a:lnTo>
                <a:lnTo>
                  <a:pt x="8017" y="1767586"/>
                </a:lnTo>
                <a:lnTo>
                  <a:pt x="30342" y="1810756"/>
                </a:lnTo>
                <a:lnTo>
                  <a:pt x="64385" y="1844799"/>
                </a:lnTo>
                <a:lnTo>
                  <a:pt x="107556" y="1867124"/>
                </a:lnTo>
                <a:lnTo>
                  <a:pt x="157264" y="1875142"/>
                </a:lnTo>
                <a:lnTo>
                  <a:pt x="6405664" y="1875142"/>
                </a:lnTo>
                <a:lnTo>
                  <a:pt x="6455372" y="1867124"/>
                </a:lnTo>
                <a:lnTo>
                  <a:pt x="6498542" y="1844799"/>
                </a:lnTo>
                <a:lnTo>
                  <a:pt x="6532585" y="1810756"/>
                </a:lnTo>
                <a:lnTo>
                  <a:pt x="6554910" y="1767586"/>
                </a:lnTo>
                <a:lnTo>
                  <a:pt x="6562928" y="1717878"/>
                </a:lnTo>
                <a:lnTo>
                  <a:pt x="6562928" y="157264"/>
                </a:lnTo>
                <a:lnTo>
                  <a:pt x="6554910" y="107556"/>
                </a:lnTo>
                <a:lnTo>
                  <a:pt x="6532585" y="64385"/>
                </a:lnTo>
                <a:lnTo>
                  <a:pt x="6498542" y="30342"/>
                </a:lnTo>
                <a:lnTo>
                  <a:pt x="6455372" y="8017"/>
                </a:lnTo>
                <a:lnTo>
                  <a:pt x="6405664" y="0"/>
                </a:lnTo>
                <a:close/>
              </a:path>
            </a:pathLst>
          </a:custGeom>
          <a:solidFill>
            <a:srgbClr val="D96C41">
              <a:alpha val="19999"/>
            </a:srgbClr>
          </a:solidFill>
          <a:ln w="38100">
            <a:solidFill>
              <a:schemeClr val="bg1"/>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6" name="object 6"/>
          <p:cNvSpPr/>
          <p:nvPr/>
        </p:nvSpPr>
        <p:spPr>
          <a:xfrm>
            <a:off x="534184" y="6259008"/>
            <a:ext cx="6563359" cy="1743395"/>
          </a:xfrm>
          <a:custGeom>
            <a:avLst/>
            <a:gdLst/>
            <a:ahLst/>
            <a:cxnLst/>
            <a:rect l="l" t="t" r="r" b="b"/>
            <a:pathLst>
              <a:path w="6563359" h="1875154">
                <a:moveTo>
                  <a:pt x="6405664" y="0"/>
                </a:moveTo>
                <a:lnTo>
                  <a:pt x="157264" y="0"/>
                </a:lnTo>
                <a:lnTo>
                  <a:pt x="107556" y="8017"/>
                </a:lnTo>
                <a:lnTo>
                  <a:pt x="64385" y="30342"/>
                </a:lnTo>
                <a:lnTo>
                  <a:pt x="30342" y="64385"/>
                </a:lnTo>
                <a:lnTo>
                  <a:pt x="8017" y="107556"/>
                </a:lnTo>
                <a:lnTo>
                  <a:pt x="0" y="157264"/>
                </a:lnTo>
                <a:lnTo>
                  <a:pt x="0" y="1717878"/>
                </a:lnTo>
                <a:lnTo>
                  <a:pt x="8017" y="1767586"/>
                </a:lnTo>
                <a:lnTo>
                  <a:pt x="30342" y="1810756"/>
                </a:lnTo>
                <a:lnTo>
                  <a:pt x="64385" y="1844799"/>
                </a:lnTo>
                <a:lnTo>
                  <a:pt x="107556" y="1867124"/>
                </a:lnTo>
                <a:lnTo>
                  <a:pt x="157264" y="1875142"/>
                </a:lnTo>
                <a:lnTo>
                  <a:pt x="6405664" y="1875142"/>
                </a:lnTo>
                <a:lnTo>
                  <a:pt x="6455372" y="1867124"/>
                </a:lnTo>
                <a:lnTo>
                  <a:pt x="6498542" y="1844799"/>
                </a:lnTo>
                <a:lnTo>
                  <a:pt x="6532585" y="1810756"/>
                </a:lnTo>
                <a:lnTo>
                  <a:pt x="6554910" y="1767586"/>
                </a:lnTo>
                <a:lnTo>
                  <a:pt x="6562928" y="1717878"/>
                </a:lnTo>
                <a:lnTo>
                  <a:pt x="6562928" y="157264"/>
                </a:lnTo>
                <a:lnTo>
                  <a:pt x="6554910" y="107556"/>
                </a:lnTo>
                <a:lnTo>
                  <a:pt x="6532585" y="64385"/>
                </a:lnTo>
                <a:lnTo>
                  <a:pt x="6498542" y="30342"/>
                </a:lnTo>
                <a:lnTo>
                  <a:pt x="6455372" y="8017"/>
                </a:lnTo>
                <a:lnTo>
                  <a:pt x="6405664" y="0"/>
                </a:lnTo>
                <a:close/>
              </a:path>
            </a:pathLst>
          </a:custGeom>
          <a:solidFill>
            <a:srgbClr val="D96C41">
              <a:alpha val="19999"/>
            </a:srgbClr>
          </a:solidFill>
          <a:ln w="38100">
            <a:solidFill>
              <a:schemeClr val="bg1"/>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13" name="object 13"/>
          <p:cNvSpPr txBox="1"/>
          <p:nvPr/>
        </p:nvSpPr>
        <p:spPr>
          <a:xfrm>
            <a:off x="1864447" y="4950602"/>
            <a:ext cx="3046274" cy="303536"/>
          </a:xfrm>
          <a:prstGeom prst="rect">
            <a:avLst/>
          </a:prstGeom>
        </p:spPr>
        <p:txBody>
          <a:bodyPr vert="horz" wrap="none" lIns="36000" tIns="36000" rIns="36000" bIns="36000" rtlCol="0">
            <a:spAutoFit/>
          </a:bodyPr>
          <a:lstStyle/>
          <a:p>
            <a:pPr algn="l"/>
            <a:r>
              <a:rPr sz="1500" b="1" dirty="0">
                <a:solidFill>
                  <a:srgbClr val="323031"/>
                </a:solidFill>
                <a:latin typeface="Meiryo UI" panose="020B0604030504040204" pitchFamily="50" charset="-128"/>
                <a:ea typeface="Meiryo UI" panose="020B0604030504040204" pitchFamily="50" charset="-128"/>
                <a:cs typeface="游明朝 Demibold"/>
              </a:rPr>
              <a:t>未決済なのに残高０円と表示された。</a:t>
            </a:r>
            <a:endParaRPr sz="1500" dirty="0">
              <a:latin typeface="Meiryo UI" panose="020B0604030504040204" pitchFamily="50" charset="-128"/>
              <a:ea typeface="Meiryo UI" panose="020B0604030504040204" pitchFamily="50" charset="-128"/>
              <a:cs typeface="游明朝 Demibold"/>
            </a:endParaRPr>
          </a:p>
        </p:txBody>
      </p:sp>
      <p:sp>
        <p:nvSpPr>
          <p:cNvPr id="22" name="object 22"/>
          <p:cNvSpPr txBox="1"/>
          <p:nvPr/>
        </p:nvSpPr>
        <p:spPr>
          <a:xfrm>
            <a:off x="820826" y="9039241"/>
            <a:ext cx="335596" cy="226591"/>
          </a:xfrm>
          <a:prstGeom prst="rect">
            <a:avLst/>
          </a:prstGeom>
        </p:spPr>
        <p:txBody>
          <a:bodyPr vert="horz" wrap="none" lIns="36000" tIns="36000" rIns="36000" bIns="36000" rtlCol="0">
            <a:spAutoFit/>
          </a:bodyPr>
          <a:lstStyle/>
          <a:p>
            <a:pPr algn="l"/>
            <a:r>
              <a:rPr sz="1000" b="1" dirty="0">
                <a:solidFill>
                  <a:srgbClr val="414042"/>
                </a:solidFill>
                <a:latin typeface="Meiryo UI" panose="020B0604030504040204" pitchFamily="50" charset="-128"/>
                <a:ea typeface="Meiryo UI" panose="020B0604030504040204" pitchFamily="50" charset="-128"/>
                <a:cs typeface="游ゴシック"/>
              </a:rPr>
              <a:t>A</a:t>
            </a:r>
            <a:r>
              <a:rPr sz="800" b="1" dirty="0">
                <a:solidFill>
                  <a:srgbClr val="414042"/>
                </a:solidFill>
                <a:latin typeface="Meiryo UI" panose="020B0604030504040204" pitchFamily="50" charset="-128"/>
                <a:ea typeface="Meiryo UI" panose="020B0604030504040204" pitchFamily="50" charset="-128"/>
                <a:cs typeface="游ゴシック"/>
              </a:rPr>
              <a:t>さん</a:t>
            </a:r>
            <a:endParaRPr sz="800">
              <a:latin typeface="Meiryo UI" panose="020B0604030504040204" pitchFamily="50" charset="-128"/>
              <a:ea typeface="Meiryo UI" panose="020B0604030504040204" pitchFamily="50" charset="-128"/>
              <a:cs typeface="游ゴシック"/>
            </a:endParaRPr>
          </a:p>
        </p:txBody>
      </p:sp>
      <p:sp>
        <p:nvSpPr>
          <p:cNvPr id="23" name="object 23"/>
          <p:cNvSpPr txBox="1"/>
          <p:nvPr/>
        </p:nvSpPr>
        <p:spPr>
          <a:xfrm>
            <a:off x="2360350" y="8515202"/>
            <a:ext cx="832528" cy="442035"/>
          </a:xfrm>
          <a:prstGeom prst="rect">
            <a:avLst/>
          </a:prstGeom>
        </p:spPr>
        <p:txBody>
          <a:bodyPr vert="horz" wrap="none" lIns="36000" tIns="36000" rIns="36000" bIns="36000" rtlCol="0">
            <a:spAutoFit/>
          </a:bodyPr>
          <a:lstStyle/>
          <a:p>
            <a:pPr algn="ctr"/>
            <a:r>
              <a:rPr sz="1200" b="1" dirty="0">
                <a:solidFill>
                  <a:schemeClr val="tx1"/>
                </a:solidFill>
                <a:latin typeface="Meiryo UI" panose="020B0604030504040204" pitchFamily="50" charset="-128"/>
                <a:ea typeface="Meiryo UI" panose="020B0604030504040204" pitchFamily="50" charset="-128"/>
                <a:cs typeface="游ゴシック"/>
              </a:rPr>
              <a:t>決済番号が</a:t>
            </a:r>
            <a:endParaRPr sz="1200">
              <a:solidFill>
                <a:schemeClr val="tx1"/>
              </a:solidFill>
              <a:latin typeface="Meiryo UI" panose="020B0604030504040204" pitchFamily="50" charset="-128"/>
              <a:ea typeface="Meiryo UI" panose="020B0604030504040204" pitchFamily="50" charset="-128"/>
              <a:cs typeface="游ゴシック"/>
            </a:endParaRPr>
          </a:p>
          <a:p>
            <a:pPr algn="ctr"/>
            <a:r>
              <a:rPr sz="1200" b="1" dirty="0">
                <a:solidFill>
                  <a:srgbClr val="C00000"/>
                </a:solidFill>
                <a:latin typeface="Meiryo UI" panose="020B0604030504040204" pitchFamily="50" charset="-128"/>
                <a:ea typeface="Meiryo UI" panose="020B0604030504040204" pitchFamily="50" charset="-128"/>
                <a:cs typeface="游ゴシック"/>
              </a:rPr>
              <a:t>異なる</a:t>
            </a:r>
            <a:endParaRPr sz="1200">
              <a:solidFill>
                <a:srgbClr val="C00000"/>
              </a:solidFill>
              <a:latin typeface="Meiryo UI" panose="020B0604030504040204" pitchFamily="50" charset="-128"/>
              <a:ea typeface="Meiryo UI" panose="020B0604030504040204" pitchFamily="50" charset="-128"/>
              <a:cs typeface="游ゴシック"/>
            </a:endParaRPr>
          </a:p>
        </p:txBody>
      </p:sp>
      <p:sp>
        <p:nvSpPr>
          <p:cNvPr id="24" name="object 24"/>
          <p:cNvSpPr txBox="1"/>
          <p:nvPr/>
        </p:nvSpPr>
        <p:spPr>
          <a:xfrm>
            <a:off x="4408112" y="8515202"/>
            <a:ext cx="832528" cy="442035"/>
          </a:xfrm>
          <a:prstGeom prst="rect">
            <a:avLst/>
          </a:prstGeom>
        </p:spPr>
        <p:txBody>
          <a:bodyPr vert="horz" wrap="none" lIns="36000" tIns="36000" rIns="36000" bIns="36000" rtlCol="0">
            <a:spAutoFit/>
          </a:bodyPr>
          <a:lstStyle/>
          <a:p>
            <a:pPr algn="ctr"/>
            <a:r>
              <a:rPr sz="1200" b="1" dirty="0">
                <a:solidFill>
                  <a:schemeClr val="tx1"/>
                </a:solidFill>
                <a:latin typeface="Meiryo UI" panose="020B0604030504040204" pitchFamily="50" charset="-128"/>
                <a:ea typeface="Meiryo UI" panose="020B0604030504040204" pitchFamily="50" charset="-128"/>
                <a:cs typeface="游ゴシック"/>
              </a:rPr>
              <a:t>決済番号が</a:t>
            </a:r>
            <a:endParaRPr sz="1200">
              <a:solidFill>
                <a:schemeClr val="tx1"/>
              </a:solidFill>
              <a:latin typeface="Meiryo UI" panose="020B0604030504040204" pitchFamily="50" charset="-128"/>
              <a:ea typeface="Meiryo UI" panose="020B0604030504040204" pitchFamily="50" charset="-128"/>
              <a:cs typeface="游ゴシック"/>
            </a:endParaRPr>
          </a:p>
          <a:p>
            <a:pPr algn="ctr"/>
            <a:r>
              <a:rPr sz="1200" b="1" dirty="0">
                <a:solidFill>
                  <a:srgbClr val="0070C0"/>
                </a:solidFill>
                <a:latin typeface="Meiryo UI" panose="020B0604030504040204" pitchFamily="50" charset="-128"/>
                <a:ea typeface="Meiryo UI" panose="020B0604030504040204" pitchFamily="50" charset="-128"/>
                <a:cs typeface="游ゴシック"/>
              </a:rPr>
              <a:t>同じ</a:t>
            </a:r>
            <a:endParaRPr sz="1200">
              <a:solidFill>
                <a:srgbClr val="0070C0"/>
              </a:solidFill>
              <a:latin typeface="Meiryo UI" panose="020B0604030504040204" pitchFamily="50" charset="-128"/>
              <a:ea typeface="Meiryo UI" panose="020B0604030504040204" pitchFamily="50" charset="-128"/>
              <a:cs typeface="游ゴシック"/>
            </a:endParaRPr>
          </a:p>
        </p:txBody>
      </p:sp>
      <p:sp>
        <p:nvSpPr>
          <p:cNvPr id="25" name="object 25"/>
          <p:cNvSpPr txBox="1"/>
          <p:nvPr/>
        </p:nvSpPr>
        <p:spPr>
          <a:xfrm>
            <a:off x="2940941" y="9039241"/>
            <a:ext cx="335596" cy="226591"/>
          </a:xfrm>
          <a:prstGeom prst="rect">
            <a:avLst/>
          </a:prstGeom>
        </p:spPr>
        <p:txBody>
          <a:bodyPr vert="horz" wrap="none" lIns="36000" tIns="36000" rIns="36000" bIns="36000" rtlCol="0">
            <a:spAutoFit/>
          </a:bodyPr>
          <a:lstStyle/>
          <a:p>
            <a:pPr algn="l"/>
            <a:r>
              <a:rPr sz="1000" b="1" dirty="0">
                <a:solidFill>
                  <a:srgbClr val="414042"/>
                </a:solidFill>
                <a:latin typeface="Meiryo UI" panose="020B0604030504040204" pitchFamily="50" charset="-128"/>
                <a:ea typeface="Meiryo UI" panose="020B0604030504040204" pitchFamily="50" charset="-128"/>
                <a:cs typeface="游ゴシック"/>
              </a:rPr>
              <a:t>B</a:t>
            </a:r>
            <a:r>
              <a:rPr sz="800" b="1" dirty="0">
                <a:solidFill>
                  <a:srgbClr val="414042"/>
                </a:solidFill>
                <a:latin typeface="Meiryo UI" panose="020B0604030504040204" pitchFamily="50" charset="-128"/>
                <a:ea typeface="Meiryo UI" panose="020B0604030504040204" pitchFamily="50" charset="-128"/>
                <a:cs typeface="游ゴシック"/>
              </a:rPr>
              <a:t>さん</a:t>
            </a:r>
            <a:endParaRPr sz="800">
              <a:latin typeface="Meiryo UI" panose="020B0604030504040204" pitchFamily="50" charset="-128"/>
              <a:ea typeface="Meiryo UI" panose="020B0604030504040204" pitchFamily="50" charset="-128"/>
              <a:cs typeface="游ゴシック"/>
            </a:endParaRPr>
          </a:p>
        </p:txBody>
      </p:sp>
      <p:sp>
        <p:nvSpPr>
          <p:cNvPr id="26" name="object 26"/>
          <p:cNvSpPr txBox="1"/>
          <p:nvPr/>
        </p:nvSpPr>
        <p:spPr>
          <a:xfrm>
            <a:off x="4953389" y="9039241"/>
            <a:ext cx="329184" cy="226591"/>
          </a:xfrm>
          <a:prstGeom prst="rect">
            <a:avLst/>
          </a:prstGeom>
        </p:spPr>
        <p:txBody>
          <a:bodyPr vert="horz" wrap="none" lIns="36000" tIns="36000" rIns="36000" bIns="36000" rtlCol="0">
            <a:spAutoFit/>
          </a:bodyPr>
          <a:lstStyle/>
          <a:p>
            <a:pPr algn="l"/>
            <a:r>
              <a:rPr sz="1000" b="1" dirty="0">
                <a:solidFill>
                  <a:srgbClr val="414042"/>
                </a:solidFill>
                <a:latin typeface="Meiryo UI" panose="020B0604030504040204" pitchFamily="50" charset="-128"/>
                <a:ea typeface="Meiryo UI" panose="020B0604030504040204" pitchFamily="50" charset="-128"/>
                <a:cs typeface="游ゴシック"/>
              </a:rPr>
              <a:t>C</a:t>
            </a:r>
            <a:r>
              <a:rPr sz="800" b="1" dirty="0">
                <a:solidFill>
                  <a:srgbClr val="414042"/>
                </a:solidFill>
                <a:latin typeface="Meiryo UI" panose="020B0604030504040204" pitchFamily="50" charset="-128"/>
                <a:ea typeface="Meiryo UI" panose="020B0604030504040204" pitchFamily="50" charset="-128"/>
                <a:cs typeface="游ゴシック"/>
              </a:rPr>
              <a:t>さん</a:t>
            </a:r>
            <a:endParaRPr sz="800">
              <a:latin typeface="Meiryo UI" panose="020B0604030504040204" pitchFamily="50" charset="-128"/>
              <a:ea typeface="Meiryo UI" panose="020B0604030504040204" pitchFamily="50" charset="-128"/>
              <a:cs typeface="游ゴシック"/>
            </a:endParaRPr>
          </a:p>
        </p:txBody>
      </p:sp>
      <p:sp>
        <p:nvSpPr>
          <p:cNvPr id="28" name="object 28"/>
          <p:cNvSpPr/>
          <p:nvPr/>
        </p:nvSpPr>
        <p:spPr>
          <a:xfrm>
            <a:off x="1438233" y="3908340"/>
            <a:ext cx="5139835" cy="825804"/>
          </a:xfrm>
          <a:custGeom>
            <a:avLst/>
            <a:gdLst/>
            <a:ahLst/>
            <a:cxnLst/>
            <a:rect l="l" t="t" r="r" b="b"/>
            <a:pathLst>
              <a:path w="4721225" h="758825">
                <a:moveTo>
                  <a:pt x="4721161" y="0"/>
                </a:moveTo>
                <a:lnTo>
                  <a:pt x="0" y="0"/>
                </a:lnTo>
                <a:lnTo>
                  <a:pt x="0" y="758761"/>
                </a:lnTo>
                <a:lnTo>
                  <a:pt x="4721161" y="758761"/>
                </a:lnTo>
                <a:lnTo>
                  <a:pt x="4721161" y="0"/>
                </a:lnTo>
                <a:close/>
              </a:path>
            </a:pathLst>
          </a:custGeom>
          <a:solidFill>
            <a:srgbClr val="FFFFFF"/>
          </a:solidFill>
          <a:ln>
            <a:solidFill>
              <a:schemeClr val="accent3"/>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grpSp>
        <p:nvGrpSpPr>
          <p:cNvPr id="148" name="グループ化 147">
            <a:extLst>
              <a:ext uri="{FF2B5EF4-FFF2-40B4-BE49-F238E27FC236}">
                <a16:creationId xmlns:a16="http://schemas.microsoft.com/office/drawing/2014/main" id="{C69AEEE2-D315-C993-96D3-B0107931F824}"/>
              </a:ext>
            </a:extLst>
          </p:cNvPr>
          <p:cNvGrpSpPr/>
          <p:nvPr/>
        </p:nvGrpSpPr>
        <p:grpSpPr>
          <a:xfrm>
            <a:off x="4682739" y="8997135"/>
            <a:ext cx="269240" cy="76806"/>
            <a:chOff x="4716693" y="8955500"/>
            <a:chExt cx="269240" cy="76806"/>
          </a:xfrm>
        </p:grpSpPr>
        <p:sp>
          <p:nvSpPr>
            <p:cNvPr id="30" name="object 30"/>
            <p:cNvSpPr/>
            <p:nvPr/>
          </p:nvSpPr>
          <p:spPr>
            <a:xfrm>
              <a:off x="4716693" y="8955500"/>
              <a:ext cx="269240" cy="0"/>
            </a:xfrm>
            <a:custGeom>
              <a:avLst/>
              <a:gdLst/>
              <a:ahLst/>
              <a:cxnLst/>
              <a:rect l="l" t="t" r="r" b="b"/>
              <a:pathLst>
                <a:path w="269239">
                  <a:moveTo>
                    <a:pt x="0" y="0"/>
                  </a:moveTo>
                  <a:lnTo>
                    <a:pt x="268820" y="0"/>
                  </a:lnTo>
                </a:path>
              </a:pathLst>
            </a:custGeom>
            <a:ln w="25400">
              <a:solidFill>
                <a:srgbClr val="414042"/>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31" name="object 31"/>
            <p:cNvSpPr/>
            <p:nvPr/>
          </p:nvSpPr>
          <p:spPr>
            <a:xfrm>
              <a:off x="4716693" y="9032306"/>
              <a:ext cx="269240" cy="0"/>
            </a:xfrm>
            <a:custGeom>
              <a:avLst/>
              <a:gdLst/>
              <a:ahLst/>
              <a:cxnLst/>
              <a:rect l="l" t="t" r="r" b="b"/>
              <a:pathLst>
                <a:path w="269239">
                  <a:moveTo>
                    <a:pt x="268820" y="0"/>
                  </a:moveTo>
                  <a:lnTo>
                    <a:pt x="0" y="0"/>
                  </a:lnTo>
                </a:path>
              </a:pathLst>
            </a:custGeom>
            <a:ln w="25400">
              <a:solidFill>
                <a:srgbClr val="414042"/>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grpSp>
      <p:grpSp>
        <p:nvGrpSpPr>
          <p:cNvPr id="147" name="グループ化 146">
            <a:extLst>
              <a:ext uri="{FF2B5EF4-FFF2-40B4-BE49-F238E27FC236}">
                <a16:creationId xmlns:a16="http://schemas.microsoft.com/office/drawing/2014/main" id="{496B4441-CFFA-C56B-278B-02F655D34A50}"/>
              </a:ext>
            </a:extLst>
          </p:cNvPr>
          <p:cNvGrpSpPr/>
          <p:nvPr/>
        </p:nvGrpSpPr>
        <p:grpSpPr>
          <a:xfrm>
            <a:off x="2575192" y="8912562"/>
            <a:ext cx="269240" cy="271780"/>
            <a:chOff x="2628603" y="8858121"/>
            <a:chExt cx="269240" cy="271780"/>
          </a:xfrm>
        </p:grpSpPr>
        <p:sp>
          <p:nvSpPr>
            <p:cNvPr id="32" name="object 32"/>
            <p:cNvSpPr/>
            <p:nvPr/>
          </p:nvSpPr>
          <p:spPr>
            <a:xfrm>
              <a:off x="2628603" y="8951385"/>
              <a:ext cx="269240" cy="0"/>
            </a:xfrm>
            <a:custGeom>
              <a:avLst/>
              <a:gdLst/>
              <a:ahLst/>
              <a:cxnLst/>
              <a:rect l="l" t="t" r="r" b="b"/>
              <a:pathLst>
                <a:path w="269239">
                  <a:moveTo>
                    <a:pt x="0" y="0"/>
                  </a:moveTo>
                  <a:lnTo>
                    <a:pt x="268820" y="0"/>
                  </a:lnTo>
                </a:path>
              </a:pathLst>
            </a:custGeom>
            <a:ln w="25400">
              <a:solidFill>
                <a:srgbClr val="414042"/>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33" name="object 33"/>
            <p:cNvSpPr/>
            <p:nvPr/>
          </p:nvSpPr>
          <p:spPr>
            <a:xfrm>
              <a:off x="2628603" y="9028192"/>
              <a:ext cx="269240" cy="0"/>
            </a:xfrm>
            <a:custGeom>
              <a:avLst/>
              <a:gdLst/>
              <a:ahLst/>
              <a:cxnLst/>
              <a:rect l="l" t="t" r="r" b="b"/>
              <a:pathLst>
                <a:path w="269239">
                  <a:moveTo>
                    <a:pt x="268820" y="0"/>
                  </a:moveTo>
                  <a:lnTo>
                    <a:pt x="0" y="0"/>
                  </a:lnTo>
                </a:path>
              </a:pathLst>
            </a:custGeom>
            <a:ln w="25400">
              <a:solidFill>
                <a:srgbClr val="414042"/>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34" name="object 34"/>
            <p:cNvSpPr/>
            <p:nvPr/>
          </p:nvSpPr>
          <p:spPr>
            <a:xfrm>
              <a:off x="2675235" y="8858121"/>
              <a:ext cx="175895" cy="271780"/>
            </a:xfrm>
            <a:custGeom>
              <a:avLst/>
              <a:gdLst/>
              <a:ahLst/>
              <a:cxnLst/>
              <a:rect l="l" t="t" r="r" b="b"/>
              <a:pathLst>
                <a:path w="175894" h="271779">
                  <a:moveTo>
                    <a:pt x="0" y="0"/>
                  </a:moveTo>
                  <a:lnTo>
                    <a:pt x="175552" y="271564"/>
                  </a:lnTo>
                </a:path>
              </a:pathLst>
            </a:custGeom>
            <a:ln w="25400">
              <a:solidFill>
                <a:srgbClr val="414042"/>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grpSp>
      <p:pic>
        <p:nvPicPr>
          <p:cNvPr id="36" name="object 36"/>
          <p:cNvPicPr/>
          <p:nvPr/>
        </p:nvPicPr>
        <p:blipFill>
          <a:blip r:embed="rId3" cstate="print"/>
          <a:stretch>
            <a:fillRect/>
          </a:stretch>
        </p:blipFill>
        <p:spPr>
          <a:xfrm>
            <a:off x="1186790" y="8448205"/>
            <a:ext cx="1105141" cy="1092517"/>
          </a:xfrm>
          <a:prstGeom prst="rect">
            <a:avLst/>
          </a:prstGeom>
        </p:spPr>
      </p:pic>
      <p:sp>
        <p:nvSpPr>
          <p:cNvPr id="37" name="object 37"/>
          <p:cNvSpPr/>
          <p:nvPr/>
        </p:nvSpPr>
        <p:spPr>
          <a:xfrm>
            <a:off x="1414133" y="9030449"/>
            <a:ext cx="567055" cy="80010"/>
          </a:xfrm>
          <a:custGeom>
            <a:avLst/>
            <a:gdLst/>
            <a:ahLst/>
            <a:cxnLst/>
            <a:rect l="l" t="t" r="r" b="b"/>
            <a:pathLst>
              <a:path w="567055" h="80009">
                <a:moveTo>
                  <a:pt x="566902" y="0"/>
                </a:moveTo>
                <a:lnTo>
                  <a:pt x="0" y="0"/>
                </a:lnTo>
                <a:lnTo>
                  <a:pt x="0" y="79476"/>
                </a:lnTo>
                <a:lnTo>
                  <a:pt x="566902" y="79476"/>
                </a:lnTo>
                <a:lnTo>
                  <a:pt x="566902" y="0"/>
                </a:lnTo>
                <a:close/>
              </a:path>
            </a:pathLst>
          </a:custGeom>
          <a:solidFill>
            <a:srgbClr val="FFFFFF"/>
          </a:solidFill>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38" name="object 38"/>
          <p:cNvSpPr txBox="1"/>
          <p:nvPr/>
        </p:nvSpPr>
        <p:spPr>
          <a:xfrm>
            <a:off x="1432091" y="9051972"/>
            <a:ext cx="553720" cy="100797"/>
          </a:xfrm>
          <a:prstGeom prst="rect">
            <a:avLst/>
          </a:prstGeom>
        </p:spPr>
        <p:txBody>
          <a:bodyPr vert="horz" wrap="square" lIns="0" tIns="12065" rIns="0" bIns="0" rtlCol="0">
            <a:spAutoFit/>
          </a:bodyPr>
          <a:lstStyle/>
          <a:p>
            <a:pPr marL="12700" marR="5080">
              <a:lnSpc>
                <a:spcPct val="150600"/>
              </a:lnSpc>
              <a:spcBef>
                <a:spcPts val="95"/>
              </a:spcBef>
            </a:pPr>
            <a:r>
              <a:rPr sz="200" b="1" spc="-5" dirty="0">
                <a:solidFill>
                  <a:srgbClr val="8C8E90"/>
                </a:solidFill>
                <a:latin typeface="Meiryo UI" panose="020B0604030504040204" pitchFamily="50" charset="-128"/>
                <a:ea typeface="Meiryo UI" panose="020B0604030504040204" pitchFamily="50" charset="-128"/>
                <a:cs typeface="游ゴシック"/>
              </a:rPr>
              <a:t>取引日時：2022</a:t>
            </a:r>
            <a:r>
              <a:rPr sz="200" b="1" spc="15" dirty="0">
                <a:solidFill>
                  <a:srgbClr val="8C8E90"/>
                </a:solidFill>
                <a:latin typeface="Meiryo UI" panose="020B0604030504040204" pitchFamily="50" charset="-128"/>
                <a:ea typeface="Meiryo UI" panose="020B0604030504040204" pitchFamily="50" charset="-128"/>
                <a:cs typeface="游ゴシック"/>
              </a:rPr>
              <a:t>年</a:t>
            </a:r>
            <a:r>
              <a:rPr sz="200" b="1" spc="5" dirty="0">
                <a:solidFill>
                  <a:srgbClr val="8C8E90"/>
                </a:solidFill>
                <a:latin typeface="Meiryo UI" panose="020B0604030504040204" pitchFamily="50" charset="-128"/>
                <a:ea typeface="Meiryo UI" panose="020B0604030504040204" pitchFamily="50" charset="-128"/>
                <a:cs typeface="游ゴシック"/>
              </a:rPr>
              <a:t>12</a:t>
            </a:r>
            <a:r>
              <a:rPr sz="200" b="1" spc="10" dirty="0">
                <a:solidFill>
                  <a:srgbClr val="8C8E90"/>
                </a:solidFill>
                <a:latin typeface="Meiryo UI" panose="020B0604030504040204" pitchFamily="50" charset="-128"/>
                <a:ea typeface="Meiryo UI" panose="020B0604030504040204" pitchFamily="50" charset="-128"/>
                <a:cs typeface="游ゴシック"/>
              </a:rPr>
              <a:t>月</a:t>
            </a:r>
            <a:r>
              <a:rPr sz="200" b="1" spc="5" dirty="0">
                <a:solidFill>
                  <a:srgbClr val="8C8E90"/>
                </a:solidFill>
                <a:latin typeface="Meiryo UI" panose="020B0604030504040204" pitchFamily="50" charset="-128"/>
                <a:ea typeface="Meiryo UI" panose="020B0604030504040204" pitchFamily="50" charset="-128"/>
                <a:cs typeface="游ゴシック"/>
              </a:rPr>
              <a:t>01</a:t>
            </a:r>
            <a:r>
              <a:rPr sz="200" b="1" spc="15" dirty="0">
                <a:solidFill>
                  <a:srgbClr val="8C8E90"/>
                </a:solidFill>
                <a:latin typeface="Meiryo UI" panose="020B0604030504040204" pitchFamily="50" charset="-128"/>
                <a:ea typeface="Meiryo UI" panose="020B0604030504040204" pitchFamily="50" charset="-128"/>
                <a:cs typeface="游ゴシック"/>
              </a:rPr>
              <a:t>日</a:t>
            </a:r>
            <a:r>
              <a:rPr sz="200" b="1" spc="5" dirty="0">
                <a:solidFill>
                  <a:srgbClr val="8C8E90"/>
                </a:solidFill>
                <a:latin typeface="Meiryo UI" panose="020B0604030504040204" pitchFamily="50" charset="-128"/>
                <a:ea typeface="Meiryo UI" panose="020B0604030504040204" pitchFamily="50" charset="-128"/>
                <a:cs typeface="游ゴシック"/>
              </a:rPr>
              <a:t>21</a:t>
            </a:r>
            <a:r>
              <a:rPr sz="200" b="1" spc="15" dirty="0">
                <a:solidFill>
                  <a:srgbClr val="8C8E90"/>
                </a:solidFill>
                <a:latin typeface="Meiryo UI" panose="020B0604030504040204" pitchFamily="50" charset="-128"/>
                <a:ea typeface="Meiryo UI" panose="020B0604030504040204" pitchFamily="50" charset="-128"/>
                <a:cs typeface="游ゴシック"/>
              </a:rPr>
              <a:t>時</a:t>
            </a:r>
            <a:r>
              <a:rPr sz="200" b="1" spc="5" dirty="0">
                <a:solidFill>
                  <a:srgbClr val="8C8E90"/>
                </a:solidFill>
                <a:latin typeface="Meiryo UI" panose="020B0604030504040204" pitchFamily="50" charset="-128"/>
                <a:ea typeface="Meiryo UI" panose="020B0604030504040204" pitchFamily="50" charset="-128"/>
                <a:cs typeface="游ゴシック"/>
              </a:rPr>
              <a:t>41</a:t>
            </a:r>
            <a:r>
              <a:rPr sz="200" b="1" spc="15" dirty="0">
                <a:solidFill>
                  <a:srgbClr val="8C8E90"/>
                </a:solidFill>
                <a:latin typeface="Meiryo UI" panose="020B0604030504040204" pitchFamily="50" charset="-128"/>
                <a:ea typeface="Meiryo UI" panose="020B0604030504040204" pitchFamily="50" charset="-128"/>
                <a:cs typeface="游ゴシック"/>
              </a:rPr>
              <a:t>分</a:t>
            </a:r>
            <a:r>
              <a:rPr sz="200" b="1" spc="5" dirty="0">
                <a:solidFill>
                  <a:srgbClr val="8C8E90"/>
                </a:solidFill>
                <a:latin typeface="Meiryo UI" panose="020B0604030504040204" pitchFamily="50" charset="-128"/>
                <a:ea typeface="Meiryo UI" panose="020B0604030504040204" pitchFamily="50" charset="-128"/>
                <a:cs typeface="游ゴシック"/>
              </a:rPr>
              <a:t>49</a:t>
            </a:r>
            <a:r>
              <a:rPr sz="200" b="1" spc="15" dirty="0">
                <a:solidFill>
                  <a:srgbClr val="8C8E90"/>
                </a:solidFill>
                <a:latin typeface="Meiryo UI" panose="020B0604030504040204" pitchFamily="50" charset="-128"/>
                <a:ea typeface="Meiryo UI" panose="020B0604030504040204" pitchFamily="50" charset="-128"/>
                <a:cs typeface="游ゴシック"/>
              </a:rPr>
              <a:t>秒決</a:t>
            </a:r>
            <a:r>
              <a:rPr sz="200" b="1" dirty="0">
                <a:solidFill>
                  <a:srgbClr val="8C8E90"/>
                </a:solidFill>
                <a:latin typeface="Meiryo UI" panose="020B0604030504040204" pitchFamily="50" charset="-128"/>
                <a:ea typeface="Meiryo UI" panose="020B0604030504040204" pitchFamily="50" charset="-128"/>
                <a:cs typeface="游ゴシック"/>
              </a:rPr>
              <a:t>済番号：</a:t>
            </a:r>
            <a:r>
              <a:rPr sz="200" b="1" spc="5" dirty="0">
                <a:solidFill>
                  <a:srgbClr val="8C8E90"/>
                </a:solidFill>
                <a:latin typeface="Meiryo UI" panose="020B0604030504040204" pitchFamily="50" charset="-128"/>
                <a:ea typeface="Meiryo UI" panose="020B0604030504040204" pitchFamily="50" charset="-128"/>
                <a:cs typeface="游ゴシック"/>
              </a:rPr>
              <a:t>JytoXe8pTrm7HipL</a:t>
            </a:r>
            <a:endParaRPr sz="200">
              <a:latin typeface="Meiryo UI" panose="020B0604030504040204" pitchFamily="50" charset="-128"/>
              <a:ea typeface="Meiryo UI" panose="020B0604030504040204" pitchFamily="50" charset="-128"/>
              <a:cs typeface="游ゴシック"/>
            </a:endParaRPr>
          </a:p>
        </p:txBody>
      </p:sp>
      <p:grpSp>
        <p:nvGrpSpPr>
          <p:cNvPr id="39" name="object 39"/>
          <p:cNvGrpSpPr/>
          <p:nvPr/>
        </p:nvGrpSpPr>
        <p:grpSpPr>
          <a:xfrm>
            <a:off x="1410906" y="8489966"/>
            <a:ext cx="2940050" cy="1092835"/>
            <a:chOff x="1404556" y="8448205"/>
            <a:chExt cx="2940050" cy="1092835"/>
          </a:xfrm>
        </p:grpSpPr>
        <p:sp>
          <p:nvSpPr>
            <p:cNvPr id="40" name="object 40"/>
            <p:cNvSpPr/>
            <p:nvPr/>
          </p:nvSpPr>
          <p:spPr>
            <a:xfrm>
              <a:off x="1410906" y="9068230"/>
              <a:ext cx="445770" cy="61594"/>
            </a:xfrm>
            <a:custGeom>
              <a:avLst/>
              <a:gdLst/>
              <a:ahLst/>
              <a:cxnLst/>
              <a:rect l="l" t="t" r="r" b="b"/>
              <a:pathLst>
                <a:path w="445769" h="61595">
                  <a:moveTo>
                    <a:pt x="423443" y="61277"/>
                  </a:moveTo>
                  <a:lnTo>
                    <a:pt x="22097" y="61277"/>
                  </a:lnTo>
                  <a:lnTo>
                    <a:pt x="13496" y="59541"/>
                  </a:lnTo>
                  <a:lnTo>
                    <a:pt x="6472" y="54806"/>
                  </a:lnTo>
                  <a:lnTo>
                    <a:pt x="1736" y="47786"/>
                  </a:lnTo>
                  <a:lnTo>
                    <a:pt x="0" y="39192"/>
                  </a:lnTo>
                  <a:lnTo>
                    <a:pt x="0" y="22085"/>
                  </a:lnTo>
                  <a:lnTo>
                    <a:pt x="1736" y="13490"/>
                  </a:lnTo>
                  <a:lnTo>
                    <a:pt x="6472" y="6470"/>
                  </a:lnTo>
                  <a:lnTo>
                    <a:pt x="13496" y="1736"/>
                  </a:lnTo>
                  <a:lnTo>
                    <a:pt x="22097" y="0"/>
                  </a:lnTo>
                  <a:lnTo>
                    <a:pt x="423443" y="0"/>
                  </a:lnTo>
                  <a:lnTo>
                    <a:pt x="432043" y="1736"/>
                  </a:lnTo>
                  <a:lnTo>
                    <a:pt x="439062" y="6470"/>
                  </a:lnTo>
                  <a:lnTo>
                    <a:pt x="443794" y="13490"/>
                  </a:lnTo>
                  <a:lnTo>
                    <a:pt x="445528" y="22085"/>
                  </a:lnTo>
                  <a:lnTo>
                    <a:pt x="445528" y="39192"/>
                  </a:lnTo>
                  <a:lnTo>
                    <a:pt x="443794" y="47786"/>
                  </a:lnTo>
                  <a:lnTo>
                    <a:pt x="439062" y="54806"/>
                  </a:lnTo>
                  <a:lnTo>
                    <a:pt x="432043" y="59541"/>
                  </a:lnTo>
                  <a:lnTo>
                    <a:pt x="423443" y="61277"/>
                  </a:lnTo>
                  <a:close/>
                </a:path>
              </a:pathLst>
            </a:custGeom>
            <a:ln w="12699">
              <a:solidFill>
                <a:srgbClr val="693300"/>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pic>
          <p:nvPicPr>
            <p:cNvPr id="41" name="object 41"/>
            <p:cNvPicPr/>
            <p:nvPr/>
          </p:nvPicPr>
          <p:blipFill>
            <a:blip r:embed="rId3" cstate="print"/>
            <a:stretch>
              <a:fillRect/>
            </a:stretch>
          </p:blipFill>
          <p:spPr>
            <a:xfrm>
              <a:off x="3239122" y="8448205"/>
              <a:ext cx="1105141" cy="1092517"/>
            </a:xfrm>
            <a:prstGeom prst="rect">
              <a:avLst/>
            </a:prstGeom>
          </p:spPr>
        </p:pic>
        <p:sp>
          <p:nvSpPr>
            <p:cNvPr id="42" name="object 42"/>
            <p:cNvSpPr/>
            <p:nvPr/>
          </p:nvSpPr>
          <p:spPr>
            <a:xfrm>
              <a:off x="3466464" y="9030449"/>
              <a:ext cx="567055" cy="80010"/>
            </a:xfrm>
            <a:custGeom>
              <a:avLst/>
              <a:gdLst/>
              <a:ahLst/>
              <a:cxnLst/>
              <a:rect l="l" t="t" r="r" b="b"/>
              <a:pathLst>
                <a:path w="567054" h="80009">
                  <a:moveTo>
                    <a:pt x="566902" y="0"/>
                  </a:moveTo>
                  <a:lnTo>
                    <a:pt x="0" y="0"/>
                  </a:lnTo>
                  <a:lnTo>
                    <a:pt x="0" y="79476"/>
                  </a:lnTo>
                  <a:lnTo>
                    <a:pt x="566902" y="79476"/>
                  </a:lnTo>
                  <a:lnTo>
                    <a:pt x="566902" y="0"/>
                  </a:lnTo>
                  <a:close/>
                </a:path>
              </a:pathLst>
            </a:custGeom>
            <a:solidFill>
              <a:srgbClr val="FFFFFF"/>
            </a:solidFill>
          </p:spPr>
          <p:txBody>
            <a:bodyPr wrap="square" lIns="0" tIns="0" rIns="0" bIns="0" rtlCol="0"/>
            <a:lstStyle/>
            <a:p>
              <a:endParaRPr>
                <a:latin typeface="Meiryo UI" panose="020B0604030504040204" pitchFamily="50" charset="-128"/>
                <a:ea typeface="Meiryo UI" panose="020B0604030504040204" pitchFamily="50" charset="-128"/>
              </a:endParaRPr>
            </a:p>
          </p:txBody>
        </p:sp>
      </p:grpSp>
      <p:sp>
        <p:nvSpPr>
          <p:cNvPr id="43" name="object 43"/>
          <p:cNvSpPr txBox="1"/>
          <p:nvPr/>
        </p:nvSpPr>
        <p:spPr>
          <a:xfrm>
            <a:off x="3490774" y="9051972"/>
            <a:ext cx="553720" cy="100797"/>
          </a:xfrm>
          <a:prstGeom prst="rect">
            <a:avLst/>
          </a:prstGeom>
        </p:spPr>
        <p:txBody>
          <a:bodyPr vert="horz" wrap="square" lIns="0" tIns="12065" rIns="0" bIns="0" rtlCol="0">
            <a:spAutoFit/>
          </a:bodyPr>
          <a:lstStyle/>
          <a:p>
            <a:pPr marL="12700" marR="5080">
              <a:lnSpc>
                <a:spcPct val="150600"/>
              </a:lnSpc>
              <a:spcBef>
                <a:spcPts val="95"/>
              </a:spcBef>
            </a:pPr>
            <a:r>
              <a:rPr sz="200" b="1" spc="-5" dirty="0">
                <a:solidFill>
                  <a:srgbClr val="8C8E90"/>
                </a:solidFill>
                <a:latin typeface="Meiryo UI" panose="020B0604030504040204" pitchFamily="50" charset="-128"/>
                <a:ea typeface="Meiryo UI" panose="020B0604030504040204" pitchFamily="50" charset="-128"/>
                <a:cs typeface="游ゴシック"/>
              </a:rPr>
              <a:t>取引日時：2023</a:t>
            </a:r>
            <a:r>
              <a:rPr sz="200" b="1" spc="15" dirty="0">
                <a:solidFill>
                  <a:srgbClr val="8C8E90"/>
                </a:solidFill>
                <a:latin typeface="Meiryo UI" panose="020B0604030504040204" pitchFamily="50" charset="-128"/>
                <a:ea typeface="Meiryo UI" panose="020B0604030504040204" pitchFamily="50" charset="-128"/>
                <a:cs typeface="游ゴシック"/>
              </a:rPr>
              <a:t>年</a:t>
            </a:r>
            <a:r>
              <a:rPr sz="200" b="1" spc="5" dirty="0">
                <a:solidFill>
                  <a:srgbClr val="8C8E90"/>
                </a:solidFill>
                <a:latin typeface="Meiryo UI" panose="020B0604030504040204" pitchFamily="50" charset="-128"/>
                <a:ea typeface="Meiryo UI" panose="020B0604030504040204" pitchFamily="50" charset="-128"/>
                <a:cs typeface="游ゴシック"/>
              </a:rPr>
              <a:t>02</a:t>
            </a:r>
            <a:r>
              <a:rPr sz="200" b="1" spc="10" dirty="0">
                <a:solidFill>
                  <a:srgbClr val="8C8E90"/>
                </a:solidFill>
                <a:latin typeface="Meiryo UI" panose="020B0604030504040204" pitchFamily="50" charset="-128"/>
                <a:ea typeface="Meiryo UI" panose="020B0604030504040204" pitchFamily="50" charset="-128"/>
                <a:cs typeface="游ゴシック"/>
              </a:rPr>
              <a:t>月</a:t>
            </a:r>
            <a:r>
              <a:rPr sz="200" b="1" spc="5" dirty="0">
                <a:solidFill>
                  <a:srgbClr val="8C8E90"/>
                </a:solidFill>
                <a:latin typeface="Meiryo UI" panose="020B0604030504040204" pitchFamily="50" charset="-128"/>
                <a:ea typeface="Meiryo UI" panose="020B0604030504040204" pitchFamily="50" charset="-128"/>
                <a:cs typeface="游ゴシック"/>
              </a:rPr>
              <a:t>22</a:t>
            </a:r>
            <a:r>
              <a:rPr sz="200" b="1" spc="15" dirty="0">
                <a:solidFill>
                  <a:srgbClr val="8C8E90"/>
                </a:solidFill>
                <a:latin typeface="Meiryo UI" panose="020B0604030504040204" pitchFamily="50" charset="-128"/>
                <a:ea typeface="Meiryo UI" panose="020B0604030504040204" pitchFamily="50" charset="-128"/>
                <a:cs typeface="游ゴシック"/>
              </a:rPr>
              <a:t>日</a:t>
            </a:r>
            <a:r>
              <a:rPr sz="200" b="1" spc="5" dirty="0">
                <a:solidFill>
                  <a:srgbClr val="8C8E90"/>
                </a:solidFill>
                <a:latin typeface="Meiryo UI" panose="020B0604030504040204" pitchFamily="50" charset="-128"/>
                <a:ea typeface="Meiryo UI" panose="020B0604030504040204" pitchFamily="50" charset="-128"/>
                <a:cs typeface="游ゴシック"/>
              </a:rPr>
              <a:t>21</a:t>
            </a:r>
            <a:r>
              <a:rPr sz="200" b="1" spc="15" dirty="0">
                <a:solidFill>
                  <a:srgbClr val="8C8E90"/>
                </a:solidFill>
                <a:latin typeface="Meiryo UI" panose="020B0604030504040204" pitchFamily="50" charset="-128"/>
                <a:ea typeface="Meiryo UI" panose="020B0604030504040204" pitchFamily="50" charset="-128"/>
                <a:cs typeface="游ゴシック"/>
              </a:rPr>
              <a:t>時</a:t>
            </a:r>
            <a:r>
              <a:rPr sz="200" b="1" spc="5" dirty="0">
                <a:solidFill>
                  <a:srgbClr val="8C8E90"/>
                </a:solidFill>
                <a:latin typeface="Meiryo UI" panose="020B0604030504040204" pitchFamily="50" charset="-128"/>
                <a:ea typeface="Meiryo UI" panose="020B0604030504040204" pitchFamily="50" charset="-128"/>
                <a:cs typeface="游ゴシック"/>
              </a:rPr>
              <a:t>41</a:t>
            </a:r>
            <a:r>
              <a:rPr sz="200" b="1" spc="15" dirty="0">
                <a:solidFill>
                  <a:srgbClr val="8C8E90"/>
                </a:solidFill>
                <a:latin typeface="Meiryo UI" panose="020B0604030504040204" pitchFamily="50" charset="-128"/>
                <a:ea typeface="Meiryo UI" panose="020B0604030504040204" pitchFamily="50" charset="-128"/>
                <a:cs typeface="游ゴシック"/>
              </a:rPr>
              <a:t>分</a:t>
            </a:r>
            <a:r>
              <a:rPr sz="200" b="1" spc="5" dirty="0">
                <a:solidFill>
                  <a:srgbClr val="8C8E90"/>
                </a:solidFill>
                <a:latin typeface="Meiryo UI" panose="020B0604030504040204" pitchFamily="50" charset="-128"/>
                <a:ea typeface="Meiryo UI" panose="020B0604030504040204" pitchFamily="50" charset="-128"/>
                <a:cs typeface="游ゴシック"/>
              </a:rPr>
              <a:t>22</a:t>
            </a:r>
            <a:r>
              <a:rPr sz="200" b="1" spc="15" dirty="0">
                <a:solidFill>
                  <a:srgbClr val="8C8E90"/>
                </a:solidFill>
                <a:latin typeface="Meiryo UI" panose="020B0604030504040204" pitchFamily="50" charset="-128"/>
                <a:ea typeface="Meiryo UI" panose="020B0604030504040204" pitchFamily="50" charset="-128"/>
                <a:cs typeface="游ゴシック"/>
              </a:rPr>
              <a:t>秒決</a:t>
            </a:r>
            <a:r>
              <a:rPr sz="200" b="1" dirty="0">
                <a:solidFill>
                  <a:srgbClr val="8C8E90"/>
                </a:solidFill>
                <a:latin typeface="Meiryo UI" panose="020B0604030504040204" pitchFamily="50" charset="-128"/>
                <a:ea typeface="Meiryo UI" panose="020B0604030504040204" pitchFamily="50" charset="-128"/>
                <a:cs typeface="游ゴシック"/>
              </a:rPr>
              <a:t>済番号：</a:t>
            </a:r>
            <a:r>
              <a:rPr sz="200" b="1" spc="5" dirty="0">
                <a:solidFill>
                  <a:srgbClr val="8C8E90"/>
                </a:solidFill>
                <a:latin typeface="Meiryo UI" panose="020B0604030504040204" pitchFamily="50" charset="-128"/>
                <a:ea typeface="Meiryo UI" panose="020B0604030504040204" pitchFamily="50" charset="-128"/>
                <a:cs typeface="游ゴシック"/>
              </a:rPr>
              <a:t>GtobRv5Trn8FiuW</a:t>
            </a:r>
            <a:endParaRPr sz="200">
              <a:latin typeface="Meiryo UI" panose="020B0604030504040204" pitchFamily="50" charset="-128"/>
              <a:ea typeface="Meiryo UI" panose="020B0604030504040204" pitchFamily="50" charset="-128"/>
              <a:cs typeface="游ゴシック"/>
            </a:endParaRPr>
          </a:p>
        </p:txBody>
      </p:sp>
      <p:grpSp>
        <p:nvGrpSpPr>
          <p:cNvPr id="44" name="object 44"/>
          <p:cNvGrpSpPr/>
          <p:nvPr/>
        </p:nvGrpSpPr>
        <p:grpSpPr>
          <a:xfrm>
            <a:off x="3469588" y="8489966"/>
            <a:ext cx="2940050" cy="1092835"/>
            <a:chOff x="3463238" y="8448205"/>
            <a:chExt cx="2940050" cy="1092835"/>
          </a:xfrm>
        </p:grpSpPr>
        <p:sp>
          <p:nvSpPr>
            <p:cNvPr id="45" name="object 45"/>
            <p:cNvSpPr/>
            <p:nvPr/>
          </p:nvSpPr>
          <p:spPr>
            <a:xfrm>
              <a:off x="3469588" y="9068230"/>
              <a:ext cx="445770" cy="61594"/>
            </a:xfrm>
            <a:custGeom>
              <a:avLst/>
              <a:gdLst/>
              <a:ahLst/>
              <a:cxnLst/>
              <a:rect l="l" t="t" r="r" b="b"/>
              <a:pathLst>
                <a:path w="445770" h="61595">
                  <a:moveTo>
                    <a:pt x="423443" y="61277"/>
                  </a:moveTo>
                  <a:lnTo>
                    <a:pt x="22097" y="61277"/>
                  </a:lnTo>
                  <a:lnTo>
                    <a:pt x="13496" y="59541"/>
                  </a:lnTo>
                  <a:lnTo>
                    <a:pt x="6472" y="54806"/>
                  </a:lnTo>
                  <a:lnTo>
                    <a:pt x="1736" y="47786"/>
                  </a:lnTo>
                  <a:lnTo>
                    <a:pt x="0" y="39192"/>
                  </a:lnTo>
                  <a:lnTo>
                    <a:pt x="0" y="22085"/>
                  </a:lnTo>
                  <a:lnTo>
                    <a:pt x="1736" y="13490"/>
                  </a:lnTo>
                  <a:lnTo>
                    <a:pt x="6472" y="6470"/>
                  </a:lnTo>
                  <a:lnTo>
                    <a:pt x="13496" y="1736"/>
                  </a:lnTo>
                  <a:lnTo>
                    <a:pt x="22097" y="0"/>
                  </a:lnTo>
                  <a:lnTo>
                    <a:pt x="423443" y="0"/>
                  </a:lnTo>
                  <a:lnTo>
                    <a:pt x="432043" y="1736"/>
                  </a:lnTo>
                  <a:lnTo>
                    <a:pt x="439062" y="6470"/>
                  </a:lnTo>
                  <a:lnTo>
                    <a:pt x="443794" y="13490"/>
                  </a:lnTo>
                  <a:lnTo>
                    <a:pt x="445528" y="22085"/>
                  </a:lnTo>
                  <a:lnTo>
                    <a:pt x="445528" y="39192"/>
                  </a:lnTo>
                  <a:lnTo>
                    <a:pt x="443794" y="47786"/>
                  </a:lnTo>
                  <a:lnTo>
                    <a:pt x="439062" y="54806"/>
                  </a:lnTo>
                  <a:lnTo>
                    <a:pt x="432043" y="59541"/>
                  </a:lnTo>
                  <a:lnTo>
                    <a:pt x="423443" y="61277"/>
                  </a:lnTo>
                  <a:close/>
                </a:path>
              </a:pathLst>
            </a:custGeom>
            <a:ln w="12699">
              <a:solidFill>
                <a:srgbClr val="693300"/>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pic>
          <p:nvPicPr>
            <p:cNvPr id="46" name="object 46"/>
            <p:cNvPicPr/>
            <p:nvPr/>
          </p:nvPicPr>
          <p:blipFill>
            <a:blip r:embed="rId3" cstate="print"/>
            <a:stretch>
              <a:fillRect/>
            </a:stretch>
          </p:blipFill>
          <p:spPr>
            <a:xfrm>
              <a:off x="5297804" y="8448205"/>
              <a:ext cx="1105141" cy="1092517"/>
            </a:xfrm>
            <a:prstGeom prst="rect">
              <a:avLst/>
            </a:prstGeom>
          </p:spPr>
        </p:pic>
        <p:sp>
          <p:nvSpPr>
            <p:cNvPr id="47" name="object 47"/>
            <p:cNvSpPr/>
            <p:nvPr/>
          </p:nvSpPr>
          <p:spPr>
            <a:xfrm>
              <a:off x="5525147" y="9030449"/>
              <a:ext cx="567055" cy="80010"/>
            </a:xfrm>
            <a:custGeom>
              <a:avLst/>
              <a:gdLst/>
              <a:ahLst/>
              <a:cxnLst/>
              <a:rect l="l" t="t" r="r" b="b"/>
              <a:pathLst>
                <a:path w="567054" h="80009">
                  <a:moveTo>
                    <a:pt x="566902" y="0"/>
                  </a:moveTo>
                  <a:lnTo>
                    <a:pt x="0" y="0"/>
                  </a:lnTo>
                  <a:lnTo>
                    <a:pt x="0" y="79476"/>
                  </a:lnTo>
                  <a:lnTo>
                    <a:pt x="566902" y="79476"/>
                  </a:lnTo>
                  <a:lnTo>
                    <a:pt x="566902" y="0"/>
                  </a:lnTo>
                  <a:close/>
                </a:path>
              </a:pathLst>
            </a:custGeom>
            <a:solidFill>
              <a:srgbClr val="FFFFFF"/>
            </a:solidFill>
          </p:spPr>
          <p:txBody>
            <a:bodyPr wrap="square" lIns="0" tIns="0" rIns="0" bIns="0" rtlCol="0"/>
            <a:lstStyle/>
            <a:p>
              <a:endParaRPr>
                <a:latin typeface="Meiryo UI" panose="020B0604030504040204" pitchFamily="50" charset="-128"/>
                <a:ea typeface="Meiryo UI" panose="020B0604030504040204" pitchFamily="50" charset="-128"/>
              </a:endParaRPr>
            </a:p>
          </p:txBody>
        </p:sp>
      </p:grpSp>
      <p:sp>
        <p:nvSpPr>
          <p:cNvPr id="48" name="object 48"/>
          <p:cNvSpPr txBox="1"/>
          <p:nvPr/>
        </p:nvSpPr>
        <p:spPr>
          <a:xfrm>
            <a:off x="5549451" y="9051972"/>
            <a:ext cx="553720" cy="100797"/>
          </a:xfrm>
          <a:prstGeom prst="rect">
            <a:avLst/>
          </a:prstGeom>
        </p:spPr>
        <p:txBody>
          <a:bodyPr vert="horz" wrap="square" lIns="0" tIns="12065" rIns="0" bIns="0" rtlCol="0">
            <a:spAutoFit/>
          </a:bodyPr>
          <a:lstStyle/>
          <a:p>
            <a:pPr marL="12700" marR="5080">
              <a:lnSpc>
                <a:spcPct val="150600"/>
              </a:lnSpc>
              <a:spcBef>
                <a:spcPts val="95"/>
              </a:spcBef>
            </a:pPr>
            <a:r>
              <a:rPr sz="200" b="1" spc="-5" dirty="0">
                <a:solidFill>
                  <a:srgbClr val="8C8E90"/>
                </a:solidFill>
                <a:latin typeface="Meiryo UI" panose="020B0604030504040204" pitchFamily="50" charset="-128"/>
                <a:ea typeface="Meiryo UI" panose="020B0604030504040204" pitchFamily="50" charset="-128"/>
                <a:cs typeface="游ゴシック"/>
              </a:rPr>
              <a:t>取引日時：2023</a:t>
            </a:r>
            <a:r>
              <a:rPr sz="200" b="1" spc="15" dirty="0">
                <a:solidFill>
                  <a:srgbClr val="8C8E90"/>
                </a:solidFill>
                <a:latin typeface="Meiryo UI" panose="020B0604030504040204" pitchFamily="50" charset="-128"/>
                <a:ea typeface="Meiryo UI" panose="020B0604030504040204" pitchFamily="50" charset="-128"/>
                <a:cs typeface="游ゴシック"/>
              </a:rPr>
              <a:t>年</a:t>
            </a:r>
            <a:r>
              <a:rPr sz="200" b="1" spc="5" dirty="0">
                <a:solidFill>
                  <a:srgbClr val="8C8E90"/>
                </a:solidFill>
                <a:latin typeface="Meiryo UI" panose="020B0604030504040204" pitchFamily="50" charset="-128"/>
                <a:ea typeface="Meiryo UI" panose="020B0604030504040204" pitchFamily="50" charset="-128"/>
                <a:cs typeface="游ゴシック"/>
              </a:rPr>
              <a:t>02</a:t>
            </a:r>
            <a:r>
              <a:rPr sz="200" b="1" spc="10" dirty="0">
                <a:solidFill>
                  <a:srgbClr val="8C8E90"/>
                </a:solidFill>
                <a:latin typeface="Meiryo UI" panose="020B0604030504040204" pitchFamily="50" charset="-128"/>
                <a:ea typeface="Meiryo UI" panose="020B0604030504040204" pitchFamily="50" charset="-128"/>
                <a:cs typeface="游ゴシック"/>
              </a:rPr>
              <a:t>月</a:t>
            </a:r>
            <a:r>
              <a:rPr sz="200" b="1" spc="5" dirty="0">
                <a:solidFill>
                  <a:srgbClr val="8C8E90"/>
                </a:solidFill>
                <a:latin typeface="Meiryo UI" panose="020B0604030504040204" pitchFamily="50" charset="-128"/>
                <a:ea typeface="Meiryo UI" panose="020B0604030504040204" pitchFamily="50" charset="-128"/>
                <a:cs typeface="游ゴシック"/>
              </a:rPr>
              <a:t>22</a:t>
            </a:r>
            <a:r>
              <a:rPr sz="200" b="1" spc="15" dirty="0">
                <a:solidFill>
                  <a:srgbClr val="8C8E90"/>
                </a:solidFill>
                <a:latin typeface="Meiryo UI" panose="020B0604030504040204" pitchFamily="50" charset="-128"/>
                <a:ea typeface="Meiryo UI" panose="020B0604030504040204" pitchFamily="50" charset="-128"/>
                <a:cs typeface="游ゴシック"/>
              </a:rPr>
              <a:t>日</a:t>
            </a:r>
            <a:r>
              <a:rPr sz="200" b="1" spc="5" dirty="0">
                <a:solidFill>
                  <a:srgbClr val="8C8E90"/>
                </a:solidFill>
                <a:latin typeface="Meiryo UI" panose="020B0604030504040204" pitchFamily="50" charset="-128"/>
                <a:ea typeface="Meiryo UI" panose="020B0604030504040204" pitchFamily="50" charset="-128"/>
                <a:cs typeface="游ゴシック"/>
              </a:rPr>
              <a:t>21</a:t>
            </a:r>
            <a:r>
              <a:rPr sz="200" b="1" spc="15" dirty="0">
                <a:solidFill>
                  <a:srgbClr val="8C8E90"/>
                </a:solidFill>
                <a:latin typeface="Meiryo UI" panose="020B0604030504040204" pitchFamily="50" charset="-128"/>
                <a:ea typeface="Meiryo UI" panose="020B0604030504040204" pitchFamily="50" charset="-128"/>
                <a:cs typeface="游ゴシック"/>
              </a:rPr>
              <a:t>時</a:t>
            </a:r>
            <a:r>
              <a:rPr sz="200" b="1" spc="5" dirty="0">
                <a:solidFill>
                  <a:srgbClr val="8C8E90"/>
                </a:solidFill>
                <a:latin typeface="Meiryo UI" panose="020B0604030504040204" pitchFamily="50" charset="-128"/>
                <a:ea typeface="Meiryo UI" panose="020B0604030504040204" pitchFamily="50" charset="-128"/>
                <a:cs typeface="游ゴシック"/>
              </a:rPr>
              <a:t>41</a:t>
            </a:r>
            <a:r>
              <a:rPr sz="200" b="1" spc="15" dirty="0">
                <a:solidFill>
                  <a:srgbClr val="8C8E90"/>
                </a:solidFill>
                <a:latin typeface="Meiryo UI" panose="020B0604030504040204" pitchFamily="50" charset="-128"/>
                <a:ea typeface="Meiryo UI" panose="020B0604030504040204" pitchFamily="50" charset="-128"/>
                <a:cs typeface="游ゴシック"/>
              </a:rPr>
              <a:t>分</a:t>
            </a:r>
            <a:r>
              <a:rPr sz="200" b="1" spc="5" dirty="0">
                <a:solidFill>
                  <a:srgbClr val="8C8E90"/>
                </a:solidFill>
                <a:latin typeface="Meiryo UI" panose="020B0604030504040204" pitchFamily="50" charset="-128"/>
                <a:ea typeface="Meiryo UI" panose="020B0604030504040204" pitchFamily="50" charset="-128"/>
                <a:cs typeface="游ゴシック"/>
              </a:rPr>
              <a:t>22</a:t>
            </a:r>
            <a:r>
              <a:rPr sz="200" b="1" spc="15" dirty="0">
                <a:solidFill>
                  <a:srgbClr val="8C8E90"/>
                </a:solidFill>
                <a:latin typeface="Meiryo UI" panose="020B0604030504040204" pitchFamily="50" charset="-128"/>
                <a:ea typeface="Meiryo UI" panose="020B0604030504040204" pitchFamily="50" charset="-128"/>
                <a:cs typeface="游ゴシック"/>
              </a:rPr>
              <a:t>秒決</a:t>
            </a:r>
            <a:r>
              <a:rPr sz="200" b="1" dirty="0">
                <a:solidFill>
                  <a:srgbClr val="8C8E90"/>
                </a:solidFill>
                <a:latin typeface="Meiryo UI" panose="020B0604030504040204" pitchFamily="50" charset="-128"/>
                <a:ea typeface="Meiryo UI" panose="020B0604030504040204" pitchFamily="50" charset="-128"/>
                <a:cs typeface="游ゴシック"/>
              </a:rPr>
              <a:t>済番号：</a:t>
            </a:r>
            <a:r>
              <a:rPr sz="200" b="1" spc="5" dirty="0">
                <a:solidFill>
                  <a:srgbClr val="8C8E90"/>
                </a:solidFill>
                <a:latin typeface="Meiryo UI" panose="020B0604030504040204" pitchFamily="50" charset="-128"/>
                <a:ea typeface="Meiryo UI" panose="020B0604030504040204" pitchFamily="50" charset="-128"/>
                <a:cs typeface="游ゴシック"/>
              </a:rPr>
              <a:t>GtobRv5Trn8FiuW</a:t>
            </a:r>
            <a:endParaRPr sz="200">
              <a:latin typeface="Meiryo UI" panose="020B0604030504040204" pitchFamily="50" charset="-128"/>
              <a:ea typeface="Meiryo UI" panose="020B0604030504040204" pitchFamily="50" charset="-128"/>
              <a:cs typeface="游ゴシック"/>
            </a:endParaRPr>
          </a:p>
        </p:txBody>
      </p:sp>
      <p:grpSp>
        <p:nvGrpSpPr>
          <p:cNvPr id="49" name="object 49"/>
          <p:cNvGrpSpPr/>
          <p:nvPr/>
        </p:nvGrpSpPr>
        <p:grpSpPr>
          <a:xfrm>
            <a:off x="5276375" y="9103641"/>
            <a:ext cx="1203325" cy="629285"/>
            <a:chOff x="5270024" y="9061880"/>
            <a:chExt cx="1203325" cy="629285"/>
          </a:xfrm>
        </p:grpSpPr>
        <p:sp>
          <p:nvSpPr>
            <p:cNvPr id="50" name="object 50"/>
            <p:cNvSpPr/>
            <p:nvPr/>
          </p:nvSpPr>
          <p:spPr>
            <a:xfrm>
              <a:off x="5528284" y="9068230"/>
              <a:ext cx="445770" cy="61594"/>
            </a:xfrm>
            <a:custGeom>
              <a:avLst/>
              <a:gdLst/>
              <a:ahLst/>
              <a:cxnLst/>
              <a:rect l="l" t="t" r="r" b="b"/>
              <a:pathLst>
                <a:path w="445770" h="61595">
                  <a:moveTo>
                    <a:pt x="423430" y="61277"/>
                  </a:moveTo>
                  <a:lnTo>
                    <a:pt x="22085" y="61277"/>
                  </a:lnTo>
                  <a:lnTo>
                    <a:pt x="13485" y="59541"/>
                  </a:lnTo>
                  <a:lnTo>
                    <a:pt x="6465" y="54806"/>
                  </a:lnTo>
                  <a:lnTo>
                    <a:pt x="1734" y="47786"/>
                  </a:lnTo>
                  <a:lnTo>
                    <a:pt x="0" y="39192"/>
                  </a:lnTo>
                  <a:lnTo>
                    <a:pt x="0" y="22085"/>
                  </a:lnTo>
                  <a:lnTo>
                    <a:pt x="1734" y="13490"/>
                  </a:lnTo>
                  <a:lnTo>
                    <a:pt x="6465" y="6470"/>
                  </a:lnTo>
                  <a:lnTo>
                    <a:pt x="13485" y="1736"/>
                  </a:lnTo>
                  <a:lnTo>
                    <a:pt x="22085" y="0"/>
                  </a:lnTo>
                  <a:lnTo>
                    <a:pt x="423430" y="0"/>
                  </a:lnTo>
                  <a:lnTo>
                    <a:pt x="432030" y="1736"/>
                  </a:lnTo>
                  <a:lnTo>
                    <a:pt x="439050" y="6470"/>
                  </a:lnTo>
                  <a:lnTo>
                    <a:pt x="443781" y="13490"/>
                  </a:lnTo>
                  <a:lnTo>
                    <a:pt x="445515" y="22085"/>
                  </a:lnTo>
                  <a:lnTo>
                    <a:pt x="445515" y="39192"/>
                  </a:lnTo>
                  <a:lnTo>
                    <a:pt x="443781" y="47786"/>
                  </a:lnTo>
                  <a:lnTo>
                    <a:pt x="439050" y="54806"/>
                  </a:lnTo>
                  <a:lnTo>
                    <a:pt x="432030" y="59541"/>
                  </a:lnTo>
                  <a:lnTo>
                    <a:pt x="423430" y="61277"/>
                  </a:lnTo>
                  <a:close/>
                </a:path>
              </a:pathLst>
            </a:custGeom>
            <a:ln w="12699">
              <a:solidFill>
                <a:srgbClr val="693300"/>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51" name="object 51"/>
            <p:cNvSpPr/>
            <p:nvPr/>
          </p:nvSpPr>
          <p:spPr>
            <a:xfrm>
              <a:off x="5276374" y="9542087"/>
              <a:ext cx="1190625" cy="142875"/>
            </a:xfrm>
            <a:custGeom>
              <a:avLst/>
              <a:gdLst/>
              <a:ahLst/>
              <a:cxnLst/>
              <a:rect l="l" t="t" r="r" b="b"/>
              <a:pathLst>
                <a:path w="1190625" h="142875">
                  <a:moveTo>
                    <a:pt x="1141374" y="0"/>
                  </a:moveTo>
                  <a:lnTo>
                    <a:pt x="48628" y="0"/>
                  </a:lnTo>
                  <a:lnTo>
                    <a:pt x="29698" y="3822"/>
                  </a:lnTo>
                  <a:lnTo>
                    <a:pt x="14241" y="14247"/>
                  </a:lnTo>
                  <a:lnTo>
                    <a:pt x="3820" y="29709"/>
                  </a:lnTo>
                  <a:lnTo>
                    <a:pt x="0" y="48640"/>
                  </a:lnTo>
                  <a:lnTo>
                    <a:pt x="0" y="94030"/>
                  </a:lnTo>
                  <a:lnTo>
                    <a:pt x="3820" y="112962"/>
                  </a:lnTo>
                  <a:lnTo>
                    <a:pt x="14241" y="128423"/>
                  </a:lnTo>
                  <a:lnTo>
                    <a:pt x="29698" y="138848"/>
                  </a:lnTo>
                  <a:lnTo>
                    <a:pt x="48628" y="142671"/>
                  </a:lnTo>
                  <a:lnTo>
                    <a:pt x="1141374" y="142671"/>
                  </a:lnTo>
                  <a:lnTo>
                    <a:pt x="1160306" y="138848"/>
                  </a:lnTo>
                  <a:lnTo>
                    <a:pt x="1175767" y="128423"/>
                  </a:lnTo>
                  <a:lnTo>
                    <a:pt x="1186192" y="112962"/>
                  </a:lnTo>
                  <a:lnTo>
                    <a:pt x="1190015" y="94030"/>
                  </a:lnTo>
                  <a:lnTo>
                    <a:pt x="1190015" y="48640"/>
                  </a:lnTo>
                  <a:lnTo>
                    <a:pt x="1186192" y="29709"/>
                  </a:lnTo>
                  <a:lnTo>
                    <a:pt x="1175767" y="14247"/>
                  </a:lnTo>
                  <a:lnTo>
                    <a:pt x="1160306" y="3822"/>
                  </a:lnTo>
                  <a:lnTo>
                    <a:pt x="1141374" y="0"/>
                  </a:lnTo>
                  <a:close/>
                </a:path>
              </a:pathLst>
            </a:custGeom>
            <a:solidFill>
              <a:srgbClr val="FFFBCC"/>
            </a:solidFill>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52" name="object 52"/>
            <p:cNvSpPr/>
            <p:nvPr/>
          </p:nvSpPr>
          <p:spPr>
            <a:xfrm>
              <a:off x="5276374" y="9542087"/>
              <a:ext cx="1190625" cy="142875"/>
            </a:xfrm>
            <a:custGeom>
              <a:avLst/>
              <a:gdLst/>
              <a:ahLst/>
              <a:cxnLst/>
              <a:rect l="l" t="t" r="r" b="b"/>
              <a:pathLst>
                <a:path w="1190625" h="142875">
                  <a:moveTo>
                    <a:pt x="1141374" y="142671"/>
                  </a:moveTo>
                  <a:lnTo>
                    <a:pt x="48628" y="142671"/>
                  </a:lnTo>
                  <a:lnTo>
                    <a:pt x="29698" y="138848"/>
                  </a:lnTo>
                  <a:lnTo>
                    <a:pt x="14241" y="128423"/>
                  </a:lnTo>
                  <a:lnTo>
                    <a:pt x="3820" y="112962"/>
                  </a:lnTo>
                  <a:lnTo>
                    <a:pt x="0" y="94030"/>
                  </a:lnTo>
                  <a:lnTo>
                    <a:pt x="0" y="48640"/>
                  </a:lnTo>
                  <a:lnTo>
                    <a:pt x="3820" y="29709"/>
                  </a:lnTo>
                  <a:lnTo>
                    <a:pt x="14241" y="14247"/>
                  </a:lnTo>
                  <a:lnTo>
                    <a:pt x="29698" y="3822"/>
                  </a:lnTo>
                  <a:lnTo>
                    <a:pt x="48628" y="0"/>
                  </a:lnTo>
                  <a:lnTo>
                    <a:pt x="1141374" y="0"/>
                  </a:lnTo>
                  <a:lnTo>
                    <a:pt x="1160306" y="3822"/>
                  </a:lnTo>
                  <a:lnTo>
                    <a:pt x="1175767" y="14247"/>
                  </a:lnTo>
                  <a:lnTo>
                    <a:pt x="1186192" y="29709"/>
                  </a:lnTo>
                  <a:lnTo>
                    <a:pt x="1190015" y="48640"/>
                  </a:lnTo>
                  <a:lnTo>
                    <a:pt x="1190015" y="94030"/>
                  </a:lnTo>
                  <a:lnTo>
                    <a:pt x="1186192" y="112962"/>
                  </a:lnTo>
                  <a:lnTo>
                    <a:pt x="1175767" y="128423"/>
                  </a:lnTo>
                  <a:lnTo>
                    <a:pt x="1160306" y="138848"/>
                  </a:lnTo>
                  <a:lnTo>
                    <a:pt x="1141374" y="142671"/>
                  </a:lnTo>
                  <a:close/>
                </a:path>
              </a:pathLst>
            </a:custGeom>
            <a:ln w="12699">
              <a:solidFill>
                <a:srgbClr val="693300"/>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grpSp>
      <p:sp>
        <p:nvSpPr>
          <p:cNvPr id="53" name="object 53"/>
          <p:cNvSpPr txBox="1"/>
          <p:nvPr/>
        </p:nvSpPr>
        <p:spPr>
          <a:xfrm>
            <a:off x="1864447" y="1928196"/>
            <a:ext cx="4695764" cy="303536"/>
          </a:xfrm>
          <a:prstGeom prst="rect">
            <a:avLst/>
          </a:prstGeom>
        </p:spPr>
        <p:txBody>
          <a:bodyPr vert="horz" wrap="none" lIns="36000" tIns="36000" rIns="36000" bIns="36000" rtlCol="0">
            <a:spAutoFit/>
          </a:bodyPr>
          <a:lstStyle/>
          <a:p>
            <a:pPr marL="12700">
              <a:spcBef>
                <a:spcPts val="100"/>
              </a:spcBef>
            </a:pPr>
            <a:r>
              <a:rPr sz="1500" b="1" dirty="0">
                <a:solidFill>
                  <a:srgbClr val="323031"/>
                </a:solidFill>
                <a:latin typeface="Meiryo UI" panose="020B0604030504040204" pitchFamily="50" charset="-128"/>
                <a:ea typeface="Meiryo UI" panose="020B0604030504040204" pitchFamily="50" charset="-128"/>
                <a:cs typeface="游明朝 Demibold"/>
              </a:rPr>
              <a:t>画面が途中で消えた。または画面が途中で動かなくなった。</a:t>
            </a:r>
            <a:endParaRPr sz="1500">
              <a:latin typeface="Meiryo UI" panose="020B0604030504040204" pitchFamily="50" charset="-128"/>
              <a:ea typeface="Meiryo UI" panose="020B0604030504040204" pitchFamily="50" charset="-128"/>
              <a:cs typeface="游明朝 Demibold"/>
            </a:endParaRPr>
          </a:p>
        </p:txBody>
      </p:sp>
      <p:sp>
        <p:nvSpPr>
          <p:cNvPr id="54" name="object 54"/>
          <p:cNvSpPr txBox="1"/>
          <p:nvPr/>
        </p:nvSpPr>
        <p:spPr>
          <a:xfrm>
            <a:off x="1409606" y="2327619"/>
            <a:ext cx="4620743" cy="503590"/>
          </a:xfrm>
          <a:prstGeom prst="rect">
            <a:avLst/>
          </a:prstGeom>
        </p:spPr>
        <p:txBody>
          <a:bodyPr vert="horz" wrap="none" lIns="36000" tIns="36000" rIns="36000" bIns="36000" rtlCol="0">
            <a:spAutoFit/>
          </a:bodyPr>
          <a:lstStyle/>
          <a:p>
            <a:pPr marR="5080" algn="l"/>
            <a:r>
              <a:rPr sz="1400" b="1" dirty="0">
                <a:solidFill>
                  <a:srgbClr val="4C4D4F"/>
                </a:solidFill>
                <a:latin typeface="Meiryo UI" panose="020B0604030504040204" pitchFamily="50" charset="-128"/>
                <a:ea typeface="Meiryo UI" panose="020B0604030504040204" pitchFamily="50" charset="-128"/>
                <a:cs typeface="游明朝 Demibold"/>
              </a:rPr>
              <a:t>ネットワークエラー（インターネット非接続</a:t>
            </a:r>
            <a:r>
              <a:rPr sz="1400" b="1">
                <a:solidFill>
                  <a:srgbClr val="4C4D4F"/>
                </a:solidFill>
                <a:latin typeface="Meiryo UI" panose="020B0604030504040204" pitchFamily="50" charset="-128"/>
                <a:ea typeface="Meiryo UI" panose="020B0604030504040204" pitchFamily="50" charset="-128"/>
                <a:cs typeface="游明朝 Demibold"/>
              </a:rPr>
              <a:t>）になっていないか</a:t>
            </a:r>
            <a:r>
              <a:rPr lang="ja-JP" altLang="en-US" sz="1400" b="1">
                <a:solidFill>
                  <a:srgbClr val="4C4D4F"/>
                </a:solidFill>
                <a:latin typeface="Meiryo UI" panose="020B0604030504040204" pitchFamily="50" charset="-128"/>
                <a:ea typeface="Meiryo UI" panose="020B0604030504040204" pitchFamily="50" charset="-128"/>
                <a:cs typeface="游明朝 Demibold"/>
              </a:rPr>
              <a:t>を</a:t>
            </a:r>
            <a:endParaRPr lang="en-US" altLang="ja-JP" sz="1400" b="1">
              <a:solidFill>
                <a:srgbClr val="4C4D4F"/>
              </a:solidFill>
              <a:latin typeface="Meiryo UI" panose="020B0604030504040204" pitchFamily="50" charset="-128"/>
              <a:ea typeface="Meiryo UI" panose="020B0604030504040204" pitchFamily="50" charset="-128"/>
              <a:cs typeface="游明朝 Demibold"/>
            </a:endParaRPr>
          </a:p>
          <a:p>
            <a:pPr marR="5080" algn="l"/>
            <a:r>
              <a:rPr sz="1400" b="1">
                <a:solidFill>
                  <a:srgbClr val="4C4D4F"/>
                </a:solidFill>
                <a:latin typeface="Meiryo UI" panose="020B0604030504040204" pitchFamily="50" charset="-128"/>
                <a:ea typeface="Meiryo UI" panose="020B0604030504040204" pitchFamily="50" charset="-128"/>
                <a:cs typeface="游明朝 Demibold"/>
              </a:rPr>
              <a:t>確認</a:t>
            </a:r>
            <a:r>
              <a:rPr lang="ja-JP" altLang="en-US" sz="1400" b="1">
                <a:solidFill>
                  <a:srgbClr val="4C4D4F"/>
                </a:solidFill>
                <a:latin typeface="Meiryo UI" panose="020B0604030504040204" pitchFamily="50" charset="-128"/>
                <a:ea typeface="Meiryo UI" panose="020B0604030504040204" pitchFamily="50" charset="-128"/>
                <a:cs typeface="游明朝 Demibold"/>
              </a:rPr>
              <a:t>いただ</a:t>
            </a:r>
            <a:r>
              <a:rPr sz="1400" b="1">
                <a:solidFill>
                  <a:srgbClr val="4C4D4F"/>
                </a:solidFill>
                <a:latin typeface="Meiryo UI" panose="020B0604030504040204" pitchFamily="50" charset="-128"/>
                <a:ea typeface="Meiryo UI" panose="020B0604030504040204" pitchFamily="50" charset="-128"/>
                <a:cs typeface="游明朝 Demibold"/>
              </a:rPr>
              <a:t>き、再度クーポンを取得いただくようご案内ください。</a:t>
            </a:r>
            <a:endParaRPr sz="1400" dirty="0">
              <a:latin typeface="Meiryo UI" panose="020B0604030504040204" pitchFamily="50" charset="-128"/>
              <a:ea typeface="Meiryo UI" panose="020B0604030504040204" pitchFamily="50" charset="-128"/>
              <a:cs typeface="游明朝 Demibold"/>
            </a:endParaRPr>
          </a:p>
        </p:txBody>
      </p:sp>
      <p:sp>
        <p:nvSpPr>
          <p:cNvPr id="56" name="object 56"/>
          <p:cNvSpPr txBox="1"/>
          <p:nvPr/>
        </p:nvSpPr>
        <p:spPr>
          <a:xfrm>
            <a:off x="1438233" y="5315566"/>
            <a:ext cx="4558226" cy="719034"/>
          </a:xfrm>
          <a:prstGeom prst="rect">
            <a:avLst/>
          </a:prstGeom>
        </p:spPr>
        <p:txBody>
          <a:bodyPr vert="horz" wrap="none" lIns="36000" tIns="36000" rIns="36000" bIns="36000" rtlCol="0">
            <a:spAutoFit/>
          </a:bodyPr>
          <a:lstStyle/>
          <a:p>
            <a:pPr marR="5080" algn="l"/>
            <a:r>
              <a:rPr sz="1400" b="1" dirty="0" err="1">
                <a:solidFill>
                  <a:srgbClr val="4C4D4F"/>
                </a:solidFill>
                <a:latin typeface="Meiryo UI" panose="020B0604030504040204" pitchFamily="50" charset="-128"/>
                <a:ea typeface="Meiryo UI" panose="020B0604030504040204" pitchFamily="50" charset="-128"/>
                <a:cs typeface="游明朝 Demibold"/>
              </a:rPr>
              <a:t>クーポンを複数人でシェアして使用している可能性があります</a:t>
            </a:r>
            <a:r>
              <a:rPr sz="1400" b="1" dirty="0">
                <a:solidFill>
                  <a:srgbClr val="4C4D4F"/>
                </a:solidFill>
                <a:latin typeface="Meiryo UI" panose="020B0604030504040204" pitchFamily="50" charset="-128"/>
                <a:ea typeface="Meiryo UI" panose="020B0604030504040204" pitchFamily="50" charset="-128"/>
                <a:cs typeface="游明朝 Demibold"/>
              </a:rPr>
              <a:t>。</a:t>
            </a:r>
            <a:endParaRPr lang="en-US" sz="1400" b="1" dirty="0">
              <a:solidFill>
                <a:srgbClr val="4C4D4F"/>
              </a:solidFill>
              <a:latin typeface="Meiryo UI" panose="020B0604030504040204" pitchFamily="50" charset="-128"/>
              <a:ea typeface="Meiryo UI" panose="020B0604030504040204" pitchFamily="50" charset="-128"/>
              <a:cs typeface="游明朝 Demibold"/>
            </a:endParaRPr>
          </a:p>
          <a:p>
            <a:pPr marR="5080" algn="l"/>
            <a:r>
              <a:rPr sz="1400" b="1" dirty="0" err="1">
                <a:solidFill>
                  <a:srgbClr val="4C4D4F"/>
                </a:solidFill>
                <a:latin typeface="Meiryo UI" panose="020B0604030504040204" pitchFamily="50" charset="-128"/>
                <a:ea typeface="Meiryo UI" panose="020B0604030504040204" pitchFamily="50" charset="-128"/>
                <a:cs typeface="游明朝 Demibold"/>
              </a:rPr>
              <a:t>決済ごとに『決済番号』</a:t>
            </a:r>
            <a:r>
              <a:rPr sz="1400" b="1" err="1">
                <a:solidFill>
                  <a:srgbClr val="4C4D4F"/>
                </a:solidFill>
                <a:latin typeface="Meiryo UI" panose="020B0604030504040204" pitchFamily="50" charset="-128"/>
                <a:ea typeface="Meiryo UI" panose="020B0604030504040204" pitchFamily="50" charset="-128"/>
                <a:cs typeface="游明朝 Demibold"/>
              </a:rPr>
              <a:t>が発番されますので</a:t>
            </a:r>
            <a:r>
              <a:rPr sz="1400" b="1">
                <a:solidFill>
                  <a:srgbClr val="4C4D4F"/>
                </a:solidFill>
                <a:latin typeface="Meiryo UI" panose="020B0604030504040204" pitchFamily="50" charset="-128"/>
                <a:ea typeface="Meiryo UI" panose="020B0604030504040204" pitchFamily="50" charset="-128"/>
                <a:cs typeface="游明朝 Demibold"/>
              </a:rPr>
              <a:t>、</a:t>
            </a:r>
            <a:endParaRPr lang="en-US" sz="1400" b="1">
              <a:solidFill>
                <a:srgbClr val="4C4D4F"/>
              </a:solidFill>
              <a:latin typeface="Meiryo UI" panose="020B0604030504040204" pitchFamily="50" charset="-128"/>
              <a:ea typeface="Meiryo UI" panose="020B0604030504040204" pitchFamily="50" charset="-128"/>
              <a:cs typeface="游明朝 Demibold"/>
            </a:endParaRPr>
          </a:p>
          <a:p>
            <a:pPr marR="5080" algn="l"/>
            <a:r>
              <a:rPr sz="1400" b="1">
                <a:solidFill>
                  <a:srgbClr val="4C4D4F"/>
                </a:solidFill>
                <a:latin typeface="Meiryo UI" panose="020B0604030504040204" pitchFamily="50" charset="-128"/>
                <a:ea typeface="Meiryo UI" panose="020B0604030504040204" pitchFamily="50" charset="-128"/>
                <a:cs typeface="游明朝 Demibold"/>
              </a:rPr>
              <a:t>必ず下記の方法で確認いただくようお願いいたします。</a:t>
            </a:r>
            <a:endParaRPr sz="1400" dirty="0">
              <a:latin typeface="Meiryo UI" panose="020B0604030504040204" pitchFamily="50" charset="-128"/>
              <a:ea typeface="Meiryo UI" panose="020B0604030504040204" pitchFamily="50" charset="-128"/>
              <a:cs typeface="游ゴシック"/>
            </a:endParaRPr>
          </a:p>
        </p:txBody>
      </p:sp>
      <p:sp>
        <p:nvSpPr>
          <p:cNvPr id="57" name="object 57"/>
          <p:cNvSpPr txBox="1"/>
          <p:nvPr/>
        </p:nvSpPr>
        <p:spPr>
          <a:xfrm>
            <a:off x="1396814" y="3382777"/>
            <a:ext cx="4203962" cy="503590"/>
          </a:xfrm>
          <a:prstGeom prst="rect">
            <a:avLst/>
          </a:prstGeom>
        </p:spPr>
        <p:txBody>
          <a:bodyPr vert="horz" wrap="none" lIns="36000" tIns="36000" rIns="36000" bIns="36000" rtlCol="0">
            <a:spAutoFit/>
          </a:bodyPr>
          <a:lstStyle/>
          <a:p>
            <a:pPr marR="5080" algn="l"/>
            <a:r>
              <a:rPr sz="1400" b="1">
                <a:solidFill>
                  <a:srgbClr val="4C4D4F"/>
                </a:solidFill>
                <a:latin typeface="Meiryo UI" panose="020B0604030504040204" pitchFamily="50" charset="-128"/>
                <a:ea typeface="Meiryo UI" panose="020B0604030504040204" pitchFamily="50" charset="-128"/>
                <a:cs typeface="游明朝 Demibold"/>
              </a:rPr>
              <a:t>お使いのスマートフォン等が</a:t>
            </a:r>
            <a:r>
              <a:rPr lang="ja-JP" altLang="en-US" sz="1400" b="1">
                <a:solidFill>
                  <a:srgbClr val="4C4D4F"/>
                </a:solidFill>
                <a:latin typeface="Meiryo UI" panose="020B0604030504040204" pitchFamily="50" charset="-128"/>
                <a:ea typeface="Meiryo UI" panose="020B0604030504040204" pitchFamily="50" charset="-128"/>
                <a:cs typeface="游明朝 Demibold"/>
              </a:rPr>
              <a:t>、下記</a:t>
            </a:r>
            <a:r>
              <a:rPr sz="1400" b="1">
                <a:solidFill>
                  <a:srgbClr val="4C4D4F"/>
                </a:solidFill>
                <a:latin typeface="Meiryo UI" panose="020B0604030504040204" pitchFamily="50" charset="-128"/>
                <a:ea typeface="Meiryo UI" panose="020B0604030504040204" pitchFamily="50" charset="-128"/>
                <a:cs typeface="游明朝 Demibold"/>
              </a:rPr>
              <a:t>の推奨環境のものか</a:t>
            </a:r>
            <a:r>
              <a:rPr lang="ja-JP" altLang="en-US" sz="1400" b="1">
                <a:solidFill>
                  <a:srgbClr val="4C4D4F"/>
                </a:solidFill>
                <a:latin typeface="Meiryo UI" panose="020B0604030504040204" pitchFamily="50" charset="-128"/>
                <a:ea typeface="Meiryo UI" panose="020B0604030504040204" pitchFamily="50" charset="-128"/>
                <a:cs typeface="游明朝 Demibold"/>
              </a:rPr>
              <a:t>を</a:t>
            </a:r>
            <a:endParaRPr lang="en-US" sz="1400" b="1">
              <a:solidFill>
                <a:srgbClr val="4C4D4F"/>
              </a:solidFill>
              <a:latin typeface="Meiryo UI" panose="020B0604030504040204" pitchFamily="50" charset="-128"/>
              <a:ea typeface="Meiryo UI" panose="020B0604030504040204" pitchFamily="50" charset="-128"/>
              <a:cs typeface="游明朝 Demibold"/>
            </a:endParaRPr>
          </a:p>
          <a:p>
            <a:pPr marR="5080" algn="l"/>
            <a:r>
              <a:rPr sz="1400" b="1">
                <a:solidFill>
                  <a:srgbClr val="4C4D4F"/>
                </a:solidFill>
                <a:latin typeface="Meiryo UI" panose="020B0604030504040204" pitchFamily="50" charset="-128"/>
                <a:ea typeface="Meiryo UI" panose="020B0604030504040204" pitchFamily="50" charset="-128"/>
                <a:cs typeface="游明朝 Demibold"/>
              </a:rPr>
              <a:t>確認</a:t>
            </a:r>
            <a:r>
              <a:rPr lang="ja-JP" altLang="en-US" sz="1400" b="1">
                <a:solidFill>
                  <a:srgbClr val="4C4D4F"/>
                </a:solidFill>
                <a:latin typeface="Meiryo UI" panose="020B0604030504040204" pitchFamily="50" charset="-128"/>
                <a:ea typeface="Meiryo UI" panose="020B0604030504040204" pitchFamily="50" charset="-128"/>
                <a:cs typeface="游明朝 Demibold"/>
              </a:rPr>
              <a:t>を</a:t>
            </a:r>
            <a:r>
              <a:rPr sz="1400" b="1">
                <a:solidFill>
                  <a:srgbClr val="4C4D4F"/>
                </a:solidFill>
                <a:latin typeface="Meiryo UI" panose="020B0604030504040204" pitchFamily="50" charset="-128"/>
                <a:ea typeface="Meiryo UI" panose="020B0604030504040204" pitchFamily="50" charset="-128"/>
                <a:cs typeface="游明朝 Demibold"/>
              </a:rPr>
              <a:t>いただくようご案内ください。</a:t>
            </a:r>
            <a:endParaRPr sz="1400" dirty="0">
              <a:latin typeface="Meiryo UI" panose="020B0604030504040204" pitchFamily="50" charset="-128"/>
              <a:ea typeface="Meiryo UI" panose="020B0604030504040204" pitchFamily="50" charset="-128"/>
              <a:cs typeface="游明朝 Demibold"/>
            </a:endParaRPr>
          </a:p>
        </p:txBody>
      </p:sp>
      <p:sp>
        <p:nvSpPr>
          <p:cNvPr id="59" name="object 59"/>
          <p:cNvSpPr txBox="1"/>
          <p:nvPr/>
        </p:nvSpPr>
        <p:spPr>
          <a:xfrm>
            <a:off x="1476514" y="4424675"/>
            <a:ext cx="5058473" cy="243656"/>
          </a:xfrm>
          <a:prstGeom prst="rect">
            <a:avLst/>
          </a:prstGeom>
        </p:spPr>
        <p:txBody>
          <a:bodyPr vert="horz" wrap="square" lIns="0" tIns="12700" rIns="0" bIns="0" rtlCol="0">
            <a:spAutoFit/>
          </a:bodyPr>
          <a:lstStyle/>
          <a:p>
            <a:pPr marL="12700">
              <a:lnSpc>
                <a:spcPts val="930"/>
              </a:lnSpc>
              <a:spcBef>
                <a:spcPts val="100"/>
              </a:spcBef>
            </a:pPr>
            <a:r>
              <a:rPr sz="900" dirty="0">
                <a:solidFill>
                  <a:srgbClr val="58595B"/>
                </a:solidFill>
                <a:latin typeface="Meiryo UI" panose="020B0604030504040204" pitchFamily="50" charset="-128"/>
                <a:ea typeface="Meiryo UI" panose="020B0604030504040204" pitchFamily="50" charset="-128"/>
                <a:cs typeface="游ゴシック"/>
              </a:rPr>
              <a:t>※2017年</a:t>
            </a:r>
            <a:r>
              <a:rPr sz="900">
                <a:solidFill>
                  <a:srgbClr val="58595B"/>
                </a:solidFill>
                <a:latin typeface="Meiryo UI" panose="020B0604030504040204" pitchFamily="50" charset="-128"/>
                <a:ea typeface="Meiryo UI" panose="020B0604030504040204" pitchFamily="50" charset="-128"/>
                <a:cs typeface="游ゴシック"/>
              </a:rPr>
              <a:t>２月以前のらくらくスマートフォンはご利用いただけません</a:t>
            </a:r>
            <a:endParaRPr sz="900" dirty="0">
              <a:latin typeface="Meiryo UI" panose="020B0604030504040204" pitchFamily="50" charset="-128"/>
              <a:ea typeface="Meiryo UI" panose="020B0604030504040204" pitchFamily="50" charset="-128"/>
              <a:cs typeface="游ゴシック"/>
            </a:endParaRPr>
          </a:p>
          <a:p>
            <a:pPr marL="99695">
              <a:lnSpc>
                <a:spcPts val="930"/>
              </a:lnSpc>
            </a:pPr>
            <a:r>
              <a:rPr lang="en-US" sz="900">
                <a:solidFill>
                  <a:srgbClr val="58595B"/>
                </a:solidFill>
                <a:latin typeface="Meiryo UI" panose="020B0604030504040204" pitchFamily="50" charset="-128"/>
                <a:ea typeface="Meiryo UI" panose="020B0604030504040204" pitchFamily="50" charset="-128"/>
                <a:cs typeface="游ゴシック"/>
              </a:rPr>
              <a:t> </a:t>
            </a:r>
            <a:r>
              <a:rPr sz="900">
                <a:solidFill>
                  <a:srgbClr val="58595B"/>
                </a:solidFill>
                <a:latin typeface="Meiryo UI" panose="020B0604030504040204" pitchFamily="50" charset="-128"/>
                <a:ea typeface="Meiryo UI" panose="020B0604030504040204" pitchFamily="50" charset="-128"/>
                <a:cs typeface="游ゴシック"/>
              </a:rPr>
              <a:t>また</a:t>
            </a:r>
            <a:r>
              <a:rPr sz="900" dirty="0">
                <a:solidFill>
                  <a:srgbClr val="58595B"/>
                </a:solidFill>
                <a:latin typeface="Meiryo UI" panose="020B0604030504040204" pitchFamily="50" charset="-128"/>
                <a:ea typeface="Meiryo UI" panose="020B0604030504040204" pitchFamily="50" charset="-128"/>
                <a:cs typeface="游ゴシック"/>
              </a:rPr>
              <a:t>、海外製のスマートフォン（Google,Androidであっても）</a:t>
            </a:r>
            <a:r>
              <a:rPr sz="900">
                <a:solidFill>
                  <a:srgbClr val="58595B"/>
                </a:solidFill>
                <a:latin typeface="Meiryo UI" panose="020B0604030504040204" pitchFamily="50" charset="-128"/>
                <a:ea typeface="Meiryo UI" panose="020B0604030504040204" pitchFamily="50" charset="-128"/>
                <a:cs typeface="游ゴシック"/>
              </a:rPr>
              <a:t>に関しましても、一切動作保証はしておりません</a:t>
            </a:r>
            <a:endParaRPr sz="900" dirty="0">
              <a:latin typeface="Meiryo UI" panose="020B0604030504040204" pitchFamily="50" charset="-128"/>
              <a:ea typeface="Meiryo UI" panose="020B0604030504040204" pitchFamily="50" charset="-128"/>
              <a:cs typeface="游ゴシック"/>
            </a:endParaRPr>
          </a:p>
        </p:txBody>
      </p:sp>
      <p:sp>
        <p:nvSpPr>
          <p:cNvPr id="58" name="object 58"/>
          <p:cNvSpPr txBox="1"/>
          <p:nvPr/>
        </p:nvSpPr>
        <p:spPr>
          <a:xfrm>
            <a:off x="2302860" y="3930957"/>
            <a:ext cx="1961743" cy="461665"/>
          </a:xfrm>
          <a:prstGeom prst="rect">
            <a:avLst/>
          </a:prstGeom>
        </p:spPr>
        <p:txBody>
          <a:bodyPr vert="horz" wrap="square" lIns="0" tIns="12700" rIns="0" bIns="0" rtlCol="0">
            <a:spAutoFit/>
          </a:bodyPr>
          <a:lstStyle/>
          <a:p>
            <a:pPr marL="12700">
              <a:lnSpc>
                <a:spcPts val="1150"/>
              </a:lnSpc>
              <a:spcBef>
                <a:spcPts val="100"/>
              </a:spcBef>
            </a:pPr>
            <a:r>
              <a:rPr lang="ja-JP" altLang="en-US" sz="1100" b="1">
                <a:solidFill>
                  <a:srgbClr val="836733"/>
                </a:solidFill>
                <a:latin typeface="Meiryo UI" panose="020B0604030504040204" pitchFamily="50" charset="-128"/>
                <a:ea typeface="Meiryo UI" panose="020B0604030504040204" pitchFamily="50" charset="-128"/>
                <a:cs typeface="游ゴシック"/>
              </a:rPr>
              <a:t>＜</a:t>
            </a:r>
            <a:r>
              <a:rPr sz="1100" b="1">
                <a:solidFill>
                  <a:srgbClr val="836733"/>
                </a:solidFill>
                <a:latin typeface="Meiryo UI" panose="020B0604030504040204" pitchFamily="50" charset="-128"/>
                <a:ea typeface="Meiryo UI" panose="020B0604030504040204" pitchFamily="50" charset="-128"/>
                <a:cs typeface="游ゴシック"/>
              </a:rPr>
              <a:t>OS</a:t>
            </a:r>
            <a:r>
              <a:rPr lang="ja-JP" altLang="en-US" sz="1100" b="1">
                <a:solidFill>
                  <a:srgbClr val="836733"/>
                </a:solidFill>
                <a:latin typeface="Meiryo UI" panose="020B0604030504040204" pitchFamily="50" charset="-128"/>
                <a:ea typeface="Meiryo UI" panose="020B0604030504040204" pitchFamily="50" charset="-128"/>
                <a:cs typeface="游ゴシック"/>
              </a:rPr>
              <a:t>＞</a:t>
            </a:r>
            <a:endParaRPr sz="1100" dirty="0">
              <a:solidFill>
                <a:srgbClr val="836733"/>
              </a:solidFill>
              <a:latin typeface="Meiryo UI" panose="020B0604030504040204" pitchFamily="50" charset="-128"/>
              <a:ea typeface="Meiryo UI" panose="020B0604030504040204" pitchFamily="50" charset="-128"/>
              <a:cs typeface="游ゴシック"/>
            </a:endParaRPr>
          </a:p>
          <a:p>
            <a:pPr marL="42545">
              <a:lnSpc>
                <a:spcPts val="1100"/>
              </a:lnSpc>
            </a:pPr>
            <a:r>
              <a:rPr sz="1000" b="1" dirty="0">
                <a:solidFill>
                  <a:srgbClr val="58595B"/>
                </a:solidFill>
                <a:latin typeface="Meiryo UI" panose="020B0604030504040204" pitchFamily="50" charset="-128"/>
                <a:ea typeface="Meiryo UI" panose="020B0604030504040204" pitchFamily="50" charset="-128"/>
                <a:cs typeface="游ゴシック"/>
              </a:rPr>
              <a:t>・iPhone ⇒iOS 10以降</a:t>
            </a:r>
            <a:endParaRPr sz="1000" dirty="0">
              <a:latin typeface="Meiryo UI" panose="020B0604030504040204" pitchFamily="50" charset="-128"/>
              <a:ea typeface="Meiryo UI" panose="020B0604030504040204" pitchFamily="50" charset="-128"/>
              <a:cs typeface="游ゴシック"/>
            </a:endParaRPr>
          </a:p>
          <a:p>
            <a:pPr marL="42545">
              <a:lnSpc>
                <a:spcPts val="1150"/>
              </a:lnSpc>
            </a:pPr>
            <a:r>
              <a:rPr sz="1000" b="1" dirty="0">
                <a:solidFill>
                  <a:srgbClr val="58595B"/>
                </a:solidFill>
                <a:latin typeface="Meiryo UI" panose="020B0604030504040204" pitchFamily="50" charset="-128"/>
                <a:ea typeface="Meiryo UI" panose="020B0604030504040204" pitchFamily="50" charset="-128"/>
                <a:cs typeface="游ゴシック"/>
              </a:rPr>
              <a:t>・Android </a:t>
            </a:r>
            <a:r>
              <a:rPr sz="1000" b="1">
                <a:solidFill>
                  <a:srgbClr val="58595B"/>
                </a:solidFill>
                <a:latin typeface="Meiryo UI" panose="020B0604030504040204" pitchFamily="50" charset="-128"/>
                <a:ea typeface="Meiryo UI" panose="020B0604030504040204" pitchFamily="50" charset="-128"/>
                <a:cs typeface="游ゴシック"/>
              </a:rPr>
              <a:t>⇒Android</a:t>
            </a:r>
            <a:r>
              <a:rPr lang="en-US" sz="1000" b="1">
                <a:solidFill>
                  <a:srgbClr val="58595B"/>
                </a:solidFill>
                <a:latin typeface="Meiryo UI" panose="020B0604030504040204" pitchFamily="50" charset="-128"/>
                <a:ea typeface="Meiryo UI" panose="020B0604030504040204" pitchFamily="50" charset="-128"/>
                <a:cs typeface="游ゴシック"/>
              </a:rPr>
              <a:t>7.0</a:t>
            </a:r>
            <a:r>
              <a:rPr sz="1000" b="1">
                <a:solidFill>
                  <a:srgbClr val="58595B"/>
                </a:solidFill>
                <a:latin typeface="Meiryo UI" panose="020B0604030504040204" pitchFamily="50" charset="-128"/>
                <a:ea typeface="Meiryo UI" panose="020B0604030504040204" pitchFamily="50" charset="-128"/>
                <a:cs typeface="游ゴシック"/>
              </a:rPr>
              <a:t>以降</a:t>
            </a:r>
            <a:endParaRPr sz="1000" dirty="0">
              <a:latin typeface="Meiryo UI" panose="020B0604030504040204" pitchFamily="50" charset="-128"/>
              <a:ea typeface="Meiryo UI" panose="020B0604030504040204" pitchFamily="50" charset="-128"/>
              <a:cs typeface="游ゴシック"/>
            </a:endParaRPr>
          </a:p>
        </p:txBody>
      </p:sp>
      <p:sp>
        <p:nvSpPr>
          <p:cNvPr id="60" name="object 60"/>
          <p:cNvSpPr txBox="1"/>
          <p:nvPr/>
        </p:nvSpPr>
        <p:spPr>
          <a:xfrm>
            <a:off x="4346061" y="3930957"/>
            <a:ext cx="1786111" cy="461665"/>
          </a:xfrm>
          <a:prstGeom prst="rect">
            <a:avLst/>
          </a:prstGeom>
        </p:spPr>
        <p:txBody>
          <a:bodyPr vert="horz" wrap="square" lIns="0" tIns="12700" rIns="0" bIns="0" rtlCol="0">
            <a:spAutoFit/>
          </a:bodyPr>
          <a:lstStyle/>
          <a:p>
            <a:pPr marL="12700">
              <a:lnSpc>
                <a:spcPts val="1150"/>
              </a:lnSpc>
              <a:spcBef>
                <a:spcPts val="100"/>
              </a:spcBef>
            </a:pPr>
            <a:r>
              <a:rPr lang="ja-JP" altLang="en-US" sz="1100" b="1">
                <a:solidFill>
                  <a:srgbClr val="836733"/>
                </a:solidFill>
                <a:latin typeface="Meiryo UI" panose="020B0604030504040204" pitchFamily="50" charset="-128"/>
                <a:ea typeface="Meiryo UI" panose="020B0604030504040204" pitchFamily="50" charset="-128"/>
                <a:cs typeface="游ゴシック"/>
              </a:rPr>
              <a:t>＜</a:t>
            </a:r>
            <a:r>
              <a:rPr sz="1100" b="1">
                <a:solidFill>
                  <a:srgbClr val="836733"/>
                </a:solidFill>
                <a:latin typeface="Meiryo UI" panose="020B0604030504040204" pitchFamily="50" charset="-128"/>
                <a:ea typeface="Meiryo UI" panose="020B0604030504040204" pitchFamily="50" charset="-128"/>
                <a:cs typeface="游ゴシック"/>
              </a:rPr>
              <a:t>プラウザ</a:t>
            </a:r>
            <a:r>
              <a:rPr lang="ja-JP" altLang="en-US" sz="1100" b="1">
                <a:solidFill>
                  <a:srgbClr val="836733"/>
                </a:solidFill>
                <a:latin typeface="Meiryo UI" panose="020B0604030504040204" pitchFamily="50" charset="-128"/>
                <a:ea typeface="Meiryo UI" panose="020B0604030504040204" pitchFamily="50" charset="-128"/>
                <a:cs typeface="游ゴシック"/>
              </a:rPr>
              <a:t>＞</a:t>
            </a:r>
            <a:endParaRPr sz="1100" dirty="0">
              <a:solidFill>
                <a:srgbClr val="836733"/>
              </a:solidFill>
              <a:latin typeface="Meiryo UI" panose="020B0604030504040204" pitchFamily="50" charset="-128"/>
              <a:ea typeface="Meiryo UI" panose="020B0604030504040204" pitchFamily="50" charset="-128"/>
              <a:cs typeface="游ゴシック"/>
            </a:endParaRPr>
          </a:p>
          <a:p>
            <a:pPr marL="42545">
              <a:lnSpc>
                <a:spcPts val="1100"/>
              </a:lnSpc>
            </a:pPr>
            <a:r>
              <a:rPr sz="1000" b="1" dirty="0">
                <a:solidFill>
                  <a:srgbClr val="58595B"/>
                </a:solidFill>
                <a:latin typeface="Meiryo UI" panose="020B0604030504040204" pitchFamily="50" charset="-128"/>
                <a:ea typeface="Meiryo UI" panose="020B0604030504040204" pitchFamily="50" charset="-128"/>
                <a:cs typeface="游ゴシック"/>
              </a:rPr>
              <a:t>・iPhone ⇒Safari最新版</a:t>
            </a:r>
            <a:endParaRPr sz="1000" dirty="0">
              <a:latin typeface="Meiryo UI" panose="020B0604030504040204" pitchFamily="50" charset="-128"/>
              <a:ea typeface="Meiryo UI" panose="020B0604030504040204" pitchFamily="50" charset="-128"/>
              <a:cs typeface="游ゴシック"/>
            </a:endParaRPr>
          </a:p>
          <a:p>
            <a:pPr marL="42545">
              <a:lnSpc>
                <a:spcPts val="1150"/>
              </a:lnSpc>
            </a:pPr>
            <a:r>
              <a:rPr sz="1000" b="1" dirty="0">
                <a:solidFill>
                  <a:srgbClr val="58595B"/>
                </a:solidFill>
                <a:latin typeface="Meiryo UI" panose="020B0604030504040204" pitchFamily="50" charset="-128"/>
                <a:ea typeface="Meiryo UI" panose="020B0604030504040204" pitchFamily="50" charset="-128"/>
                <a:cs typeface="游ゴシック"/>
              </a:rPr>
              <a:t>・Android ⇒Chrome最新版</a:t>
            </a:r>
            <a:endParaRPr sz="1000" dirty="0">
              <a:latin typeface="Meiryo UI" panose="020B0604030504040204" pitchFamily="50" charset="-128"/>
              <a:ea typeface="Meiryo UI" panose="020B0604030504040204" pitchFamily="50" charset="-128"/>
              <a:cs typeface="游ゴシック"/>
            </a:endParaRPr>
          </a:p>
        </p:txBody>
      </p:sp>
      <p:pic>
        <p:nvPicPr>
          <p:cNvPr id="63" name="object 63"/>
          <p:cNvPicPr/>
          <p:nvPr/>
        </p:nvPicPr>
        <p:blipFill>
          <a:blip r:embed="rId4" cstate="print"/>
          <a:srcRect b="11206"/>
          <a:stretch>
            <a:fillRect/>
          </a:stretch>
        </p:blipFill>
        <p:spPr>
          <a:xfrm>
            <a:off x="4240937" y="6464862"/>
            <a:ext cx="2390000" cy="1174477"/>
          </a:xfrm>
          <a:prstGeom prst="rect">
            <a:avLst/>
          </a:prstGeom>
          <a:solidFill>
            <a:schemeClr val="accent2">
              <a:lumMod val="75000"/>
            </a:schemeClr>
          </a:solidFill>
        </p:spPr>
      </p:pic>
      <p:sp>
        <p:nvSpPr>
          <p:cNvPr id="64" name="object 64"/>
          <p:cNvSpPr/>
          <p:nvPr/>
        </p:nvSpPr>
        <p:spPr>
          <a:xfrm>
            <a:off x="5627142" y="7322874"/>
            <a:ext cx="258445" cy="33655"/>
          </a:xfrm>
          <a:custGeom>
            <a:avLst/>
            <a:gdLst/>
            <a:ahLst/>
            <a:cxnLst/>
            <a:rect l="l" t="t" r="r" b="b"/>
            <a:pathLst>
              <a:path w="258445" h="33654">
                <a:moveTo>
                  <a:pt x="258343" y="0"/>
                </a:moveTo>
                <a:lnTo>
                  <a:pt x="0" y="0"/>
                </a:lnTo>
                <a:lnTo>
                  <a:pt x="0" y="33553"/>
                </a:lnTo>
                <a:lnTo>
                  <a:pt x="258343" y="33553"/>
                </a:lnTo>
                <a:lnTo>
                  <a:pt x="258343" y="0"/>
                </a:lnTo>
                <a:close/>
              </a:path>
            </a:pathLst>
          </a:custGeom>
          <a:solidFill>
            <a:schemeClr val="accent2">
              <a:lumMod val="75000"/>
            </a:schemeClr>
          </a:solidFill>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65" name="object 65"/>
          <p:cNvSpPr txBox="1"/>
          <p:nvPr/>
        </p:nvSpPr>
        <p:spPr>
          <a:xfrm>
            <a:off x="379486" y="1039200"/>
            <a:ext cx="6028573" cy="641201"/>
          </a:xfrm>
          <a:prstGeom prst="rect">
            <a:avLst/>
          </a:prstGeom>
        </p:spPr>
        <p:txBody>
          <a:bodyPr vert="horz" wrap="none" lIns="0" tIns="12700" rIns="0" bIns="0" rtlCol="0">
            <a:spAutoFit/>
          </a:bodyPr>
          <a:lstStyle/>
          <a:p>
            <a:pPr marL="259715" marR="5080" indent="-247650">
              <a:spcBef>
                <a:spcPts val="100"/>
              </a:spcBef>
            </a:pPr>
            <a:r>
              <a:rPr lang="ja-JP" altLang="en-US" sz="2000" b="1" dirty="0">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a:t>
            </a:r>
            <a:r>
              <a:rPr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決済の途中で</a:t>
            </a:r>
            <a:r>
              <a:rPr lang="ja-JP" altLang="en-US" sz="2000" b="1" dirty="0">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a:t>
            </a:r>
            <a:r>
              <a:rPr sz="2000" b="1" err="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画面が消えた</a:t>
            </a:r>
            <a:r>
              <a:rPr lang="ja-JP" altLang="en-US"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a:t>
            </a:r>
            <a:r>
              <a:rPr sz="2000" b="1" dirty="0" err="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画面が動かない」等</a:t>
            </a:r>
            <a:endParaRPr lang="en-US" sz="2000" b="1" dirty="0">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endParaRPr>
          </a:p>
          <a:p>
            <a:pPr marL="259715" marR="5080" indent="-247650">
              <a:spcBef>
                <a:spcPts val="100"/>
              </a:spcBef>
            </a:pPr>
            <a:r>
              <a:rPr lang="ja-JP" altLang="en-US"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 　</a:t>
            </a:r>
            <a:r>
              <a:rPr sz="2000" b="1">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rPr>
              <a:t>決済に不具合が生じた場合</a:t>
            </a:r>
            <a:endParaRPr sz="2000" dirty="0">
              <a:ln w="6350">
                <a:solidFill>
                  <a:schemeClr val="tx1"/>
                </a:solidFill>
              </a:ln>
              <a:solidFill>
                <a:schemeClr val="tx1"/>
              </a:solidFill>
              <a:latin typeface="BIZ UDPゴシック" panose="020B0400000000000000" pitchFamily="50" charset="-128"/>
              <a:ea typeface="BIZ UDPゴシック" panose="020B0400000000000000" pitchFamily="50" charset="-128"/>
              <a:cs typeface="游ゴシック"/>
            </a:endParaRPr>
          </a:p>
        </p:txBody>
      </p:sp>
      <p:sp>
        <p:nvSpPr>
          <p:cNvPr id="69" name="object 69"/>
          <p:cNvSpPr txBox="1"/>
          <p:nvPr/>
        </p:nvSpPr>
        <p:spPr>
          <a:xfrm>
            <a:off x="5605896" y="7494245"/>
            <a:ext cx="304165" cy="106439"/>
          </a:xfrm>
          <a:prstGeom prst="rect">
            <a:avLst/>
          </a:prstGeom>
        </p:spPr>
        <p:txBody>
          <a:bodyPr vert="horz" wrap="square" lIns="0" tIns="13970" rIns="0" bIns="0" rtlCol="0">
            <a:spAutoFit/>
          </a:bodyPr>
          <a:lstStyle/>
          <a:p>
            <a:pPr marL="12700">
              <a:spcBef>
                <a:spcPts val="110"/>
              </a:spcBef>
            </a:pPr>
            <a:r>
              <a:rPr sz="300" b="1" spc="-40" dirty="0">
                <a:solidFill>
                  <a:srgbClr val="46525A"/>
                </a:solidFill>
                <a:latin typeface="Meiryo UI" panose="020B0604030504040204" pitchFamily="50" charset="-128"/>
                <a:ea typeface="Meiryo UI" panose="020B0604030504040204" pitchFamily="50" charset="-128"/>
                <a:cs typeface="游ゴシック"/>
              </a:rPr>
              <a:t>JytoXe8pTrm7HipL</a:t>
            </a:r>
            <a:endParaRPr sz="300">
              <a:latin typeface="Meiryo UI" panose="020B0604030504040204" pitchFamily="50" charset="-128"/>
              <a:ea typeface="Meiryo UI" panose="020B0604030504040204" pitchFamily="50" charset="-128"/>
              <a:cs typeface="游ゴシック"/>
            </a:endParaRPr>
          </a:p>
        </p:txBody>
      </p:sp>
      <p:pic>
        <p:nvPicPr>
          <p:cNvPr id="71" name="object 71"/>
          <p:cNvPicPr/>
          <p:nvPr/>
        </p:nvPicPr>
        <p:blipFill>
          <a:blip r:embed="rId5" cstate="print"/>
          <a:srcRect b="9449"/>
          <a:stretch>
            <a:fillRect/>
          </a:stretch>
        </p:blipFill>
        <p:spPr>
          <a:xfrm>
            <a:off x="1143115" y="6502887"/>
            <a:ext cx="1578800" cy="1137293"/>
          </a:xfrm>
          <a:prstGeom prst="rect">
            <a:avLst/>
          </a:prstGeom>
        </p:spPr>
      </p:pic>
      <p:sp>
        <p:nvSpPr>
          <p:cNvPr id="72" name="object 72"/>
          <p:cNvSpPr/>
          <p:nvPr/>
        </p:nvSpPr>
        <p:spPr>
          <a:xfrm>
            <a:off x="1467905" y="7334687"/>
            <a:ext cx="810260" cy="113664"/>
          </a:xfrm>
          <a:custGeom>
            <a:avLst/>
            <a:gdLst/>
            <a:ahLst/>
            <a:cxnLst/>
            <a:rect l="l" t="t" r="r" b="b"/>
            <a:pathLst>
              <a:path w="810260" h="113665">
                <a:moveTo>
                  <a:pt x="809866" y="0"/>
                </a:moveTo>
                <a:lnTo>
                  <a:pt x="0" y="0"/>
                </a:lnTo>
                <a:lnTo>
                  <a:pt x="0" y="113537"/>
                </a:lnTo>
                <a:lnTo>
                  <a:pt x="809866" y="113537"/>
                </a:lnTo>
                <a:lnTo>
                  <a:pt x="809866" y="0"/>
                </a:lnTo>
                <a:close/>
              </a:path>
            </a:pathLst>
          </a:custGeom>
          <a:solidFill>
            <a:srgbClr val="FFFFFF"/>
          </a:solidFill>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73" name="object 73"/>
          <p:cNvSpPr txBox="1"/>
          <p:nvPr/>
        </p:nvSpPr>
        <p:spPr>
          <a:xfrm>
            <a:off x="1499001" y="7329765"/>
            <a:ext cx="779780" cy="61555"/>
          </a:xfrm>
          <a:prstGeom prst="rect">
            <a:avLst/>
          </a:prstGeom>
        </p:spPr>
        <p:txBody>
          <a:bodyPr vert="horz" wrap="square" lIns="0" tIns="15240" rIns="0" bIns="0" rtlCol="0">
            <a:spAutoFit/>
          </a:bodyPr>
          <a:lstStyle/>
          <a:p>
            <a:pPr marL="12700">
              <a:spcBef>
                <a:spcPts val="120"/>
              </a:spcBef>
            </a:pPr>
            <a:r>
              <a:rPr sz="300" b="1" spc="-20" dirty="0">
                <a:solidFill>
                  <a:srgbClr val="8C8E90"/>
                </a:solidFill>
                <a:latin typeface="Meiryo UI" panose="020B0604030504040204" pitchFamily="50" charset="-128"/>
                <a:ea typeface="Meiryo UI" panose="020B0604030504040204" pitchFamily="50" charset="-128"/>
                <a:cs typeface="游ゴシック"/>
              </a:rPr>
              <a:t>取引日時：</a:t>
            </a:r>
            <a:r>
              <a:rPr sz="300" b="1" spc="-10" dirty="0">
                <a:solidFill>
                  <a:srgbClr val="8C8E90"/>
                </a:solidFill>
                <a:latin typeface="Meiryo UI" panose="020B0604030504040204" pitchFamily="50" charset="-128"/>
                <a:ea typeface="Meiryo UI" panose="020B0604030504040204" pitchFamily="50" charset="-128"/>
                <a:cs typeface="游ゴシック"/>
              </a:rPr>
              <a:t>2022</a:t>
            </a:r>
            <a:r>
              <a:rPr sz="300" b="1" dirty="0">
                <a:solidFill>
                  <a:srgbClr val="8C8E90"/>
                </a:solidFill>
                <a:latin typeface="Meiryo UI" panose="020B0604030504040204" pitchFamily="50" charset="-128"/>
                <a:ea typeface="Meiryo UI" panose="020B0604030504040204" pitchFamily="50" charset="-128"/>
                <a:cs typeface="游ゴシック"/>
              </a:rPr>
              <a:t>年12月01日21時41分49</a:t>
            </a:r>
            <a:r>
              <a:rPr sz="300" b="1" spc="-50" dirty="0">
                <a:solidFill>
                  <a:srgbClr val="8C8E90"/>
                </a:solidFill>
                <a:latin typeface="Meiryo UI" panose="020B0604030504040204" pitchFamily="50" charset="-128"/>
                <a:ea typeface="Meiryo UI" panose="020B0604030504040204" pitchFamily="50" charset="-128"/>
                <a:cs typeface="游ゴシック"/>
              </a:rPr>
              <a:t>秒</a:t>
            </a:r>
            <a:endParaRPr sz="300" dirty="0">
              <a:latin typeface="Meiryo UI" panose="020B0604030504040204" pitchFamily="50" charset="-128"/>
              <a:ea typeface="Meiryo UI" panose="020B0604030504040204" pitchFamily="50" charset="-128"/>
              <a:cs typeface="游ゴシック"/>
            </a:endParaRPr>
          </a:p>
        </p:txBody>
      </p:sp>
      <p:sp>
        <p:nvSpPr>
          <p:cNvPr id="74" name="object 74"/>
          <p:cNvSpPr txBox="1"/>
          <p:nvPr/>
        </p:nvSpPr>
        <p:spPr>
          <a:xfrm>
            <a:off x="1485458" y="7395348"/>
            <a:ext cx="610870" cy="61555"/>
          </a:xfrm>
          <a:prstGeom prst="rect">
            <a:avLst/>
          </a:prstGeom>
        </p:spPr>
        <p:txBody>
          <a:bodyPr vert="horz" wrap="square" lIns="0" tIns="15240" rIns="0" bIns="0" rtlCol="0">
            <a:spAutoFit/>
          </a:bodyPr>
          <a:lstStyle/>
          <a:p>
            <a:pPr marL="26034">
              <a:spcBef>
                <a:spcPts val="120"/>
              </a:spcBef>
            </a:pPr>
            <a:r>
              <a:rPr sz="300" b="1" spc="-20" dirty="0">
                <a:solidFill>
                  <a:srgbClr val="8C8E90"/>
                </a:solidFill>
                <a:latin typeface="Meiryo UI" panose="020B0604030504040204" pitchFamily="50" charset="-128"/>
                <a:ea typeface="Meiryo UI" panose="020B0604030504040204" pitchFamily="50" charset="-128"/>
                <a:cs typeface="游ゴシック"/>
              </a:rPr>
              <a:t>決済番号：</a:t>
            </a:r>
            <a:r>
              <a:rPr sz="300" b="1" spc="-10" dirty="0">
                <a:solidFill>
                  <a:srgbClr val="8C8E90"/>
                </a:solidFill>
                <a:latin typeface="Meiryo UI" panose="020B0604030504040204" pitchFamily="50" charset="-128"/>
                <a:ea typeface="Meiryo UI" panose="020B0604030504040204" pitchFamily="50" charset="-128"/>
                <a:cs typeface="游ゴシック"/>
              </a:rPr>
              <a:t>JytoXe8pTrm7HipL</a:t>
            </a:r>
            <a:endParaRPr sz="300">
              <a:latin typeface="Meiryo UI" panose="020B0604030504040204" pitchFamily="50" charset="-128"/>
              <a:ea typeface="Meiryo UI" panose="020B0604030504040204" pitchFamily="50" charset="-128"/>
              <a:cs typeface="游ゴシック"/>
            </a:endParaRPr>
          </a:p>
        </p:txBody>
      </p:sp>
      <p:sp>
        <p:nvSpPr>
          <p:cNvPr id="76" name="object 76"/>
          <p:cNvSpPr/>
          <p:nvPr/>
        </p:nvSpPr>
        <p:spPr>
          <a:xfrm>
            <a:off x="1490686" y="7392659"/>
            <a:ext cx="618290" cy="77847"/>
          </a:xfrm>
          <a:custGeom>
            <a:avLst/>
            <a:gdLst/>
            <a:ahLst/>
            <a:cxnLst/>
            <a:rect l="l" t="t" r="r" b="b"/>
            <a:pathLst>
              <a:path w="636905" h="87629">
                <a:moveTo>
                  <a:pt x="614387" y="87541"/>
                </a:moveTo>
                <a:lnTo>
                  <a:pt x="22097" y="87541"/>
                </a:lnTo>
                <a:lnTo>
                  <a:pt x="13496" y="85804"/>
                </a:lnTo>
                <a:lnTo>
                  <a:pt x="6472" y="81070"/>
                </a:lnTo>
                <a:lnTo>
                  <a:pt x="1736" y="74050"/>
                </a:lnTo>
                <a:lnTo>
                  <a:pt x="0" y="65455"/>
                </a:lnTo>
                <a:lnTo>
                  <a:pt x="0" y="22085"/>
                </a:lnTo>
                <a:lnTo>
                  <a:pt x="1736" y="13490"/>
                </a:lnTo>
                <a:lnTo>
                  <a:pt x="6472" y="6470"/>
                </a:lnTo>
                <a:lnTo>
                  <a:pt x="13496" y="1736"/>
                </a:lnTo>
                <a:lnTo>
                  <a:pt x="22097" y="0"/>
                </a:lnTo>
                <a:lnTo>
                  <a:pt x="614387" y="0"/>
                </a:lnTo>
                <a:lnTo>
                  <a:pt x="622987" y="1736"/>
                </a:lnTo>
                <a:lnTo>
                  <a:pt x="630007" y="6470"/>
                </a:lnTo>
                <a:lnTo>
                  <a:pt x="634738" y="13490"/>
                </a:lnTo>
                <a:lnTo>
                  <a:pt x="636473" y="22085"/>
                </a:lnTo>
                <a:lnTo>
                  <a:pt x="636473" y="65455"/>
                </a:lnTo>
                <a:lnTo>
                  <a:pt x="634738" y="74050"/>
                </a:lnTo>
                <a:lnTo>
                  <a:pt x="630007" y="81070"/>
                </a:lnTo>
                <a:lnTo>
                  <a:pt x="622987" y="85804"/>
                </a:lnTo>
                <a:lnTo>
                  <a:pt x="614387" y="87541"/>
                </a:lnTo>
                <a:close/>
              </a:path>
            </a:pathLst>
          </a:custGeom>
          <a:ln w="12700">
            <a:solidFill>
              <a:srgbClr val="ED1C2A"/>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pic>
        <p:nvPicPr>
          <p:cNvPr id="77" name="object 77"/>
          <p:cNvPicPr/>
          <p:nvPr/>
        </p:nvPicPr>
        <p:blipFill>
          <a:blip r:embed="rId6" cstate="print"/>
          <a:stretch>
            <a:fillRect/>
          </a:stretch>
        </p:blipFill>
        <p:spPr>
          <a:xfrm>
            <a:off x="897176" y="7679557"/>
            <a:ext cx="5733762" cy="288062"/>
          </a:xfrm>
          <a:prstGeom prst="rect">
            <a:avLst/>
          </a:prstGeom>
        </p:spPr>
      </p:pic>
      <p:sp>
        <p:nvSpPr>
          <p:cNvPr id="78" name="object 78"/>
          <p:cNvSpPr txBox="1"/>
          <p:nvPr/>
        </p:nvSpPr>
        <p:spPr>
          <a:xfrm>
            <a:off x="1170754" y="7714368"/>
            <a:ext cx="5513295" cy="211203"/>
          </a:xfrm>
          <a:prstGeom prst="rect">
            <a:avLst/>
          </a:prstGeom>
        </p:spPr>
        <p:txBody>
          <a:bodyPr vert="horz" wrap="none" lIns="36000" tIns="36000" rIns="36000" bIns="36000" rtlCol="0">
            <a:spAutoFit/>
          </a:bodyPr>
          <a:lstStyle/>
          <a:p>
            <a:pPr algn="l"/>
            <a:r>
              <a:rPr sz="900" b="1" dirty="0">
                <a:solidFill>
                  <a:srgbClr val="58595B"/>
                </a:solidFill>
                <a:latin typeface="Meiryo UI" panose="020B0604030504040204" pitchFamily="50" charset="-128"/>
                <a:ea typeface="Meiryo UI" panose="020B0604030504040204" pitchFamily="50" charset="-128"/>
                <a:cs typeface="游ゴシック"/>
              </a:rPr>
              <a:t>別々のスマートフォンであっても</a:t>
            </a:r>
            <a:r>
              <a:rPr sz="900" b="1">
                <a:solidFill>
                  <a:srgbClr val="58595B"/>
                </a:solidFill>
                <a:latin typeface="Meiryo UI" panose="020B0604030504040204" pitchFamily="50" charset="-128"/>
                <a:ea typeface="Meiryo UI" panose="020B0604030504040204" pitchFamily="50" charset="-128"/>
                <a:cs typeface="游ゴシック"/>
              </a:rPr>
              <a:t>、決済番号が同じであれば同じ画面を目視していることになりますのでご注意ください</a:t>
            </a:r>
            <a:endParaRPr sz="900" dirty="0">
              <a:latin typeface="Meiryo UI" panose="020B0604030504040204" pitchFamily="50" charset="-128"/>
              <a:ea typeface="Meiryo UI" panose="020B0604030504040204" pitchFamily="50" charset="-128"/>
              <a:cs typeface="游ゴシック"/>
            </a:endParaRPr>
          </a:p>
        </p:txBody>
      </p:sp>
      <p:sp>
        <p:nvSpPr>
          <p:cNvPr id="79" name="object 79"/>
          <p:cNvSpPr/>
          <p:nvPr/>
        </p:nvSpPr>
        <p:spPr>
          <a:xfrm>
            <a:off x="5599569" y="7482314"/>
            <a:ext cx="323215" cy="90805"/>
          </a:xfrm>
          <a:custGeom>
            <a:avLst/>
            <a:gdLst/>
            <a:ahLst/>
            <a:cxnLst/>
            <a:rect l="l" t="t" r="r" b="b"/>
            <a:pathLst>
              <a:path w="323214" h="90804">
                <a:moveTo>
                  <a:pt x="289394" y="90792"/>
                </a:moveTo>
                <a:lnTo>
                  <a:pt x="33235" y="90792"/>
                </a:lnTo>
                <a:lnTo>
                  <a:pt x="20300" y="88179"/>
                </a:lnTo>
                <a:lnTo>
                  <a:pt x="9736" y="81056"/>
                </a:lnTo>
                <a:lnTo>
                  <a:pt x="2612" y="70491"/>
                </a:lnTo>
                <a:lnTo>
                  <a:pt x="0" y="57556"/>
                </a:lnTo>
                <a:lnTo>
                  <a:pt x="0" y="33235"/>
                </a:lnTo>
                <a:lnTo>
                  <a:pt x="2612" y="20300"/>
                </a:lnTo>
                <a:lnTo>
                  <a:pt x="9736" y="9736"/>
                </a:lnTo>
                <a:lnTo>
                  <a:pt x="20300" y="2612"/>
                </a:lnTo>
                <a:lnTo>
                  <a:pt x="33235" y="0"/>
                </a:lnTo>
                <a:lnTo>
                  <a:pt x="289394" y="0"/>
                </a:lnTo>
                <a:lnTo>
                  <a:pt x="302330" y="2612"/>
                </a:lnTo>
                <a:lnTo>
                  <a:pt x="312894" y="9736"/>
                </a:lnTo>
                <a:lnTo>
                  <a:pt x="320018" y="20300"/>
                </a:lnTo>
                <a:lnTo>
                  <a:pt x="322630" y="33235"/>
                </a:lnTo>
                <a:lnTo>
                  <a:pt x="322630" y="57556"/>
                </a:lnTo>
                <a:lnTo>
                  <a:pt x="320018" y="70491"/>
                </a:lnTo>
                <a:lnTo>
                  <a:pt x="312894" y="81056"/>
                </a:lnTo>
                <a:lnTo>
                  <a:pt x="302330" y="88179"/>
                </a:lnTo>
                <a:lnTo>
                  <a:pt x="289394" y="90792"/>
                </a:lnTo>
                <a:close/>
              </a:path>
            </a:pathLst>
          </a:custGeom>
          <a:ln w="12700">
            <a:solidFill>
              <a:srgbClr val="ED1C2A"/>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80" name="object 80"/>
          <p:cNvSpPr txBox="1"/>
          <p:nvPr/>
        </p:nvSpPr>
        <p:spPr>
          <a:xfrm>
            <a:off x="5337321" y="9596670"/>
            <a:ext cx="1115707" cy="105157"/>
          </a:xfrm>
          <a:prstGeom prst="rect">
            <a:avLst/>
          </a:prstGeom>
        </p:spPr>
        <p:txBody>
          <a:bodyPr vert="horz" wrap="square" lIns="0" tIns="12700" rIns="0" bIns="0" rtlCol="0">
            <a:spAutoFit/>
          </a:bodyPr>
          <a:lstStyle/>
          <a:p>
            <a:pPr marL="12700">
              <a:spcBef>
                <a:spcPts val="100"/>
              </a:spcBef>
            </a:pPr>
            <a:r>
              <a:rPr sz="600" b="1" spc="-40">
                <a:solidFill>
                  <a:srgbClr val="231F20"/>
                </a:solidFill>
                <a:latin typeface="Meiryo UI" panose="020B0604030504040204" pitchFamily="50" charset="-128"/>
                <a:ea typeface="Meiryo UI" panose="020B0604030504040204" pitchFamily="50" charset="-128"/>
                <a:cs typeface="游ゴシック"/>
              </a:rPr>
              <a:t>決済番号</a:t>
            </a:r>
            <a:r>
              <a:rPr lang="ja-JP" altLang="en-US" sz="600" b="1" spc="-40">
                <a:solidFill>
                  <a:srgbClr val="231F20"/>
                </a:solidFill>
                <a:latin typeface="Meiryo UI" panose="020B0604030504040204" pitchFamily="50" charset="-128"/>
                <a:ea typeface="Meiryo UI" panose="020B0604030504040204" pitchFamily="50" charset="-128"/>
                <a:cs typeface="游ゴシック"/>
              </a:rPr>
              <a:t>：</a:t>
            </a:r>
            <a:r>
              <a:rPr sz="600" b="1" spc="-20">
                <a:solidFill>
                  <a:srgbClr val="231F20"/>
                </a:solidFill>
                <a:latin typeface="Meiryo UI" panose="020B0604030504040204" pitchFamily="50" charset="-128"/>
                <a:ea typeface="Meiryo UI" panose="020B0604030504040204" pitchFamily="50" charset="-128"/>
                <a:cs typeface="游ゴシック"/>
              </a:rPr>
              <a:t>GtobRv5Trn8FiuW</a:t>
            </a:r>
            <a:endParaRPr sz="600">
              <a:latin typeface="Meiryo UI" panose="020B0604030504040204" pitchFamily="50" charset="-128"/>
              <a:ea typeface="Meiryo UI" panose="020B0604030504040204" pitchFamily="50" charset="-128"/>
              <a:cs typeface="游ゴシック"/>
            </a:endParaRPr>
          </a:p>
        </p:txBody>
      </p:sp>
      <p:grpSp>
        <p:nvGrpSpPr>
          <p:cNvPr id="81" name="object 81"/>
          <p:cNvGrpSpPr/>
          <p:nvPr/>
        </p:nvGrpSpPr>
        <p:grpSpPr>
          <a:xfrm>
            <a:off x="1138014" y="9577497"/>
            <a:ext cx="1203325" cy="155575"/>
            <a:chOff x="1131663" y="9535736"/>
            <a:chExt cx="1203325" cy="155575"/>
          </a:xfrm>
        </p:grpSpPr>
        <p:sp>
          <p:nvSpPr>
            <p:cNvPr id="82" name="object 82"/>
            <p:cNvSpPr/>
            <p:nvPr/>
          </p:nvSpPr>
          <p:spPr>
            <a:xfrm>
              <a:off x="1138013" y="9542086"/>
              <a:ext cx="1190625" cy="142875"/>
            </a:xfrm>
            <a:custGeom>
              <a:avLst/>
              <a:gdLst/>
              <a:ahLst/>
              <a:cxnLst/>
              <a:rect l="l" t="t" r="r" b="b"/>
              <a:pathLst>
                <a:path w="1190625" h="142875">
                  <a:moveTo>
                    <a:pt x="1141374" y="0"/>
                  </a:moveTo>
                  <a:lnTo>
                    <a:pt x="48628" y="0"/>
                  </a:lnTo>
                  <a:lnTo>
                    <a:pt x="29698" y="3822"/>
                  </a:lnTo>
                  <a:lnTo>
                    <a:pt x="14241" y="14247"/>
                  </a:lnTo>
                  <a:lnTo>
                    <a:pt x="3820" y="29709"/>
                  </a:lnTo>
                  <a:lnTo>
                    <a:pt x="0" y="48640"/>
                  </a:lnTo>
                  <a:lnTo>
                    <a:pt x="0" y="94030"/>
                  </a:lnTo>
                  <a:lnTo>
                    <a:pt x="3820" y="112962"/>
                  </a:lnTo>
                  <a:lnTo>
                    <a:pt x="14241" y="128423"/>
                  </a:lnTo>
                  <a:lnTo>
                    <a:pt x="29698" y="138848"/>
                  </a:lnTo>
                  <a:lnTo>
                    <a:pt x="48628" y="142671"/>
                  </a:lnTo>
                  <a:lnTo>
                    <a:pt x="1141374" y="142671"/>
                  </a:lnTo>
                  <a:lnTo>
                    <a:pt x="1160306" y="138848"/>
                  </a:lnTo>
                  <a:lnTo>
                    <a:pt x="1175767" y="128423"/>
                  </a:lnTo>
                  <a:lnTo>
                    <a:pt x="1186192" y="112962"/>
                  </a:lnTo>
                  <a:lnTo>
                    <a:pt x="1190015" y="94030"/>
                  </a:lnTo>
                  <a:lnTo>
                    <a:pt x="1190015" y="48640"/>
                  </a:lnTo>
                  <a:lnTo>
                    <a:pt x="1186192" y="29709"/>
                  </a:lnTo>
                  <a:lnTo>
                    <a:pt x="1175767" y="14247"/>
                  </a:lnTo>
                  <a:lnTo>
                    <a:pt x="1160306" y="3822"/>
                  </a:lnTo>
                  <a:lnTo>
                    <a:pt x="1141374" y="0"/>
                  </a:lnTo>
                  <a:close/>
                </a:path>
              </a:pathLst>
            </a:custGeom>
            <a:solidFill>
              <a:srgbClr val="EBEAE2"/>
            </a:solidFill>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83" name="object 83"/>
            <p:cNvSpPr/>
            <p:nvPr/>
          </p:nvSpPr>
          <p:spPr>
            <a:xfrm>
              <a:off x="1138013" y="9542086"/>
              <a:ext cx="1190625" cy="142875"/>
            </a:xfrm>
            <a:custGeom>
              <a:avLst/>
              <a:gdLst/>
              <a:ahLst/>
              <a:cxnLst/>
              <a:rect l="l" t="t" r="r" b="b"/>
              <a:pathLst>
                <a:path w="1190625" h="142875">
                  <a:moveTo>
                    <a:pt x="1141374" y="142671"/>
                  </a:moveTo>
                  <a:lnTo>
                    <a:pt x="48628" y="142671"/>
                  </a:lnTo>
                  <a:lnTo>
                    <a:pt x="29698" y="138848"/>
                  </a:lnTo>
                  <a:lnTo>
                    <a:pt x="14241" y="128423"/>
                  </a:lnTo>
                  <a:lnTo>
                    <a:pt x="3820" y="112962"/>
                  </a:lnTo>
                  <a:lnTo>
                    <a:pt x="0" y="94030"/>
                  </a:lnTo>
                  <a:lnTo>
                    <a:pt x="0" y="48640"/>
                  </a:lnTo>
                  <a:lnTo>
                    <a:pt x="3820" y="29709"/>
                  </a:lnTo>
                  <a:lnTo>
                    <a:pt x="14241" y="14247"/>
                  </a:lnTo>
                  <a:lnTo>
                    <a:pt x="29698" y="3822"/>
                  </a:lnTo>
                  <a:lnTo>
                    <a:pt x="48628" y="0"/>
                  </a:lnTo>
                  <a:lnTo>
                    <a:pt x="1141374" y="0"/>
                  </a:lnTo>
                  <a:lnTo>
                    <a:pt x="1160306" y="3822"/>
                  </a:lnTo>
                  <a:lnTo>
                    <a:pt x="1175767" y="14247"/>
                  </a:lnTo>
                  <a:lnTo>
                    <a:pt x="1186192" y="29709"/>
                  </a:lnTo>
                  <a:lnTo>
                    <a:pt x="1190015" y="48640"/>
                  </a:lnTo>
                  <a:lnTo>
                    <a:pt x="1190015" y="94030"/>
                  </a:lnTo>
                  <a:lnTo>
                    <a:pt x="1186192" y="112962"/>
                  </a:lnTo>
                  <a:lnTo>
                    <a:pt x="1175767" y="128423"/>
                  </a:lnTo>
                  <a:lnTo>
                    <a:pt x="1160306" y="138848"/>
                  </a:lnTo>
                  <a:lnTo>
                    <a:pt x="1141374" y="142671"/>
                  </a:lnTo>
                  <a:close/>
                </a:path>
              </a:pathLst>
            </a:custGeom>
            <a:ln w="12699">
              <a:solidFill>
                <a:srgbClr val="693300"/>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grpSp>
      <p:sp>
        <p:nvSpPr>
          <p:cNvPr id="84" name="object 84"/>
          <p:cNvSpPr txBox="1"/>
          <p:nvPr/>
        </p:nvSpPr>
        <p:spPr>
          <a:xfrm>
            <a:off x="1176070" y="9596670"/>
            <a:ext cx="1139189" cy="105157"/>
          </a:xfrm>
          <a:prstGeom prst="rect">
            <a:avLst/>
          </a:prstGeom>
        </p:spPr>
        <p:txBody>
          <a:bodyPr vert="horz" wrap="square" lIns="0" tIns="12700" rIns="0" bIns="0" rtlCol="0">
            <a:spAutoFit/>
          </a:bodyPr>
          <a:lstStyle/>
          <a:p>
            <a:pPr marL="12700">
              <a:spcBef>
                <a:spcPts val="100"/>
              </a:spcBef>
            </a:pPr>
            <a:r>
              <a:rPr sz="600" b="1" spc="-35" dirty="0">
                <a:solidFill>
                  <a:srgbClr val="231F20"/>
                </a:solidFill>
                <a:latin typeface="Meiryo UI" panose="020B0604030504040204" pitchFamily="50" charset="-128"/>
                <a:ea typeface="Meiryo UI" panose="020B0604030504040204" pitchFamily="50" charset="-128"/>
                <a:cs typeface="游ゴシック"/>
              </a:rPr>
              <a:t>決済番号：</a:t>
            </a:r>
            <a:r>
              <a:rPr sz="600" b="1" spc="-10" dirty="0">
                <a:solidFill>
                  <a:srgbClr val="231F20"/>
                </a:solidFill>
                <a:latin typeface="Meiryo UI" panose="020B0604030504040204" pitchFamily="50" charset="-128"/>
                <a:ea typeface="Meiryo UI" panose="020B0604030504040204" pitchFamily="50" charset="-128"/>
                <a:cs typeface="游ゴシック"/>
              </a:rPr>
              <a:t>JytoXe8pTrm7HipL</a:t>
            </a:r>
            <a:endParaRPr sz="600">
              <a:latin typeface="Meiryo UI" panose="020B0604030504040204" pitchFamily="50" charset="-128"/>
              <a:ea typeface="Meiryo UI" panose="020B0604030504040204" pitchFamily="50" charset="-128"/>
              <a:cs typeface="游ゴシック"/>
            </a:endParaRPr>
          </a:p>
        </p:txBody>
      </p:sp>
      <p:grpSp>
        <p:nvGrpSpPr>
          <p:cNvPr id="85" name="object 85"/>
          <p:cNvGrpSpPr/>
          <p:nvPr/>
        </p:nvGrpSpPr>
        <p:grpSpPr>
          <a:xfrm>
            <a:off x="3254826" y="9577497"/>
            <a:ext cx="1203325" cy="155575"/>
            <a:chOff x="3248475" y="9535736"/>
            <a:chExt cx="1203325" cy="155575"/>
          </a:xfrm>
        </p:grpSpPr>
        <p:sp>
          <p:nvSpPr>
            <p:cNvPr id="86" name="object 86"/>
            <p:cNvSpPr/>
            <p:nvPr/>
          </p:nvSpPr>
          <p:spPr>
            <a:xfrm>
              <a:off x="3254825" y="9542086"/>
              <a:ext cx="1190625" cy="142875"/>
            </a:xfrm>
            <a:custGeom>
              <a:avLst/>
              <a:gdLst/>
              <a:ahLst/>
              <a:cxnLst/>
              <a:rect l="l" t="t" r="r" b="b"/>
              <a:pathLst>
                <a:path w="1190625" h="142875">
                  <a:moveTo>
                    <a:pt x="1141374" y="0"/>
                  </a:moveTo>
                  <a:lnTo>
                    <a:pt x="48628" y="0"/>
                  </a:lnTo>
                  <a:lnTo>
                    <a:pt x="29698" y="3822"/>
                  </a:lnTo>
                  <a:lnTo>
                    <a:pt x="14241" y="14247"/>
                  </a:lnTo>
                  <a:lnTo>
                    <a:pt x="3820" y="29709"/>
                  </a:lnTo>
                  <a:lnTo>
                    <a:pt x="0" y="48640"/>
                  </a:lnTo>
                  <a:lnTo>
                    <a:pt x="0" y="94030"/>
                  </a:lnTo>
                  <a:lnTo>
                    <a:pt x="3820" y="112962"/>
                  </a:lnTo>
                  <a:lnTo>
                    <a:pt x="14241" y="128423"/>
                  </a:lnTo>
                  <a:lnTo>
                    <a:pt x="29698" y="138848"/>
                  </a:lnTo>
                  <a:lnTo>
                    <a:pt x="48628" y="142671"/>
                  </a:lnTo>
                  <a:lnTo>
                    <a:pt x="1141374" y="142671"/>
                  </a:lnTo>
                  <a:lnTo>
                    <a:pt x="1160306" y="138848"/>
                  </a:lnTo>
                  <a:lnTo>
                    <a:pt x="1175767" y="128423"/>
                  </a:lnTo>
                  <a:lnTo>
                    <a:pt x="1186192" y="112962"/>
                  </a:lnTo>
                  <a:lnTo>
                    <a:pt x="1190015" y="94030"/>
                  </a:lnTo>
                  <a:lnTo>
                    <a:pt x="1190015" y="48640"/>
                  </a:lnTo>
                  <a:lnTo>
                    <a:pt x="1186192" y="29709"/>
                  </a:lnTo>
                  <a:lnTo>
                    <a:pt x="1175767" y="14247"/>
                  </a:lnTo>
                  <a:lnTo>
                    <a:pt x="1160306" y="3822"/>
                  </a:lnTo>
                  <a:lnTo>
                    <a:pt x="1141374" y="0"/>
                  </a:lnTo>
                  <a:close/>
                </a:path>
              </a:pathLst>
            </a:custGeom>
            <a:solidFill>
              <a:srgbClr val="FFFBCC"/>
            </a:solidFill>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87" name="object 87"/>
            <p:cNvSpPr/>
            <p:nvPr/>
          </p:nvSpPr>
          <p:spPr>
            <a:xfrm>
              <a:off x="3254825" y="9542086"/>
              <a:ext cx="1190625" cy="142875"/>
            </a:xfrm>
            <a:custGeom>
              <a:avLst/>
              <a:gdLst/>
              <a:ahLst/>
              <a:cxnLst/>
              <a:rect l="l" t="t" r="r" b="b"/>
              <a:pathLst>
                <a:path w="1190625" h="142875">
                  <a:moveTo>
                    <a:pt x="1141374" y="142671"/>
                  </a:moveTo>
                  <a:lnTo>
                    <a:pt x="48628" y="142671"/>
                  </a:lnTo>
                  <a:lnTo>
                    <a:pt x="29698" y="138848"/>
                  </a:lnTo>
                  <a:lnTo>
                    <a:pt x="14241" y="128423"/>
                  </a:lnTo>
                  <a:lnTo>
                    <a:pt x="3820" y="112962"/>
                  </a:lnTo>
                  <a:lnTo>
                    <a:pt x="0" y="94030"/>
                  </a:lnTo>
                  <a:lnTo>
                    <a:pt x="0" y="48640"/>
                  </a:lnTo>
                  <a:lnTo>
                    <a:pt x="3820" y="29709"/>
                  </a:lnTo>
                  <a:lnTo>
                    <a:pt x="14241" y="14247"/>
                  </a:lnTo>
                  <a:lnTo>
                    <a:pt x="29698" y="3822"/>
                  </a:lnTo>
                  <a:lnTo>
                    <a:pt x="48628" y="0"/>
                  </a:lnTo>
                  <a:lnTo>
                    <a:pt x="1141374" y="0"/>
                  </a:lnTo>
                  <a:lnTo>
                    <a:pt x="1160306" y="3822"/>
                  </a:lnTo>
                  <a:lnTo>
                    <a:pt x="1175767" y="14247"/>
                  </a:lnTo>
                  <a:lnTo>
                    <a:pt x="1186192" y="29709"/>
                  </a:lnTo>
                  <a:lnTo>
                    <a:pt x="1190015" y="48640"/>
                  </a:lnTo>
                  <a:lnTo>
                    <a:pt x="1190015" y="94030"/>
                  </a:lnTo>
                  <a:lnTo>
                    <a:pt x="1186192" y="112962"/>
                  </a:lnTo>
                  <a:lnTo>
                    <a:pt x="1175767" y="128423"/>
                  </a:lnTo>
                  <a:lnTo>
                    <a:pt x="1160306" y="138848"/>
                  </a:lnTo>
                  <a:lnTo>
                    <a:pt x="1141374" y="142671"/>
                  </a:lnTo>
                  <a:close/>
                </a:path>
              </a:pathLst>
            </a:custGeom>
            <a:ln w="12699">
              <a:solidFill>
                <a:srgbClr val="693300"/>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grpSp>
      <p:sp>
        <p:nvSpPr>
          <p:cNvPr id="88" name="object 88"/>
          <p:cNvSpPr txBox="1"/>
          <p:nvPr/>
        </p:nvSpPr>
        <p:spPr>
          <a:xfrm>
            <a:off x="3286890" y="9596670"/>
            <a:ext cx="1139190" cy="105157"/>
          </a:xfrm>
          <a:prstGeom prst="rect">
            <a:avLst/>
          </a:prstGeom>
        </p:spPr>
        <p:txBody>
          <a:bodyPr vert="horz" wrap="square" lIns="0" tIns="12700" rIns="0" bIns="0" rtlCol="0">
            <a:spAutoFit/>
          </a:bodyPr>
          <a:lstStyle/>
          <a:p>
            <a:pPr marL="31115">
              <a:spcBef>
                <a:spcPts val="100"/>
              </a:spcBef>
            </a:pPr>
            <a:r>
              <a:rPr sz="600" b="1" spc="-35" dirty="0">
                <a:solidFill>
                  <a:srgbClr val="231F20"/>
                </a:solidFill>
                <a:latin typeface="Meiryo UI" panose="020B0604030504040204" pitchFamily="50" charset="-128"/>
                <a:ea typeface="Meiryo UI" panose="020B0604030504040204" pitchFamily="50" charset="-128"/>
                <a:cs typeface="游ゴシック"/>
              </a:rPr>
              <a:t>決済番号：</a:t>
            </a:r>
            <a:r>
              <a:rPr sz="600" b="1" spc="-10" dirty="0">
                <a:solidFill>
                  <a:srgbClr val="231F20"/>
                </a:solidFill>
                <a:latin typeface="Meiryo UI" panose="020B0604030504040204" pitchFamily="50" charset="-128"/>
                <a:ea typeface="Meiryo UI" panose="020B0604030504040204" pitchFamily="50" charset="-128"/>
                <a:cs typeface="游ゴシック"/>
              </a:rPr>
              <a:t>GtobRv5Trn8FiuW</a:t>
            </a:r>
            <a:endParaRPr sz="600">
              <a:latin typeface="Meiryo UI" panose="020B0604030504040204" pitchFamily="50" charset="-128"/>
              <a:ea typeface="Meiryo UI" panose="020B0604030504040204" pitchFamily="50" charset="-128"/>
              <a:cs typeface="游ゴシック"/>
            </a:endParaRPr>
          </a:p>
        </p:txBody>
      </p:sp>
      <p:pic>
        <p:nvPicPr>
          <p:cNvPr id="90" name="object 90"/>
          <p:cNvPicPr/>
          <p:nvPr/>
        </p:nvPicPr>
        <p:blipFill>
          <a:blip r:embed="rId7" cstate="print"/>
          <a:stretch>
            <a:fillRect/>
          </a:stretch>
        </p:blipFill>
        <p:spPr>
          <a:xfrm>
            <a:off x="692532" y="9203267"/>
            <a:ext cx="438645" cy="580790"/>
          </a:xfrm>
          <a:prstGeom prst="rect">
            <a:avLst/>
          </a:prstGeom>
        </p:spPr>
      </p:pic>
      <p:pic>
        <p:nvPicPr>
          <p:cNvPr id="91" name="object 91"/>
          <p:cNvPicPr/>
          <p:nvPr/>
        </p:nvPicPr>
        <p:blipFill>
          <a:blip r:embed="rId8" cstate="print"/>
          <a:stretch>
            <a:fillRect/>
          </a:stretch>
        </p:blipFill>
        <p:spPr>
          <a:xfrm>
            <a:off x="2844432" y="9221156"/>
            <a:ext cx="417474" cy="547373"/>
          </a:xfrm>
          <a:prstGeom prst="rect">
            <a:avLst/>
          </a:prstGeom>
        </p:spPr>
      </p:pic>
      <p:pic>
        <p:nvPicPr>
          <p:cNvPr id="92" name="object 92"/>
          <p:cNvPicPr/>
          <p:nvPr/>
        </p:nvPicPr>
        <p:blipFill>
          <a:blip r:embed="rId9" cstate="print"/>
          <a:stretch>
            <a:fillRect/>
          </a:stretch>
        </p:blipFill>
        <p:spPr>
          <a:xfrm>
            <a:off x="4789176" y="9202021"/>
            <a:ext cx="600241" cy="563270"/>
          </a:xfrm>
          <a:prstGeom prst="rect">
            <a:avLst/>
          </a:prstGeom>
        </p:spPr>
      </p:pic>
      <p:sp>
        <p:nvSpPr>
          <p:cNvPr id="93" name="object 93"/>
          <p:cNvSpPr txBox="1"/>
          <p:nvPr/>
        </p:nvSpPr>
        <p:spPr>
          <a:xfrm>
            <a:off x="2663482" y="9751265"/>
            <a:ext cx="688256" cy="257369"/>
          </a:xfrm>
          <a:prstGeom prst="rect">
            <a:avLst/>
          </a:prstGeom>
          <a:solidFill>
            <a:srgbClr val="ED1C2A"/>
          </a:solidFill>
        </p:spPr>
        <p:txBody>
          <a:bodyPr vert="horz" wrap="none" lIns="36000" tIns="36000" rIns="36000" bIns="36000" rtlCol="0">
            <a:spAutoFit/>
          </a:bodyPr>
          <a:lstStyle/>
          <a:p>
            <a:pPr algn="l"/>
            <a:r>
              <a:rPr sz="1200" b="1" dirty="0">
                <a:solidFill>
                  <a:srgbClr val="FFFFFF"/>
                </a:solidFill>
                <a:latin typeface="Meiryo UI" panose="020B0604030504040204" pitchFamily="50" charset="-128"/>
                <a:ea typeface="Meiryo UI" panose="020B0604030504040204" pitchFamily="50" charset="-128"/>
                <a:cs typeface="游ゴシック"/>
              </a:rPr>
              <a:t>決済完了</a:t>
            </a:r>
            <a:endParaRPr sz="1200">
              <a:latin typeface="Meiryo UI" panose="020B0604030504040204" pitchFamily="50" charset="-128"/>
              <a:ea typeface="Meiryo UI" panose="020B0604030504040204" pitchFamily="50" charset="-128"/>
              <a:cs typeface="游ゴシック"/>
            </a:endParaRPr>
          </a:p>
        </p:txBody>
      </p:sp>
      <p:sp>
        <p:nvSpPr>
          <p:cNvPr id="94" name="object 94"/>
          <p:cNvSpPr txBox="1"/>
          <p:nvPr/>
        </p:nvSpPr>
        <p:spPr>
          <a:xfrm>
            <a:off x="4722584" y="9751265"/>
            <a:ext cx="534368" cy="257369"/>
          </a:xfrm>
          <a:prstGeom prst="rect">
            <a:avLst/>
          </a:prstGeom>
          <a:solidFill>
            <a:srgbClr val="0094D9"/>
          </a:solidFill>
        </p:spPr>
        <p:txBody>
          <a:bodyPr vert="horz" wrap="none" lIns="36000" tIns="36000" rIns="36000" bIns="36000" rtlCol="0">
            <a:spAutoFit/>
          </a:bodyPr>
          <a:lstStyle/>
          <a:p>
            <a:pPr algn="l"/>
            <a:r>
              <a:rPr sz="1200" b="1" dirty="0">
                <a:solidFill>
                  <a:srgbClr val="FFFFFF"/>
                </a:solidFill>
                <a:latin typeface="Meiryo UI" panose="020B0604030504040204" pitchFamily="50" charset="-128"/>
                <a:ea typeface="Meiryo UI" panose="020B0604030504040204" pitchFamily="50" charset="-128"/>
                <a:cs typeface="游ゴシック"/>
              </a:rPr>
              <a:t>未決済</a:t>
            </a:r>
            <a:endParaRPr sz="1200">
              <a:latin typeface="Meiryo UI" panose="020B0604030504040204" pitchFamily="50" charset="-128"/>
              <a:ea typeface="Meiryo UI" panose="020B0604030504040204" pitchFamily="50" charset="-128"/>
              <a:cs typeface="游ゴシック"/>
            </a:endParaRPr>
          </a:p>
        </p:txBody>
      </p:sp>
      <p:sp>
        <p:nvSpPr>
          <p:cNvPr id="95" name="object 95"/>
          <p:cNvSpPr txBox="1"/>
          <p:nvPr/>
        </p:nvSpPr>
        <p:spPr>
          <a:xfrm>
            <a:off x="631013" y="9751265"/>
            <a:ext cx="688256" cy="257369"/>
          </a:xfrm>
          <a:prstGeom prst="rect">
            <a:avLst/>
          </a:prstGeom>
          <a:solidFill>
            <a:srgbClr val="ED1C2A"/>
          </a:solidFill>
        </p:spPr>
        <p:txBody>
          <a:bodyPr vert="horz" wrap="none" lIns="36000" tIns="36000" rIns="36000" bIns="36000" rtlCol="0">
            <a:spAutoFit/>
          </a:bodyPr>
          <a:lstStyle/>
          <a:p>
            <a:pPr algn="l"/>
            <a:r>
              <a:rPr sz="1200" b="1" dirty="0">
                <a:solidFill>
                  <a:srgbClr val="FFFFFF"/>
                </a:solidFill>
                <a:latin typeface="Meiryo UI" panose="020B0604030504040204" pitchFamily="50" charset="-128"/>
                <a:ea typeface="Meiryo UI" panose="020B0604030504040204" pitchFamily="50" charset="-128"/>
                <a:cs typeface="游ゴシック"/>
              </a:rPr>
              <a:t>決済完了</a:t>
            </a:r>
            <a:endParaRPr sz="1200">
              <a:latin typeface="Meiryo UI" panose="020B0604030504040204" pitchFamily="50" charset="-128"/>
              <a:ea typeface="Meiryo UI" panose="020B0604030504040204" pitchFamily="50" charset="-128"/>
              <a:cs typeface="游ゴシック"/>
            </a:endParaRPr>
          </a:p>
        </p:txBody>
      </p:sp>
      <p:sp>
        <p:nvSpPr>
          <p:cNvPr id="96" name="object 96"/>
          <p:cNvSpPr/>
          <p:nvPr/>
        </p:nvSpPr>
        <p:spPr>
          <a:xfrm>
            <a:off x="2086287" y="7015231"/>
            <a:ext cx="3562759" cy="453294"/>
          </a:xfrm>
          <a:custGeom>
            <a:avLst/>
            <a:gdLst>
              <a:gd name="csX0" fmla="*/ 0 w 3546903"/>
              <a:gd name="csY0" fmla="*/ 410718 h 418938"/>
              <a:gd name="csX1" fmla="*/ 687425 w 3546903"/>
              <a:gd name="csY1" fmla="*/ 0 h 418938"/>
              <a:gd name="csX2" fmla="*/ 2862097 w 3546903"/>
              <a:gd name="csY2" fmla="*/ 0 h 418938"/>
              <a:gd name="csX3" fmla="*/ 3546903 w 3546903"/>
              <a:gd name="csY3" fmla="*/ 418938 h 418938"/>
              <a:gd name="csX0" fmla="*/ 0 w 3570688"/>
              <a:gd name="csY0" fmla="*/ 410718 h 445366"/>
              <a:gd name="csX1" fmla="*/ 687425 w 3570688"/>
              <a:gd name="csY1" fmla="*/ 0 h 445366"/>
              <a:gd name="csX2" fmla="*/ 2862097 w 3570688"/>
              <a:gd name="csY2" fmla="*/ 0 h 445366"/>
              <a:gd name="csX3" fmla="*/ 3570688 w 3570688"/>
              <a:gd name="csY3" fmla="*/ 445366 h 445366"/>
              <a:gd name="csX0" fmla="*/ 0 w 3562759"/>
              <a:gd name="csY0" fmla="*/ 410718 h 453294"/>
              <a:gd name="csX1" fmla="*/ 687425 w 3562759"/>
              <a:gd name="csY1" fmla="*/ 0 h 453294"/>
              <a:gd name="csX2" fmla="*/ 2862097 w 3562759"/>
              <a:gd name="csY2" fmla="*/ 0 h 453294"/>
              <a:gd name="csX3" fmla="*/ 3562759 w 3562759"/>
              <a:gd name="csY3" fmla="*/ 453294 h 453294"/>
            </a:gdLst>
            <a:ahLst/>
            <a:cxnLst>
              <a:cxn ang="0">
                <a:pos x="csX0" y="csY0"/>
              </a:cxn>
              <a:cxn ang="0">
                <a:pos x="csX1" y="csY1"/>
              </a:cxn>
              <a:cxn ang="0">
                <a:pos x="csX2" y="csY2"/>
              </a:cxn>
              <a:cxn ang="0">
                <a:pos x="csX3" y="csY3"/>
              </a:cxn>
            </a:cxnLst>
            <a:rect l="l" t="t" r="r" b="b"/>
            <a:pathLst>
              <a:path w="3562759" h="453294">
                <a:moveTo>
                  <a:pt x="0" y="410718"/>
                </a:moveTo>
                <a:lnTo>
                  <a:pt x="687425" y="0"/>
                </a:lnTo>
                <a:lnTo>
                  <a:pt x="2862097" y="0"/>
                </a:lnTo>
                <a:cubicBezTo>
                  <a:pt x="3088347" y="109368"/>
                  <a:pt x="3336509" y="343926"/>
                  <a:pt x="3562759" y="453294"/>
                </a:cubicBezTo>
              </a:path>
            </a:pathLst>
          </a:custGeom>
          <a:ln w="12700">
            <a:solidFill>
              <a:srgbClr val="ED1C2A"/>
            </a:solidFill>
          </a:ln>
        </p:spPr>
        <p:txBody>
          <a:bodyPr wrap="square" lIns="0" tIns="0" rIns="0" bIns="0" rtlCol="0"/>
          <a:lstStyle/>
          <a:p>
            <a:endParaRPr>
              <a:latin typeface="Meiryo UI" panose="020B0604030504040204" pitchFamily="50" charset="-128"/>
              <a:ea typeface="Meiryo UI" panose="020B0604030504040204" pitchFamily="50" charset="-128"/>
            </a:endParaRPr>
          </a:p>
        </p:txBody>
      </p:sp>
      <p:sp>
        <p:nvSpPr>
          <p:cNvPr id="97" name="object 97"/>
          <p:cNvSpPr txBox="1"/>
          <p:nvPr/>
        </p:nvSpPr>
        <p:spPr>
          <a:xfrm>
            <a:off x="2873603" y="6752737"/>
            <a:ext cx="1286476" cy="534564"/>
          </a:xfrm>
          <a:prstGeom prst="rect">
            <a:avLst/>
          </a:prstGeom>
          <a:solidFill>
            <a:srgbClr val="ED1C2A"/>
          </a:solidFill>
          <a:ln w="12700">
            <a:solidFill>
              <a:srgbClr val="FFFFFF"/>
            </a:solidFill>
          </a:ln>
        </p:spPr>
        <p:txBody>
          <a:bodyPr vert="horz" wrap="square" lIns="36000" tIns="36194" rIns="36000" bIns="36000" rtlCol="0">
            <a:spAutoFit/>
          </a:bodyPr>
          <a:lstStyle/>
          <a:p>
            <a:pPr marL="113664" marR="106045" algn="ctr">
              <a:spcBef>
                <a:spcPts val="284"/>
              </a:spcBef>
            </a:pPr>
            <a:r>
              <a:rPr sz="1000" b="1" dirty="0">
                <a:solidFill>
                  <a:srgbClr val="FFFFFF"/>
                </a:solidFill>
                <a:latin typeface="Meiryo UI" panose="020B0604030504040204" pitchFamily="50" charset="-128"/>
                <a:ea typeface="Meiryo UI" panose="020B0604030504040204" pitchFamily="50" charset="-128"/>
                <a:cs typeface="游ゴシック"/>
              </a:rPr>
              <a:t>決済番号が同じで間違いなく決済が完了している</a:t>
            </a:r>
            <a:endParaRPr sz="1000">
              <a:latin typeface="Meiryo UI" panose="020B0604030504040204" pitchFamily="50" charset="-128"/>
              <a:ea typeface="Meiryo UI" panose="020B0604030504040204" pitchFamily="50" charset="-128"/>
              <a:cs typeface="游ゴシック"/>
            </a:endParaRPr>
          </a:p>
        </p:txBody>
      </p:sp>
      <p:sp>
        <p:nvSpPr>
          <p:cNvPr id="5" name="テキスト ボックス 4">
            <a:extLst>
              <a:ext uri="{FF2B5EF4-FFF2-40B4-BE49-F238E27FC236}">
                <a16:creationId xmlns:a16="http://schemas.microsoft.com/office/drawing/2014/main" id="{B5DA4490-AE81-0CB7-DF89-359CDCBF77C9}"/>
              </a:ext>
            </a:extLst>
          </p:cNvPr>
          <p:cNvSpPr txBox="1"/>
          <p:nvPr/>
        </p:nvSpPr>
        <p:spPr>
          <a:xfrm>
            <a:off x="5356291" y="7948055"/>
            <a:ext cx="2157963" cy="707886"/>
          </a:xfrm>
          <a:prstGeom prst="rect">
            <a:avLst/>
          </a:prstGeom>
          <a:solidFill>
            <a:srgbClr val="7030A0"/>
          </a:solidFill>
        </p:spPr>
        <p:txBody>
          <a:bodyPr wrap="none" rtlCol="0">
            <a:spAutoFit/>
          </a:bodyPr>
          <a:lstStyle/>
          <a:p>
            <a:pPr algn="ctr"/>
            <a:r>
              <a:rPr kumimoji="1" lang="en-US" altLang="ja-JP" sz="2000" b="1">
                <a:solidFill>
                  <a:schemeClr val="bg1"/>
                </a:solidFill>
                <a:latin typeface="BIZ UDPゴシック" panose="020B0400000000000000" pitchFamily="50" charset="-128"/>
                <a:ea typeface="BIZ UDPゴシック" panose="020B0400000000000000" pitchFamily="50" charset="-128"/>
              </a:rPr>
              <a:t>※</a:t>
            </a:r>
            <a:r>
              <a:rPr kumimoji="1" lang="ja-JP" altLang="en-US" sz="2000" b="1">
                <a:solidFill>
                  <a:schemeClr val="bg1"/>
                </a:solidFill>
                <a:latin typeface="BIZ UDPゴシック" panose="020B0400000000000000" pitchFamily="50" charset="-128"/>
                <a:ea typeface="BIZ UDPゴシック" panose="020B0400000000000000" pitchFamily="50" charset="-128"/>
              </a:rPr>
              <a:t>デザインデータ</a:t>
            </a:r>
            <a:endParaRPr kumimoji="1" lang="en-US" altLang="ja-JP" sz="2000" b="1">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a:solidFill>
                  <a:schemeClr val="bg1"/>
                </a:solidFill>
                <a:latin typeface="BIZ UDPゴシック" panose="020B0400000000000000" pitchFamily="50" charset="-128"/>
                <a:ea typeface="BIZ UDPゴシック" panose="020B0400000000000000" pitchFamily="50" charset="-128"/>
              </a:rPr>
              <a:t>　差し替え</a:t>
            </a:r>
          </a:p>
        </p:txBody>
      </p:sp>
      <p:sp>
        <p:nvSpPr>
          <p:cNvPr id="101" name="object 79">
            <a:extLst>
              <a:ext uri="{FF2B5EF4-FFF2-40B4-BE49-F238E27FC236}">
                <a16:creationId xmlns:a16="http://schemas.microsoft.com/office/drawing/2014/main" id="{A4057EBF-AD9A-4D84-F1D4-07BE88AD5169}"/>
              </a:ext>
            </a:extLst>
          </p:cNvPr>
          <p:cNvSpPr txBox="1"/>
          <p:nvPr/>
        </p:nvSpPr>
        <p:spPr>
          <a:xfrm>
            <a:off x="436632" y="10211882"/>
            <a:ext cx="363029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14042"/>
                </a:solidFill>
                <a:latin typeface="Meiryo UI" panose="020B0604030504040204" pitchFamily="50" charset="-128"/>
                <a:ea typeface="Meiryo UI" panose="020B0604030504040204" pitchFamily="50" charset="-128"/>
                <a:cs typeface="游ゴシック"/>
              </a:rPr>
              <a:t>※画像はイメージです</a:t>
            </a:r>
            <a:r>
              <a:rPr sz="1100">
                <a:solidFill>
                  <a:srgbClr val="414042"/>
                </a:solidFill>
                <a:latin typeface="Meiryo UI" panose="020B0604030504040204" pitchFamily="50" charset="-128"/>
                <a:ea typeface="Meiryo UI" panose="020B0604030504040204" pitchFamily="50" charset="-128"/>
                <a:cs typeface="游ゴシック"/>
              </a:rPr>
              <a:t>。実際の画面と異なる場合があります</a:t>
            </a:r>
            <a:endParaRPr sz="1100" dirty="0">
              <a:latin typeface="Meiryo UI" panose="020B0604030504040204" pitchFamily="50" charset="-128"/>
              <a:ea typeface="Meiryo UI" panose="020B0604030504040204" pitchFamily="50" charset="-128"/>
              <a:cs typeface="游ゴシック"/>
            </a:endParaRPr>
          </a:p>
        </p:txBody>
      </p:sp>
      <p:sp>
        <p:nvSpPr>
          <p:cNvPr id="102" name="object 6">
            <a:extLst>
              <a:ext uri="{FF2B5EF4-FFF2-40B4-BE49-F238E27FC236}">
                <a16:creationId xmlns:a16="http://schemas.microsoft.com/office/drawing/2014/main" id="{05DF1F3E-534D-1810-5438-4155A44DF90C}"/>
              </a:ext>
            </a:extLst>
          </p:cNvPr>
          <p:cNvSpPr/>
          <p:nvPr/>
        </p:nvSpPr>
        <p:spPr>
          <a:xfrm>
            <a:off x="356412" y="501697"/>
            <a:ext cx="6840220" cy="468630"/>
          </a:xfrm>
          <a:custGeom>
            <a:avLst/>
            <a:gdLst/>
            <a:ahLst/>
            <a:cxnLst/>
            <a:rect l="l" t="t" r="r" b="b"/>
            <a:pathLst>
              <a:path w="6840220" h="468630">
                <a:moveTo>
                  <a:pt x="6689166" y="0"/>
                </a:moveTo>
                <a:lnTo>
                  <a:pt x="149237" y="0"/>
                </a:lnTo>
                <a:lnTo>
                  <a:pt x="102008" y="6147"/>
                </a:lnTo>
                <a:lnTo>
                  <a:pt x="61033" y="23220"/>
                </a:lnTo>
                <a:lnTo>
                  <a:pt x="28749" y="49169"/>
                </a:lnTo>
                <a:lnTo>
                  <a:pt x="7593" y="81939"/>
                </a:lnTo>
                <a:lnTo>
                  <a:pt x="0" y="119481"/>
                </a:lnTo>
                <a:lnTo>
                  <a:pt x="0" y="349770"/>
                </a:lnTo>
                <a:lnTo>
                  <a:pt x="7593" y="387182"/>
                </a:lnTo>
                <a:lnTo>
                  <a:pt x="28749" y="419645"/>
                </a:lnTo>
                <a:lnTo>
                  <a:pt x="61033" y="445224"/>
                </a:lnTo>
                <a:lnTo>
                  <a:pt x="102008" y="461989"/>
                </a:lnTo>
                <a:lnTo>
                  <a:pt x="149237" y="468007"/>
                </a:lnTo>
                <a:lnTo>
                  <a:pt x="6689166" y="468007"/>
                </a:lnTo>
                <a:lnTo>
                  <a:pt x="6736551" y="461989"/>
                </a:lnTo>
                <a:lnTo>
                  <a:pt x="6777918" y="445224"/>
                </a:lnTo>
                <a:lnTo>
                  <a:pt x="6810675" y="419645"/>
                </a:lnTo>
                <a:lnTo>
                  <a:pt x="6832230" y="387182"/>
                </a:lnTo>
                <a:lnTo>
                  <a:pt x="6839991" y="349770"/>
                </a:lnTo>
                <a:lnTo>
                  <a:pt x="6839991" y="119481"/>
                </a:lnTo>
                <a:lnTo>
                  <a:pt x="6832230" y="81939"/>
                </a:lnTo>
                <a:lnTo>
                  <a:pt x="6810675" y="49169"/>
                </a:lnTo>
                <a:lnTo>
                  <a:pt x="6777918" y="23220"/>
                </a:lnTo>
                <a:lnTo>
                  <a:pt x="6736551" y="6147"/>
                </a:lnTo>
                <a:lnTo>
                  <a:pt x="6689166" y="0"/>
                </a:lnTo>
                <a:close/>
              </a:path>
            </a:pathLst>
          </a:custGeom>
          <a:solidFill>
            <a:srgbClr val="836733"/>
          </a:solidFill>
        </p:spPr>
        <p:txBody>
          <a:bodyPr wrap="square" lIns="36000" tIns="36000" rIns="36000" bIns="36000" rtlCol="0" anchor="t"/>
          <a:lstStyle/>
          <a:p>
            <a:pPr marR="0" lvl="0" algn="l" defTabSz="914400" eaLnBrk="1" fontAlgn="auto" latinLnBrk="0" hangingPunct="1">
              <a:lnSpc>
                <a:spcPct val="100000"/>
              </a:lnSpc>
              <a:spcAft>
                <a:spcPts val="0"/>
              </a:spcAft>
              <a:buClrTx/>
              <a:buSzTx/>
              <a:buFontTx/>
              <a:buNone/>
              <a:tabLst/>
              <a:defRPr/>
            </a:pPr>
            <a:endParaRPr kumimoji="0" lang="ja-JP" altLang="en-US" sz="1800" b="0" i="0" u="none" strike="noStrike" kern="0" cap="none" spc="-8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04" name="object 27">
            <a:extLst>
              <a:ext uri="{FF2B5EF4-FFF2-40B4-BE49-F238E27FC236}">
                <a16:creationId xmlns:a16="http://schemas.microsoft.com/office/drawing/2014/main" id="{ECCC4C48-44ED-6344-657A-D43B7DFE2C29}"/>
              </a:ext>
            </a:extLst>
          </p:cNvPr>
          <p:cNvSpPr txBox="1">
            <a:spLocks/>
          </p:cNvSpPr>
          <p:nvPr/>
        </p:nvSpPr>
        <p:spPr>
          <a:xfrm>
            <a:off x="2770509" y="551346"/>
            <a:ext cx="4590740" cy="369332"/>
          </a:xfrm>
          <a:prstGeom prst="rect">
            <a:avLst/>
          </a:prstGeom>
        </p:spPr>
        <p:txBody>
          <a:bodyPr vert="horz" wrap="square" lIns="0" tIns="0" rIns="36000" bIns="0" rtlCol="0">
            <a:spAutoFit/>
          </a:bodyPr>
          <a:lstStyle>
            <a:lvl1pPr>
              <a:defRPr>
                <a:latin typeface="+mj-lt"/>
                <a:ea typeface="+mj-ea"/>
                <a:cs typeface="+mj-cs"/>
              </a:defRPr>
            </a:lvl1pPr>
          </a:lstStyle>
          <a:p>
            <a:pPr algn="l"/>
            <a:r>
              <a:rPr lang="ja-JP" altLang="en-US" sz="2400" b="1" spc="-90">
                <a:solidFill>
                  <a:schemeClr val="bg1"/>
                </a:solidFill>
                <a:latin typeface="BIZ UDPゴシック" panose="020B0400000000000000" pitchFamily="50" charset="-128"/>
                <a:ea typeface="BIZ UDPゴシック" panose="020B0400000000000000" pitchFamily="50" charset="-128"/>
              </a:rPr>
              <a:t>決算時に不具合が生じたときは・・</a:t>
            </a:r>
          </a:p>
        </p:txBody>
      </p:sp>
      <p:sp>
        <p:nvSpPr>
          <p:cNvPr id="105" name="object 5">
            <a:extLst>
              <a:ext uri="{FF2B5EF4-FFF2-40B4-BE49-F238E27FC236}">
                <a16:creationId xmlns:a16="http://schemas.microsoft.com/office/drawing/2014/main" id="{C1025EB7-76F8-EBC3-5645-428BDA4B131A}"/>
              </a:ext>
            </a:extLst>
          </p:cNvPr>
          <p:cNvSpPr txBox="1"/>
          <p:nvPr/>
        </p:nvSpPr>
        <p:spPr>
          <a:xfrm>
            <a:off x="2505278" y="157062"/>
            <a:ext cx="2558640" cy="318924"/>
          </a:xfrm>
          <a:prstGeom prst="rect">
            <a:avLst/>
          </a:prstGeom>
        </p:spPr>
        <p:txBody>
          <a:bodyPr vert="horz" wrap="none" lIns="36000" tIns="36000" rIns="36000" bIns="36000" rtlCol="0" anchor="ctr">
            <a:spAutoFit/>
          </a:bodyPr>
          <a:lstStyle/>
          <a:p>
            <a:pPr algn="ctr">
              <a:lnSpc>
                <a:spcPct val="100000"/>
              </a:lnSpc>
            </a:pPr>
            <a:r>
              <a:rPr sz="1600" b="1" spc="-110"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rPr>
              <a:t>電子クーポン ご利用の手引き</a:t>
            </a:r>
            <a:endParaRPr sz="1600" b="1" dirty="0">
              <a:ln w="3175">
                <a:solidFill>
                  <a:schemeClr val="tx2">
                    <a:lumMod val="60000"/>
                    <a:lumOff val="40000"/>
                  </a:schemeClr>
                </a:solidFill>
              </a:ln>
              <a:solidFill>
                <a:schemeClr val="tx2">
                  <a:lumMod val="60000"/>
                  <a:lumOff val="40000"/>
                </a:schemeClr>
              </a:solidFill>
              <a:latin typeface="BIZ UDPゴシック" panose="020B0400000000000000" pitchFamily="50" charset="-128"/>
              <a:ea typeface="BIZ UDPゴシック" panose="020B0400000000000000" pitchFamily="50" charset="-128"/>
              <a:cs typeface="游ゴシック Medium"/>
            </a:endParaRPr>
          </a:p>
        </p:txBody>
      </p:sp>
      <p:sp>
        <p:nvSpPr>
          <p:cNvPr id="107" name="object 13">
            <a:extLst>
              <a:ext uri="{FF2B5EF4-FFF2-40B4-BE49-F238E27FC236}">
                <a16:creationId xmlns:a16="http://schemas.microsoft.com/office/drawing/2014/main" id="{0C47DC7C-2617-18CC-EAB8-8DBB432D222A}"/>
              </a:ext>
            </a:extLst>
          </p:cNvPr>
          <p:cNvSpPr/>
          <p:nvPr/>
        </p:nvSpPr>
        <p:spPr>
          <a:xfrm>
            <a:off x="352179" y="495764"/>
            <a:ext cx="2367645" cy="468630"/>
          </a:xfrm>
          <a:custGeom>
            <a:avLst/>
            <a:gdLst/>
            <a:ahLst/>
            <a:cxnLst/>
            <a:rect l="l" t="t" r="r" b="b"/>
            <a:pathLst>
              <a:path w="2402205" h="468630">
                <a:moveTo>
                  <a:pt x="2336749" y="0"/>
                </a:moveTo>
                <a:lnTo>
                  <a:pt x="152400" y="0"/>
                </a:lnTo>
                <a:lnTo>
                  <a:pt x="104226" y="7214"/>
                </a:lnTo>
                <a:lnTo>
                  <a:pt x="62391" y="27305"/>
                </a:lnTo>
                <a:lnTo>
                  <a:pt x="29402" y="57941"/>
                </a:lnTo>
                <a:lnTo>
                  <a:pt x="7768" y="96793"/>
                </a:lnTo>
                <a:lnTo>
                  <a:pt x="0" y="141528"/>
                </a:lnTo>
                <a:lnTo>
                  <a:pt x="0" y="326491"/>
                </a:lnTo>
                <a:lnTo>
                  <a:pt x="7768" y="371221"/>
                </a:lnTo>
                <a:lnTo>
                  <a:pt x="29402" y="410068"/>
                </a:lnTo>
                <a:lnTo>
                  <a:pt x="62391" y="440702"/>
                </a:lnTo>
                <a:lnTo>
                  <a:pt x="104226" y="460792"/>
                </a:lnTo>
                <a:lnTo>
                  <a:pt x="152400" y="468007"/>
                </a:lnTo>
                <a:lnTo>
                  <a:pt x="2336749" y="468007"/>
                </a:lnTo>
                <a:lnTo>
                  <a:pt x="2375676" y="460792"/>
                </a:lnTo>
                <a:lnTo>
                  <a:pt x="2395465" y="440702"/>
                </a:lnTo>
                <a:lnTo>
                  <a:pt x="2402139" y="410068"/>
                </a:lnTo>
                <a:lnTo>
                  <a:pt x="2401726" y="371221"/>
                </a:lnTo>
                <a:lnTo>
                  <a:pt x="2400249" y="326491"/>
                </a:lnTo>
                <a:lnTo>
                  <a:pt x="2400249" y="141528"/>
                </a:lnTo>
                <a:lnTo>
                  <a:pt x="2401726" y="96793"/>
                </a:lnTo>
                <a:lnTo>
                  <a:pt x="2402139" y="57941"/>
                </a:lnTo>
                <a:lnTo>
                  <a:pt x="2395465" y="27305"/>
                </a:lnTo>
                <a:lnTo>
                  <a:pt x="2375676" y="7214"/>
                </a:lnTo>
                <a:lnTo>
                  <a:pt x="2336749" y="0"/>
                </a:lnTo>
                <a:close/>
              </a:path>
            </a:pathLst>
          </a:custGeom>
          <a:solidFill>
            <a:srgbClr val="C00000"/>
          </a:solidFill>
        </p:spPr>
        <p:txBody>
          <a:bodyPr wrap="square" lIns="0" tIns="0" rIns="0" bIns="0" rtlCol="0" anchor="ct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ja-JP" altLang="en-US" sz="1600" b="1" i="0" u="none" strike="noStrike" kern="0" cap="none" normalizeH="0" noProof="0">
                <a:ln>
                  <a:noFill/>
                </a:ln>
                <a:solidFill>
                  <a:srgbClr val="FFFFFF"/>
                </a:solidFill>
                <a:effectLst/>
                <a:uLnTx/>
                <a:uFillTx/>
                <a:latin typeface="BIZ UDPゴシック" panose="020B0400000000000000" pitchFamily="50" charset="-128"/>
                <a:ea typeface="BIZ UDPゴシック" panose="020B0400000000000000" pitchFamily="50" charset="-128"/>
                <a:cs typeface="游ゴシック"/>
              </a:rPr>
              <a:t> トラブルシューティング②</a:t>
            </a:r>
            <a:endParaRPr kumimoji="0" lang="ja-JP" altLang="en-US" sz="1600" b="0" i="0" u="none" strike="noStrike" kern="0" cap="none" normalizeH="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游ゴシック"/>
            </a:endParaRPr>
          </a:p>
        </p:txBody>
      </p:sp>
      <p:grpSp>
        <p:nvGrpSpPr>
          <p:cNvPr id="119" name="グループ化 118">
            <a:extLst>
              <a:ext uri="{FF2B5EF4-FFF2-40B4-BE49-F238E27FC236}">
                <a16:creationId xmlns:a16="http://schemas.microsoft.com/office/drawing/2014/main" id="{858BA753-A586-9029-CDB3-D9B14ACF8F98}"/>
              </a:ext>
            </a:extLst>
          </p:cNvPr>
          <p:cNvGrpSpPr/>
          <p:nvPr/>
        </p:nvGrpSpPr>
        <p:grpSpPr>
          <a:xfrm>
            <a:off x="571612" y="1866228"/>
            <a:ext cx="1262013" cy="409795"/>
            <a:chOff x="1175302" y="1786490"/>
            <a:chExt cx="1262013" cy="409795"/>
          </a:xfrm>
        </p:grpSpPr>
        <p:grpSp>
          <p:nvGrpSpPr>
            <p:cNvPr id="110" name="object 59">
              <a:extLst>
                <a:ext uri="{FF2B5EF4-FFF2-40B4-BE49-F238E27FC236}">
                  <a16:creationId xmlns:a16="http://schemas.microsoft.com/office/drawing/2014/main" id="{6D76EB3A-2B52-A154-1F53-11233E13DD64}"/>
                </a:ext>
              </a:extLst>
            </p:cNvPr>
            <p:cNvGrpSpPr/>
            <p:nvPr/>
          </p:nvGrpSpPr>
          <p:grpSpPr>
            <a:xfrm>
              <a:off x="1175302" y="1786490"/>
              <a:ext cx="1262013" cy="409795"/>
              <a:chOff x="422629" y="1392542"/>
              <a:chExt cx="516143" cy="513715"/>
            </a:xfrm>
            <a:gradFill>
              <a:gsLst>
                <a:gs pos="0">
                  <a:srgbClr val="820000"/>
                </a:gs>
                <a:gs pos="48000">
                  <a:srgbClr val="C00000"/>
                </a:gs>
                <a:gs pos="100000">
                  <a:srgbClr val="FBBFA7"/>
                </a:gs>
              </a:gsLst>
              <a:lin ang="16200000" scaled="1"/>
            </a:gradFill>
          </p:grpSpPr>
          <p:sp>
            <p:nvSpPr>
              <p:cNvPr id="112" name="object 60">
                <a:extLst>
                  <a:ext uri="{FF2B5EF4-FFF2-40B4-BE49-F238E27FC236}">
                    <a16:creationId xmlns:a16="http://schemas.microsoft.com/office/drawing/2014/main" id="{57E271DA-33B8-AABA-E2F5-EFB1103D7C02}"/>
                  </a:ext>
                </a:extLst>
              </p:cNvPr>
              <p:cNvSpPr/>
              <p:nvPr/>
            </p:nvSpPr>
            <p:spPr>
              <a:xfrm>
                <a:off x="425057" y="1392542"/>
                <a:ext cx="513715" cy="513715"/>
              </a:xfrm>
              <a:custGeom>
                <a:avLst/>
                <a:gdLst/>
                <a:ahLst/>
                <a:cxnLst/>
                <a:rect l="l" t="t" r="r" b="b"/>
                <a:pathLst>
                  <a:path w="513715" h="513714">
                    <a:moveTo>
                      <a:pt x="406336" y="0"/>
                    </a:moveTo>
                    <a:lnTo>
                      <a:pt x="106845" y="0"/>
                    </a:lnTo>
                    <a:lnTo>
                      <a:pt x="65252" y="8395"/>
                    </a:lnTo>
                    <a:lnTo>
                      <a:pt x="31291" y="31291"/>
                    </a:lnTo>
                    <a:lnTo>
                      <a:pt x="8395" y="65252"/>
                    </a:lnTo>
                    <a:lnTo>
                      <a:pt x="0" y="106845"/>
                    </a:lnTo>
                    <a:lnTo>
                      <a:pt x="0" y="406336"/>
                    </a:lnTo>
                    <a:lnTo>
                      <a:pt x="8395" y="447930"/>
                    </a:lnTo>
                    <a:lnTo>
                      <a:pt x="31291" y="481896"/>
                    </a:lnTo>
                    <a:lnTo>
                      <a:pt x="65252" y="504797"/>
                    </a:lnTo>
                    <a:lnTo>
                      <a:pt x="106845" y="513194"/>
                    </a:lnTo>
                    <a:lnTo>
                      <a:pt x="406336" y="513194"/>
                    </a:lnTo>
                    <a:lnTo>
                      <a:pt x="447928" y="504797"/>
                    </a:lnTo>
                    <a:lnTo>
                      <a:pt x="481890" y="481896"/>
                    </a:lnTo>
                    <a:lnTo>
                      <a:pt x="504786" y="447930"/>
                    </a:lnTo>
                    <a:lnTo>
                      <a:pt x="513181" y="406336"/>
                    </a:lnTo>
                    <a:lnTo>
                      <a:pt x="513181" y="106845"/>
                    </a:lnTo>
                    <a:lnTo>
                      <a:pt x="504786" y="65252"/>
                    </a:lnTo>
                    <a:lnTo>
                      <a:pt x="481890" y="31291"/>
                    </a:lnTo>
                    <a:lnTo>
                      <a:pt x="447928" y="8395"/>
                    </a:lnTo>
                    <a:lnTo>
                      <a:pt x="406336" y="0"/>
                    </a:lnTo>
                    <a:close/>
                  </a:path>
                </a:pathLst>
              </a:custGeom>
              <a:grpFill/>
            </p:spPr>
            <p:txBody>
              <a:bodyPr wrap="square" lIns="0" tIns="0" rIns="0" bIns="0" rtlCol="0" anchor="ctr"/>
              <a:lstStyle/>
              <a:p>
                <a:pPr algn="ctr"/>
                <a:endParaRPr sz="1600">
                  <a:latin typeface="HGS創英角ｺﾞｼｯｸUB" panose="020B0900000000000000" pitchFamily="50" charset="-128"/>
                  <a:ea typeface="HGS創英角ｺﾞｼｯｸUB" panose="020B0900000000000000" pitchFamily="50" charset="-128"/>
                </a:endParaRPr>
              </a:p>
            </p:txBody>
          </p:sp>
          <p:sp>
            <p:nvSpPr>
              <p:cNvPr id="116" name="object 61">
                <a:extLst>
                  <a:ext uri="{FF2B5EF4-FFF2-40B4-BE49-F238E27FC236}">
                    <a16:creationId xmlns:a16="http://schemas.microsoft.com/office/drawing/2014/main" id="{04274B83-C95F-07E5-8F69-4F283FA81BF6}"/>
                  </a:ext>
                </a:extLst>
              </p:cNvPr>
              <p:cNvSpPr/>
              <p:nvPr/>
            </p:nvSpPr>
            <p:spPr>
              <a:xfrm>
                <a:off x="422629" y="1392542"/>
                <a:ext cx="513715" cy="513715"/>
              </a:xfrm>
              <a:custGeom>
                <a:avLst/>
                <a:gdLst/>
                <a:ahLst/>
                <a:cxnLst/>
                <a:rect l="l" t="t" r="r" b="b"/>
                <a:pathLst>
                  <a:path w="513715" h="513714">
                    <a:moveTo>
                      <a:pt x="513181" y="406336"/>
                    </a:moveTo>
                    <a:lnTo>
                      <a:pt x="504786" y="447930"/>
                    </a:lnTo>
                    <a:lnTo>
                      <a:pt x="481890" y="481896"/>
                    </a:lnTo>
                    <a:lnTo>
                      <a:pt x="447928" y="504797"/>
                    </a:lnTo>
                    <a:lnTo>
                      <a:pt x="406336" y="513194"/>
                    </a:lnTo>
                    <a:lnTo>
                      <a:pt x="106845" y="513194"/>
                    </a:lnTo>
                    <a:lnTo>
                      <a:pt x="65252" y="504797"/>
                    </a:lnTo>
                    <a:lnTo>
                      <a:pt x="31291" y="481896"/>
                    </a:lnTo>
                    <a:lnTo>
                      <a:pt x="8395" y="447930"/>
                    </a:lnTo>
                    <a:lnTo>
                      <a:pt x="0" y="406336"/>
                    </a:lnTo>
                    <a:lnTo>
                      <a:pt x="0" y="106845"/>
                    </a:lnTo>
                    <a:lnTo>
                      <a:pt x="8395" y="65252"/>
                    </a:lnTo>
                    <a:lnTo>
                      <a:pt x="31291" y="31291"/>
                    </a:lnTo>
                    <a:lnTo>
                      <a:pt x="65252" y="8395"/>
                    </a:lnTo>
                    <a:lnTo>
                      <a:pt x="106845" y="0"/>
                    </a:lnTo>
                    <a:lnTo>
                      <a:pt x="406336" y="0"/>
                    </a:lnTo>
                    <a:lnTo>
                      <a:pt x="447928" y="8395"/>
                    </a:lnTo>
                    <a:lnTo>
                      <a:pt x="481890" y="31291"/>
                    </a:lnTo>
                    <a:lnTo>
                      <a:pt x="504786" y="65252"/>
                    </a:lnTo>
                    <a:lnTo>
                      <a:pt x="513181" y="106845"/>
                    </a:lnTo>
                    <a:lnTo>
                      <a:pt x="513181" y="406336"/>
                    </a:lnTo>
                    <a:close/>
                  </a:path>
                </a:pathLst>
              </a:custGeom>
              <a:grpFill/>
              <a:ln w="22123">
                <a:solidFill>
                  <a:srgbClr val="FFFFFF"/>
                </a:solidFill>
              </a:ln>
            </p:spPr>
            <p:txBody>
              <a:bodyPr wrap="square" lIns="0" tIns="0" rIns="0" bIns="0" rtlCol="0" anchor="ctr"/>
              <a:lstStyle/>
              <a:p>
                <a:pPr algn="ctr"/>
                <a:endParaRPr sz="1600">
                  <a:latin typeface="HGS創英角ｺﾞｼｯｸUB" panose="020B0900000000000000" pitchFamily="50" charset="-128"/>
                  <a:ea typeface="HGS創英角ｺﾞｼｯｸUB" panose="020B0900000000000000" pitchFamily="50" charset="-128"/>
                </a:endParaRPr>
              </a:p>
            </p:txBody>
          </p:sp>
        </p:grpSp>
        <p:sp>
          <p:nvSpPr>
            <p:cNvPr id="111" name="object 62">
              <a:extLst>
                <a:ext uri="{FF2B5EF4-FFF2-40B4-BE49-F238E27FC236}">
                  <a16:creationId xmlns:a16="http://schemas.microsoft.com/office/drawing/2014/main" id="{C3B6FC2A-2478-886E-D0AD-DDD0033C62B3}"/>
                </a:ext>
              </a:extLst>
            </p:cNvPr>
            <p:cNvSpPr txBox="1"/>
            <p:nvPr/>
          </p:nvSpPr>
          <p:spPr>
            <a:xfrm>
              <a:off x="1355504" y="1831926"/>
              <a:ext cx="907548" cy="318924"/>
            </a:xfrm>
            <a:prstGeom prst="rect">
              <a:avLst/>
            </a:prstGeom>
          </p:spPr>
          <p:txBody>
            <a:bodyPr vert="horz" wrap="none" lIns="36000" tIns="36000" rIns="36000" bIns="36000" rtlCol="0" anchor="ctr">
              <a:spAutoFit/>
            </a:bodyPr>
            <a:lstStyle/>
            <a:p>
              <a:pPr algn="ctr">
                <a:lnSpc>
                  <a:spcPct val="100000"/>
                </a:lnSpc>
              </a:pPr>
              <a:r>
                <a:rPr lang="ja-JP" altLang="en-US" sz="1600" b="1" spc="15">
                  <a:solidFill>
                    <a:srgbClr val="FFFFFF"/>
                  </a:solidFill>
                  <a:latin typeface="HGS創英角ｺﾞｼｯｸUB" panose="020B0900000000000000" pitchFamily="50" charset="-128"/>
                  <a:ea typeface="HGS創英角ｺﾞｼｯｸUB" panose="020B0900000000000000" pitchFamily="50" charset="-128"/>
                  <a:cs typeface="游明朝 Demibold"/>
                </a:rPr>
                <a:t>ケース①</a:t>
              </a:r>
              <a:endParaRPr lang="ja-JP" altLang="en-US" sz="1600">
                <a:latin typeface="HGS創英角ｺﾞｼｯｸUB" panose="020B0900000000000000" pitchFamily="50" charset="-128"/>
                <a:ea typeface="HGS創英角ｺﾞｼｯｸUB" panose="020B0900000000000000" pitchFamily="50" charset="-128"/>
                <a:cs typeface="游明朝 Demibold"/>
              </a:endParaRPr>
            </a:p>
          </p:txBody>
        </p:sp>
      </p:grpSp>
      <p:sp>
        <p:nvSpPr>
          <p:cNvPr id="120" name="object 54">
            <a:extLst>
              <a:ext uri="{FF2B5EF4-FFF2-40B4-BE49-F238E27FC236}">
                <a16:creationId xmlns:a16="http://schemas.microsoft.com/office/drawing/2014/main" id="{483F16D4-1ADE-491A-C9AF-C94447C54736}"/>
              </a:ext>
            </a:extLst>
          </p:cNvPr>
          <p:cNvSpPr txBox="1"/>
          <p:nvPr/>
        </p:nvSpPr>
        <p:spPr>
          <a:xfrm>
            <a:off x="1864447" y="2989404"/>
            <a:ext cx="3192147" cy="303536"/>
          </a:xfrm>
          <a:prstGeom prst="rect">
            <a:avLst/>
          </a:prstGeom>
        </p:spPr>
        <p:txBody>
          <a:bodyPr vert="horz" wrap="none" lIns="36000" tIns="36000" rIns="36000" bIns="36000" rtlCol="0">
            <a:spAutoFit/>
          </a:bodyPr>
          <a:lstStyle/>
          <a:p>
            <a:pPr marL="12700">
              <a:spcBef>
                <a:spcPts val="955"/>
              </a:spcBef>
            </a:pPr>
            <a:r>
              <a:rPr sz="1500" b="1">
                <a:solidFill>
                  <a:srgbClr val="323031"/>
                </a:solidFill>
                <a:latin typeface="Meiryo UI" panose="020B0604030504040204" pitchFamily="50" charset="-128"/>
                <a:ea typeface="Meiryo UI" panose="020B0604030504040204" pitchFamily="50" charset="-128"/>
                <a:cs typeface="游明朝 Demibold"/>
              </a:rPr>
              <a:t>画面操作が利用手順どおりにいかない</a:t>
            </a:r>
            <a:r>
              <a:rPr sz="1500" b="1" dirty="0">
                <a:solidFill>
                  <a:srgbClr val="323031"/>
                </a:solidFill>
                <a:latin typeface="Meiryo UI" panose="020B0604030504040204" pitchFamily="50" charset="-128"/>
                <a:ea typeface="Meiryo UI" panose="020B0604030504040204" pitchFamily="50" charset="-128"/>
                <a:cs typeface="游明朝 Demibold"/>
              </a:rPr>
              <a:t>。</a:t>
            </a:r>
            <a:endParaRPr sz="1500" dirty="0">
              <a:latin typeface="Meiryo UI" panose="020B0604030504040204" pitchFamily="50" charset="-128"/>
              <a:ea typeface="Meiryo UI" panose="020B0604030504040204" pitchFamily="50" charset="-128"/>
              <a:cs typeface="游明朝 Demibold"/>
            </a:endParaRPr>
          </a:p>
        </p:txBody>
      </p:sp>
      <p:grpSp>
        <p:nvGrpSpPr>
          <p:cNvPr id="121" name="グループ化 120">
            <a:extLst>
              <a:ext uri="{FF2B5EF4-FFF2-40B4-BE49-F238E27FC236}">
                <a16:creationId xmlns:a16="http://schemas.microsoft.com/office/drawing/2014/main" id="{F12DF9C5-25B2-08DF-FC55-D94E9189C3C3}"/>
              </a:ext>
            </a:extLst>
          </p:cNvPr>
          <p:cNvGrpSpPr/>
          <p:nvPr/>
        </p:nvGrpSpPr>
        <p:grpSpPr>
          <a:xfrm>
            <a:off x="571612" y="2912566"/>
            <a:ext cx="1262013" cy="409795"/>
            <a:chOff x="1175302" y="1786490"/>
            <a:chExt cx="1262013" cy="409795"/>
          </a:xfrm>
        </p:grpSpPr>
        <p:grpSp>
          <p:nvGrpSpPr>
            <p:cNvPr id="122" name="object 59">
              <a:extLst>
                <a:ext uri="{FF2B5EF4-FFF2-40B4-BE49-F238E27FC236}">
                  <a16:creationId xmlns:a16="http://schemas.microsoft.com/office/drawing/2014/main" id="{2B395D31-0D4E-F78A-D37A-03A424BD7B43}"/>
                </a:ext>
              </a:extLst>
            </p:cNvPr>
            <p:cNvGrpSpPr/>
            <p:nvPr/>
          </p:nvGrpSpPr>
          <p:grpSpPr>
            <a:xfrm>
              <a:off x="1175302" y="1786490"/>
              <a:ext cx="1262013" cy="409795"/>
              <a:chOff x="422629" y="1392542"/>
              <a:chExt cx="516143" cy="513715"/>
            </a:xfrm>
            <a:gradFill>
              <a:gsLst>
                <a:gs pos="0">
                  <a:srgbClr val="820000"/>
                </a:gs>
                <a:gs pos="48000">
                  <a:srgbClr val="C00000"/>
                </a:gs>
                <a:gs pos="100000">
                  <a:srgbClr val="FBBFA7"/>
                </a:gs>
              </a:gsLst>
              <a:lin ang="16200000" scaled="1"/>
            </a:gradFill>
          </p:grpSpPr>
          <p:sp>
            <p:nvSpPr>
              <p:cNvPr id="124" name="object 60">
                <a:extLst>
                  <a:ext uri="{FF2B5EF4-FFF2-40B4-BE49-F238E27FC236}">
                    <a16:creationId xmlns:a16="http://schemas.microsoft.com/office/drawing/2014/main" id="{5E826156-BA3D-F070-11A8-0A097A196B62}"/>
                  </a:ext>
                </a:extLst>
              </p:cNvPr>
              <p:cNvSpPr/>
              <p:nvPr/>
            </p:nvSpPr>
            <p:spPr>
              <a:xfrm>
                <a:off x="425057" y="1392542"/>
                <a:ext cx="513715" cy="513715"/>
              </a:xfrm>
              <a:custGeom>
                <a:avLst/>
                <a:gdLst/>
                <a:ahLst/>
                <a:cxnLst/>
                <a:rect l="l" t="t" r="r" b="b"/>
                <a:pathLst>
                  <a:path w="513715" h="513714">
                    <a:moveTo>
                      <a:pt x="406336" y="0"/>
                    </a:moveTo>
                    <a:lnTo>
                      <a:pt x="106845" y="0"/>
                    </a:lnTo>
                    <a:lnTo>
                      <a:pt x="65252" y="8395"/>
                    </a:lnTo>
                    <a:lnTo>
                      <a:pt x="31291" y="31291"/>
                    </a:lnTo>
                    <a:lnTo>
                      <a:pt x="8395" y="65252"/>
                    </a:lnTo>
                    <a:lnTo>
                      <a:pt x="0" y="106845"/>
                    </a:lnTo>
                    <a:lnTo>
                      <a:pt x="0" y="406336"/>
                    </a:lnTo>
                    <a:lnTo>
                      <a:pt x="8395" y="447930"/>
                    </a:lnTo>
                    <a:lnTo>
                      <a:pt x="31291" y="481896"/>
                    </a:lnTo>
                    <a:lnTo>
                      <a:pt x="65252" y="504797"/>
                    </a:lnTo>
                    <a:lnTo>
                      <a:pt x="106845" y="513194"/>
                    </a:lnTo>
                    <a:lnTo>
                      <a:pt x="406336" y="513194"/>
                    </a:lnTo>
                    <a:lnTo>
                      <a:pt x="447928" y="504797"/>
                    </a:lnTo>
                    <a:lnTo>
                      <a:pt x="481890" y="481896"/>
                    </a:lnTo>
                    <a:lnTo>
                      <a:pt x="504786" y="447930"/>
                    </a:lnTo>
                    <a:lnTo>
                      <a:pt x="513181" y="406336"/>
                    </a:lnTo>
                    <a:lnTo>
                      <a:pt x="513181" y="106845"/>
                    </a:lnTo>
                    <a:lnTo>
                      <a:pt x="504786" y="65252"/>
                    </a:lnTo>
                    <a:lnTo>
                      <a:pt x="481890" y="31291"/>
                    </a:lnTo>
                    <a:lnTo>
                      <a:pt x="447928" y="8395"/>
                    </a:lnTo>
                    <a:lnTo>
                      <a:pt x="406336" y="0"/>
                    </a:lnTo>
                    <a:close/>
                  </a:path>
                </a:pathLst>
              </a:custGeom>
              <a:grpFill/>
            </p:spPr>
            <p:txBody>
              <a:bodyPr wrap="square" lIns="0" tIns="0" rIns="0" bIns="0" rtlCol="0" anchor="ctr"/>
              <a:lstStyle/>
              <a:p>
                <a:pPr algn="ctr"/>
                <a:endParaRPr sz="1600">
                  <a:latin typeface="HGS創英角ｺﾞｼｯｸUB" panose="020B0900000000000000" pitchFamily="50" charset="-128"/>
                  <a:ea typeface="HGS創英角ｺﾞｼｯｸUB" panose="020B0900000000000000" pitchFamily="50" charset="-128"/>
                </a:endParaRPr>
              </a:p>
            </p:txBody>
          </p:sp>
          <p:sp>
            <p:nvSpPr>
              <p:cNvPr id="125" name="object 61">
                <a:extLst>
                  <a:ext uri="{FF2B5EF4-FFF2-40B4-BE49-F238E27FC236}">
                    <a16:creationId xmlns:a16="http://schemas.microsoft.com/office/drawing/2014/main" id="{E4F4C91C-3B8D-9C10-F0D5-FD8B9B62F067}"/>
                  </a:ext>
                </a:extLst>
              </p:cNvPr>
              <p:cNvSpPr/>
              <p:nvPr/>
            </p:nvSpPr>
            <p:spPr>
              <a:xfrm>
                <a:off x="422629" y="1392542"/>
                <a:ext cx="513715" cy="513715"/>
              </a:xfrm>
              <a:custGeom>
                <a:avLst/>
                <a:gdLst/>
                <a:ahLst/>
                <a:cxnLst/>
                <a:rect l="l" t="t" r="r" b="b"/>
                <a:pathLst>
                  <a:path w="513715" h="513714">
                    <a:moveTo>
                      <a:pt x="513181" y="406336"/>
                    </a:moveTo>
                    <a:lnTo>
                      <a:pt x="504786" y="447930"/>
                    </a:lnTo>
                    <a:lnTo>
                      <a:pt x="481890" y="481896"/>
                    </a:lnTo>
                    <a:lnTo>
                      <a:pt x="447928" y="504797"/>
                    </a:lnTo>
                    <a:lnTo>
                      <a:pt x="406336" y="513194"/>
                    </a:lnTo>
                    <a:lnTo>
                      <a:pt x="106845" y="513194"/>
                    </a:lnTo>
                    <a:lnTo>
                      <a:pt x="65252" y="504797"/>
                    </a:lnTo>
                    <a:lnTo>
                      <a:pt x="31291" y="481896"/>
                    </a:lnTo>
                    <a:lnTo>
                      <a:pt x="8395" y="447930"/>
                    </a:lnTo>
                    <a:lnTo>
                      <a:pt x="0" y="406336"/>
                    </a:lnTo>
                    <a:lnTo>
                      <a:pt x="0" y="106845"/>
                    </a:lnTo>
                    <a:lnTo>
                      <a:pt x="8395" y="65252"/>
                    </a:lnTo>
                    <a:lnTo>
                      <a:pt x="31291" y="31291"/>
                    </a:lnTo>
                    <a:lnTo>
                      <a:pt x="65252" y="8395"/>
                    </a:lnTo>
                    <a:lnTo>
                      <a:pt x="106845" y="0"/>
                    </a:lnTo>
                    <a:lnTo>
                      <a:pt x="406336" y="0"/>
                    </a:lnTo>
                    <a:lnTo>
                      <a:pt x="447928" y="8395"/>
                    </a:lnTo>
                    <a:lnTo>
                      <a:pt x="481890" y="31291"/>
                    </a:lnTo>
                    <a:lnTo>
                      <a:pt x="504786" y="65252"/>
                    </a:lnTo>
                    <a:lnTo>
                      <a:pt x="513181" y="106845"/>
                    </a:lnTo>
                    <a:lnTo>
                      <a:pt x="513181" y="406336"/>
                    </a:lnTo>
                    <a:close/>
                  </a:path>
                </a:pathLst>
              </a:custGeom>
              <a:grpFill/>
              <a:ln w="22123">
                <a:solidFill>
                  <a:srgbClr val="FFFFFF"/>
                </a:solidFill>
              </a:ln>
            </p:spPr>
            <p:txBody>
              <a:bodyPr wrap="square" lIns="0" tIns="0" rIns="0" bIns="0" rtlCol="0" anchor="ctr"/>
              <a:lstStyle/>
              <a:p>
                <a:pPr algn="ctr"/>
                <a:endParaRPr sz="1600">
                  <a:latin typeface="HGS創英角ｺﾞｼｯｸUB" panose="020B0900000000000000" pitchFamily="50" charset="-128"/>
                  <a:ea typeface="HGS創英角ｺﾞｼｯｸUB" panose="020B0900000000000000" pitchFamily="50" charset="-128"/>
                </a:endParaRPr>
              </a:p>
            </p:txBody>
          </p:sp>
        </p:grpSp>
        <p:sp>
          <p:nvSpPr>
            <p:cNvPr id="123" name="object 62">
              <a:extLst>
                <a:ext uri="{FF2B5EF4-FFF2-40B4-BE49-F238E27FC236}">
                  <a16:creationId xmlns:a16="http://schemas.microsoft.com/office/drawing/2014/main" id="{045E9188-5D49-16EC-F6B6-442759078A6A}"/>
                </a:ext>
              </a:extLst>
            </p:cNvPr>
            <p:cNvSpPr txBox="1"/>
            <p:nvPr/>
          </p:nvSpPr>
          <p:spPr>
            <a:xfrm>
              <a:off x="1355504" y="1831926"/>
              <a:ext cx="907548" cy="318924"/>
            </a:xfrm>
            <a:prstGeom prst="rect">
              <a:avLst/>
            </a:prstGeom>
          </p:spPr>
          <p:txBody>
            <a:bodyPr vert="horz" wrap="none" lIns="36000" tIns="36000" rIns="36000" bIns="36000" rtlCol="0" anchor="ctr">
              <a:spAutoFit/>
            </a:bodyPr>
            <a:lstStyle/>
            <a:p>
              <a:pPr algn="ctr">
                <a:lnSpc>
                  <a:spcPct val="100000"/>
                </a:lnSpc>
              </a:pPr>
              <a:r>
                <a:rPr lang="ja-JP" altLang="en-US" sz="1600" b="1" spc="15">
                  <a:solidFill>
                    <a:srgbClr val="FFFFFF"/>
                  </a:solidFill>
                  <a:latin typeface="HGS創英角ｺﾞｼｯｸUB" panose="020B0900000000000000" pitchFamily="50" charset="-128"/>
                  <a:ea typeface="HGS創英角ｺﾞｼｯｸUB" panose="020B0900000000000000" pitchFamily="50" charset="-128"/>
                  <a:cs typeface="游明朝 Demibold"/>
                </a:rPr>
                <a:t>ケース②</a:t>
              </a:r>
              <a:endParaRPr lang="ja-JP" altLang="en-US" sz="1600">
                <a:latin typeface="HGS創英角ｺﾞｼｯｸUB" panose="020B0900000000000000" pitchFamily="50" charset="-128"/>
                <a:ea typeface="HGS創英角ｺﾞｼｯｸUB" panose="020B0900000000000000" pitchFamily="50" charset="-128"/>
                <a:cs typeface="游明朝 Demibold"/>
              </a:endParaRPr>
            </a:p>
          </p:txBody>
        </p:sp>
      </p:grpSp>
      <p:grpSp>
        <p:nvGrpSpPr>
          <p:cNvPr id="126" name="グループ化 125">
            <a:extLst>
              <a:ext uri="{FF2B5EF4-FFF2-40B4-BE49-F238E27FC236}">
                <a16:creationId xmlns:a16="http://schemas.microsoft.com/office/drawing/2014/main" id="{F31520D4-0CE9-7721-2972-D766201D9FB4}"/>
              </a:ext>
            </a:extLst>
          </p:cNvPr>
          <p:cNvGrpSpPr/>
          <p:nvPr/>
        </p:nvGrpSpPr>
        <p:grpSpPr>
          <a:xfrm>
            <a:off x="571612" y="4855964"/>
            <a:ext cx="1262013" cy="409795"/>
            <a:chOff x="1175302" y="1786490"/>
            <a:chExt cx="1262013" cy="409795"/>
          </a:xfrm>
        </p:grpSpPr>
        <p:grpSp>
          <p:nvGrpSpPr>
            <p:cNvPr id="127" name="object 59">
              <a:extLst>
                <a:ext uri="{FF2B5EF4-FFF2-40B4-BE49-F238E27FC236}">
                  <a16:creationId xmlns:a16="http://schemas.microsoft.com/office/drawing/2014/main" id="{6354FA1F-1301-609F-7478-39C0834C2ED8}"/>
                </a:ext>
              </a:extLst>
            </p:cNvPr>
            <p:cNvGrpSpPr/>
            <p:nvPr/>
          </p:nvGrpSpPr>
          <p:grpSpPr>
            <a:xfrm>
              <a:off x="1175302" y="1786490"/>
              <a:ext cx="1262013" cy="409795"/>
              <a:chOff x="422629" y="1392542"/>
              <a:chExt cx="516143" cy="513715"/>
            </a:xfrm>
            <a:gradFill>
              <a:gsLst>
                <a:gs pos="0">
                  <a:srgbClr val="820000"/>
                </a:gs>
                <a:gs pos="48000">
                  <a:srgbClr val="C00000"/>
                </a:gs>
                <a:gs pos="100000">
                  <a:srgbClr val="FBBFA7"/>
                </a:gs>
              </a:gsLst>
              <a:lin ang="16200000" scaled="1"/>
            </a:gradFill>
          </p:grpSpPr>
          <p:sp>
            <p:nvSpPr>
              <p:cNvPr id="129" name="object 60">
                <a:extLst>
                  <a:ext uri="{FF2B5EF4-FFF2-40B4-BE49-F238E27FC236}">
                    <a16:creationId xmlns:a16="http://schemas.microsoft.com/office/drawing/2014/main" id="{EAC4ABB6-62D8-D5B2-C6B8-96189077C0AE}"/>
                  </a:ext>
                </a:extLst>
              </p:cNvPr>
              <p:cNvSpPr/>
              <p:nvPr/>
            </p:nvSpPr>
            <p:spPr>
              <a:xfrm>
                <a:off x="425057" y="1392542"/>
                <a:ext cx="513715" cy="513715"/>
              </a:xfrm>
              <a:custGeom>
                <a:avLst/>
                <a:gdLst/>
                <a:ahLst/>
                <a:cxnLst/>
                <a:rect l="l" t="t" r="r" b="b"/>
                <a:pathLst>
                  <a:path w="513715" h="513714">
                    <a:moveTo>
                      <a:pt x="406336" y="0"/>
                    </a:moveTo>
                    <a:lnTo>
                      <a:pt x="106845" y="0"/>
                    </a:lnTo>
                    <a:lnTo>
                      <a:pt x="65252" y="8395"/>
                    </a:lnTo>
                    <a:lnTo>
                      <a:pt x="31291" y="31291"/>
                    </a:lnTo>
                    <a:lnTo>
                      <a:pt x="8395" y="65252"/>
                    </a:lnTo>
                    <a:lnTo>
                      <a:pt x="0" y="106845"/>
                    </a:lnTo>
                    <a:lnTo>
                      <a:pt x="0" y="406336"/>
                    </a:lnTo>
                    <a:lnTo>
                      <a:pt x="8395" y="447930"/>
                    </a:lnTo>
                    <a:lnTo>
                      <a:pt x="31291" y="481896"/>
                    </a:lnTo>
                    <a:lnTo>
                      <a:pt x="65252" y="504797"/>
                    </a:lnTo>
                    <a:lnTo>
                      <a:pt x="106845" y="513194"/>
                    </a:lnTo>
                    <a:lnTo>
                      <a:pt x="406336" y="513194"/>
                    </a:lnTo>
                    <a:lnTo>
                      <a:pt x="447928" y="504797"/>
                    </a:lnTo>
                    <a:lnTo>
                      <a:pt x="481890" y="481896"/>
                    </a:lnTo>
                    <a:lnTo>
                      <a:pt x="504786" y="447930"/>
                    </a:lnTo>
                    <a:lnTo>
                      <a:pt x="513181" y="406336"/>
                    </a:lnTo>
                    <a:lnTo>
                      <a:pt x="513181" y="106845"/>
                    </a:lnTo>
                    <a:lnTo>
                      <a:pt x="504786" y="65252"/>
                    </a:lnTo>
                    <a:lnTo>
                      <a:pt x="481890" y="31291"/>
                    </a:lnTo>
                    <a:lnTo>
                      <a:pt x="447928" y="8395"/>
                    </a:lnTo>
                    <a:lnTo>
                      <a:pt x="406336" y="0"/>
                    </a:lnTo>
                    <a:close/>
                  </a:path>
                </a:pathLst>
              </a:custGeom>
              <a:grpFill/>
            </p:spPr>
            <p:txBody>
              <a:bodyPr wrap="square" lIns="0" tIns="0" rIns="0" bIns="0" rtlCol="0" anchor="ctr"/>
              <a:lstStyle/>
              <a:p>
                <a:pPr algn="ctr"/>
                <a:endParaRPr sz="1600">
                  <a:latin typeface="HGS創英角ｺﾞｼｯｸUB" panose="020B0900000000000000" pitchFamily="50" charset="-128"/>
                  <a:ea typeface="HGS創英角ｺﾞｼｯｸUB" panose="020B0900000000000000" pitchFamily="50" charset="-128"/>
                </a:endParaRPr>
              </a:p>
            </p:txBody>
          </p:sp>
          <p:sp>
            <p:nvSpPr>
              <p:cNvPr id="130" name="object 61">
                <a:extLst>
                  <a:ext uri="{FF2B5EF4-FFF2-40B4-BE49-F238E27FC236}">
                    <a16:creationId xmlns:a16="http://schemas.microsoft.com/office/drawing/2014/main" id="{3CD196D8-41CA-80AA-5E16-6DD58DFCF475}"/>
                  </a:ext>
                </a:extLst>
              </p:cNvPr>
              <p:cNvSpPr/>
              <p:nvPr/>
            </p:nvSpPr>
            <p:spPr>
              <a:xfrm>
                <a:off x="422629" y="1392542"/>
                <a:ext cx="513715" cy="513715"/>
              </a:xfrm>
              <a:custGeom>
                <a:avLst/>
                <a:gdLst/>
                <a:ahLst/>
                <a:cxnLst/>
                <a:rect l="l" t="t" r="r" b="b"/>
                <a:pathLst>
                  <a:path w="513715" h="513714">
                    <a:moveTo>
                      <a:pt x="513181" y="406336"/>
                    </a:moveTo>
                    <a:lnTo>
                      <a:pt x="504786" y="447930"/>
                    </a:lnTo>
                    <a:lnTo>
                      <a:pt x="481890" y="481896"/>
                    </a:lnTo>
                    <a:lnTo>
                      <a:pt x="447928" y="504797"/>
                    </a:lnTo>
                    <a:lnTo>
                      <a:pt x="406336" y="513194"/>
                    </a:lnTo>
                    <a:lnTo>
                      <a:pt x="106845" y="513194"/>
                    </a:lnTo>
                    <a:lnTo>
                      <a:pt x="65252" y="504797"/>
                    </a:lnTo>
                    <a:lnTo>
                      <a:pt x="31291" y="481896"/>
                    </a:lnTo>
                    <a:lnTo>
                      <a:pt x="8395" y="447930"/>
                    </a:lnTo>
                    <a:lnTo>
                      <a:pt x="0" y="406336"/>
                    </a:lnTo>
                    <a:lnTo>
                      <a:pt x="0" y="106845"/>
                    </a:lnTo>
                    <a:lnTo>
                      <a:pt x="8395" y="65252"/>
                    </a:lnTo>
                    <a:lnTo>
                      <a:pt x="31291" y="31291"/>
                    </a:lnTo>
                    <a:lnTo>
                      <a:pt x="65252" y="8395"/>
                    </a:lnTo>
                    <a:lnTo>
                      <a:pt x="106845" y="0"/>
                    </a:lnTo>
                    <a:lnTo>
                      <a:pt x="406336" y="0"/>
                    </a:lnTo>
                    <a:lnTo>
                      <a:pt x="447928" y="8395"/>
                    </a:lnTo>
                    <a:lnTo>
                      <a:pt x="481890" y="31291"/>
                    </a:lnTo>
                    <a:lnTo>
                      <a:pt x="504786" y="65252"/>
                    </a:lnTo>
                    <a:lnTo>
                      <a:pt x="513181" y="106845"/>
                    </a:lnTo>
                    <a:lnTo>
                      <a:pt x="513181" y="406336"/>
                    </a:lnTo>
                    <a:close/>
                  </a:path>
                </a:pathLst>
              </a:custGeom>
              <a:grpFill/>
              <a:ln w="22123">
                <a:solidFill>
                  <a:srgbClr val="FFFFFF"/>
                </a:solidFill>
              </a:ln>
            </p:spPr>
            <p:txBody>
              <a:bodyPr wrap="square" lIns="0" tIns="0" rIns="0" bIns="0" rtlCol="0" anchor="ctr"/>
              <a:lstStyle/>
              <a:p>
                <a:pPr algn="ctr"/>
                <a:endParaRPr sz="1600">
                  <a:latin typeface="HGS創英角ｺﾞｼｯｸUB" panose="020B0900000000000000" pitchFamily="50" charset="-128"/>
                  <a:ea typeface="HGS創英角ｺﾞｼｯｸUB" panose="020B0900000000000000" pitchFamily="50" charset="-128"/>
                </a:endParaRPr>
              </a:p>
            </p:txBody>
          </p:sp>
        </p:grpSp>
        <p:sp>
          <p:nvSpPr>
            <p:cNvPr id="128" name="object 62">
              <a:extLst>
                <a:ext uri="{FF2B5EF4-FFF2-40B4-BE49-F238E27FC236}">
                  <a16:creationId xmlns:a16="http://schemas.microsoft.com/office/drawing/2014/main" id="{92AB9B64-6FFA-75F0-53D5-7A8606F28E5E}"/>
                </a:ext>
              </a:extLst>
            </p:cNvPr>
            <p:cNvSpPr txBox="1"/>
            <p:nvPr/>
          </p:nvSpPr>
          <p:spPr>
            <a:xfrm>
              <a:off x="1355504" y="1831926"/>
              <a:ext cx="907548" cy="318924"/>
            </a:xfrm>
            <a:prstGeom prst="rect">
              <a:avLst/>
            </a:prstGeom>
          </p:spPr>
          <p:txBody>
            <a:bodyPr vert="horz" wrap="none" lIns="36000" tIns="36000" rIns="36000" bIns="36000" rtlCol="0" anchor="ctr">
              <a:spAutoFit/>
            </a:bodyPr>
            <a:lstStyle/>
            <a:p>
              <a:pPr algn="ctr">
                <a:lnSpc>
                  <a:spcPct val="100000"/>
                </a:lnSpc>
              </a:pPr>
              <a:r>
                <a:rPr lang="ja-JP" altLang="en-US" sz="1600" b="1" spc="15">
                  <a:solidFill>
                    <a:srgbClr val="FFFFFF"/>
                  </a:solidFill>
                  <a:latin typeface="HGS創英角ｺﾞｼｯｸUB" panose="020B0900000000000000" pitchFamily="50" charset="-128"/>
                  <a:ea typeface="HGS創英角ｺﾞｼｯｸUB" panose="020B0900000000000000" pitchFamily="50" charset="-128"/>
                  <a:cs typeface="游明朝 Demibold"/>
                </a:rPr>
                <a:t>ケース③</a:t>
              </a:r>
              <a:endParaRPr lang="ja-JP" altLang="en-US" sz="1600">
                <a:latin typeface="HGS創英角ｺﾞｼｯｸUB" panose="020B0900000000000000" pitchFamily="50" charset="-128"/>
                <a:ea typeface="HGS創英角ｺﾞｼｯｸUB" panose="020B0900000000000000" pitchFamily="50" charset="-128"/>
                <a:cs typeface="游明朝 Demibold"/>
              </a:endParaRPr>
            </a:p>
          </p:txBody>
        </p:sp>
      </p:grpSp>
      <p:sp>
        <p:nvSpPr>
          <p:cNvPr id="134" name="二等辺三角形 133">
            <a:extLst>
              <a:ext uri="{FF2B5EF4-FFF2-40B4-BE49-F238E27FC236}">
                <a16:creationId xmlns:a16="http://schemas.microsoft.com/office/drawing/2014/main" id="{DC18AE9D-63D0-0A4E-FE9A-97B01DA514AB}"/>
              </a:ext>
            </a:extLst>
          </p:cNvPr>
          <p:cNvSpPr/>
          <p:nvPr/>
        </p:nvSpPr>
        <p:spPr>
          <a:xfrm rot="5400000">
            <a:off x="1080091" y="2495735"/>
            <a:ext cx="374708" cy="140443"/>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二等辺三角形 134">
            <a:extLst>
              <a:ext uri="{FF2B5EF4-FFF2-40B4-BE49-F238E27FC236}">
                <a16:creationId xmlns:a16="http://schemas.microsoft.com/office/drawing/2014/main" id="{96B9323F-F097-802E-B240-3B07841EDC7C}"/>
              </a:ext>
            </a:extLst>
          </p:cNvPr>
          <p:cNvSpPr/>
          <p:nvPr/>
        </p:nvSpPr>
        <p:spPr>
          <a:xfrm rot="5400000">
            <a:off x="1080091" y="3560496"/>
            <a:ext cx="374708" cy="140443"/>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a:extLst>
              <a:ext uri="{FF2B5EF4-FFF2-40B4-BE49-F238E27FC236}">
                <a16:creationId xmlns:a16="http://schemas.microsoft.com/office/drawing/2014/main" id="{4540FAA5-61C2-1F02-ABD1-ABD92031ECBE}"/>
              </a:ext>
            </a:extLst>
          </p:cNvPr>
          <p:cNvSpPr txBox="1"/>
          <p:nvPr/>
        </p:nvSpPr>
        <p:spPr>
          <a:xfrm>
            <a:off x="1438233" y="3900820"/>
            <a:ext cx="800219" cy="476615"/>
          </a:xfrm>
          <a:prstGeom prst="rect">
            <a:avLst/>
          </a:prstGeom>
          <a:solidFill>
            <a:schemeClr val="accent3">
              <a:lumMod val="60000"/>
              <a:lumOff val="40000"/>
            </a:schemeClr>
          </a:solidFill>
        </p:spPr>
        <p:txBody>
          <a:bodyPr wrap="none" rtlCol="0" anchor="ctr">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游ゴシック"/>
              </a:rPr>
              <a:t>推奨環境</a:t>
            </a:r>
            <a:endParaRPr kumimoji="0" lang="zh-TW" altLang="en-US" sz="1200" b="1"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游ゴシック"/>
            </a:endParaRPr>
          </a:p>
        </p:txBody>
      </p:sp>
      <p:sp>
        <p:nvSpPr>
          <p:cNvPr id="138" name="object 56">
            <a:extLst>
              <a:ext uri="{FF2B5EF4-FFF2-40B4-BE49-F238E27FC236}">
                <a16:creationId xmlns:a16="http://schemas.microsoft.com/office/drawing/2014/main" id="{5AA11A64-4659-8739-8697-CC8173FA2F36}"/>
              </a:ext>
            </a:extLst>
          </p:cNvPr>
          <p:cNvSpPr txBox="1"/>
          <p:nvPr/>
        </p:nvSpPr>
        <p:spPr>
          <a:xfrm>
            <a:off x="1063456" y="6269214"/>
            <a:ext cx="2015543" cy="257369"/>
          </a:xfrm>
          <a:prstGeom prst="rect">
            <a:avLst/>
          </a:prstGeom>
        </p:spPr>
        <p:txBody>
          <a:bodyPr vert="horz" wrap="none" lIns="36000" tIns="36000" rIns="36000" bIns="36000" rtlCol="0">
            <a:spAutoFit/>
          </a:bodyPr>
          <a:lstStyle/>
          <a:p>
            <a:pPr marR="139700" algn="ctr">
              <a:tabLst>
                <a:tab pos="3543300" algn="l"/>
              </a:tabLst>
            </a:pPr>
            <a:r>
              <a:rPr sz="1200" b="1">
                <a:solidFill>
                  <a:srgbClr val="7030A0"/>
                </a:solidFill>
                <a:latin typeface="Meiryo UI" panose="020B0604030504040204" pitchFamily="50" charset="-128"/>
                <a:ea typeface="Meiryo UI" panose="020B0604030504040204" pitchFamily="50" charset="-128"/>
                <a:cs typeface="游ゴシック"/>
              </a:rPr>
              <a:t>お支払い履歴</a:t>
            </a:r>
            <a:r>
              <a:rPr sz="1200" b="1" dirty="0">
                <a:solidFill>
                  <a:srgbClr val="7030A0"/>
                </a:solidFill>
                <a:latin typeface="Meiryo UI" panose="020B0604030504040204" pitchFamily="50" charset="-128"/>
                <a:ea typeface="Meiryo UI" panose="020B0604030504040204" pitchFamily="50" charset="-128"/>
                <a:cs typeface="游ゴシック"/>
              </a:rPr>
              <a:t>（</a:t>
            </a:r>
            <a:r>
              <a:rPr sz="1200" b="1">
                <a:solidFill>
                  <a:srgbClr val="7030A0"/>
                </a:solidFill>
                <a:latin typeface="Meiryo UI" panose="020B0604030504040204" pitchFamily="50" charset="-128"/>
                <a:ea typeface="Meiryo UI" panose="020B0604030504040204" pitchFamily="50" charset="-128"/>
                <a:cs typeface="游ゴシック"/>
              </a:rPr>
              <a:t>利用履歴）</a:t>
            </a:r>
            <a:endParaRPr sz="1200" dirty="0">
              <a:solidFill>
                <a:srgbClr val="7030A0"/>
              </a:solidFill>
              <a:latin typeface="Meiryo UI" panose="020B0604030504040204" pitchFamily="50" charset="-128"/>
              <a:ea typeface="Meiryo UI" panose="020B0604030504040204" pitchFamily="50" charset="-128"/>
              <a:cs typeface="游ゴシック"/>
            </a:endParaRPr>
          </a:p>
        </p:txBody>
      </p:sp>
      <p:grpSp>
        <p:nvGrpSpPr>
          <p:cNvPr id="141" name="グループ化 140">
            <a:extLst>
              <a:ext uri="{FF2B5EF4-FFF2-40B4-BE49-F238E27FC236}">
                <a16:creationId xmlns:a16="http://schemas.microsoft.com/office/drawing/2014/main" id="{47048087-A5C0-B72C-BBF0-C3EA05AF2EE9}"/>
              </a:ext>
            </a:extLst>
          </p:cNvPr>
          <p:cNvGrpSpPr/>
          <p:nvPr/>
        </p:nvGrpSpPr>
        <p:grpSpPr>
          <a:xfrm>
            <a:off x="571999" y="2315687"/>
            <a:ext cx="6125642" cy="2991057"/>
            <a:chOff x="571999" y="2315687"/>
            <a:chExt cx="5902036" cy="2991057"/>
          </a:xfrm>
        </p:grpSpPr>
        <p:cxnSp>
          <p:nvCxnSpPr>
            <p:cNvPr id="132" name="直線コネクタ 131">
              <a:extLst>
                <a:ext uri="{FF2B5EF4-FFF2-40B4-BE49-F238E27FC236}">
                  <a16:creationId xmlns:a16="http://schemas.microsoft.com/office/drawing/2014/main" id="{9C15CB9E-2143-B545-9AFE-EB6AA93AEDFB}"/>
                </a:ext>
              </a:extLst>
            </p:cNvPr>
            <p:cNvCxnSpPr>
              <a:cxnSpLocks/>
            </p:cNvCxnSpPr>
            <p:nvPr/>
          </p:nvCxnSpPr>
          <p:spPr>
            <a:xfrm>
              <a:off x="571999" y="2315687"/>
              <a:ext cx="59020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6BA1CA80-0A28-61AD-5B9C-19088AE2831A}"/>
                </a:ext>
              </a:extLst>
            </p:cNvPr>
            <p:cNvCxnSpPr>
              <a:cxnSpLocks/>
            </p:cNvCxnSpPr>
            <p:nvPr/>
          </p:nvCxnSpPr>
          <p:spPr>
            <a:xfrm>
              <a:off x="571999" y="3372553"/>
              <a:ext cx="59020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E6DCB888-367A-E3C9-F684-B9D19E8360AC}"/>
                </a:ext>
              </a:extLst>
            </p:cNvPr>
            <p:cNvCxnSpPr>
              <a:cxnSpLocks/>
            </p:cNvCxnSpPr>
            <p:nvPr/>
          </p:nvCxnSpPr>
          <p:spPr>
            <a:xfrm>
              <a:off x="571999" y="5306744"/>
              <a:ext cx="59020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0" name="二等辺三角形 139">
            <a:extLst>
              <a:ext uri="{FF2B5EF4-FFF2-40B4-BE49-F238E27FC236}">
                <a16:creationId xmlns:a16="http://schemas.microsoft.com/office/drawing/2014/main" id="{DA5A29DF-E915-6494-E89A-5DFD074D978C}"/>
              </a:ext>
            </a:extLst>
          </p:cNvPr>
          <p:cNvSpPr/>
          <p:nvPr/>
        </p:nvSpPr>
        <p:spPr>
          <a:xfrm rot="5400000">
            <a:off x="1080091" y="5473272"/>
            <a:ext cx="374708" cy="140443"/>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object 56">
            <a:extLst>
              <a:ext uri="{FF2B5EF4-FFF2-40B4-BE49-F238E27FC236}">
                <a16:creationId xmlns:a16="http://schemas.microsoft.com/office/drawing/2014/main" id="{04440D11-4B07-2132-6C7B-836EFF0C7A62}"/>
              </a:ext>
            </a:extLst>
          </p:cNvPr>
          <p:cNvSpPr txBox="1"/>
          <p:nvPr/>
        </p:nvSpPr>
        <p:spPr>
          <a:xfrm>
            <a:off x="723078" y="6030194"/>
            <a:ext cx="1096060" cy="288147"/>
          </a:xfrm>
          <a:prstGeom prst="rect">
            <a:avLst/>
          </a:prstGeom>
        </p:spPr>
        <p:txBody>
          <a:bodyPr vert="horz" wrap="none" lIns="36000" tIns="36000" rIns="36000" bIns="36000" rtlCol="0">
            <a:spAutoFit/>
          </a:bodyPr>
          <a:lstStyle/>
          <a:p>
            <a:pPr marR="124460" algn="l"/>
            <a:r>
              <a:rPr lang="ja-JP" altLang="en-US" sz="1400" b="1">
                <a:solidFill>
                  <a:srgbClr val="820000"/>
                </a:solidFill>
                <a:latin typeface="Meiryo UI" panose="020B0604030504040204" pitchFamily="50" charset="-128"/>
                <a:ea typeface="Meiryo UI" panose="020B0604030504040204" pitchFamily="50" charset="-128"/>
                <a:cs typeface="游ゴシック"/>
              </a:rPr>
              <a:t>●</a:t>
            </a:r>
            <a:r>
              <a:rPr sz="1400" b="1">
                <a:solidFill>
                  <a:srgbClr val="820000"/>
                </a:solidFill>
                <a:latin typeface="Meiryo UI" panose="020B0604030504040204" pitchFamily="50" charset="-128"/>
                <a:ea typeface="Meiryo UI" panose="020B0604030504040204" pitchFamily="50" charset="-128"/>
                <a:cs typeface="游ゴシック"/>
              </a:rPr>
              <a:t>確認方法</a:t>
            </a:r>
            <a:endParaRPr sz="1200" dirty="0">
              <a:solidFill>
                <a:srgbClr val="820000"/>
              </a:solidFill>
              <a:latin typeface="Meiryo UI" panose="020B0604030504040204" pitchFamily="50" charset="-128"/>
              <a:ea typeface="Meiryo UI" panose="020B0604030504040204" pitchFamily="50" charset="-128"/>
              <a:cs typeface="游ゴシック"/>
            </a:endParaRPr>
          </a:p>
        </p:txBody>
      </p:sp>
      <p:sp>
        <p:nvSpPr>
          <p:cNvPr id="143" name="object 56">
            <a:extLst>
              <a:ext uri="{FF2B5EF4-FFF2-40B4-BE49-F238E27FC236}">
                <a16:creationId xmlns:a16="http://schemas.microsoft.com/office/drawing/2014/main" id="{755AAD24-F773-669E-1DD2-33FCBD024E0A}"/>
              </a:ext>
            </a:extLst>
          </p:cNvPr>
          <p:cNvSpPr txBox="1"/>
          <p:nvPr/>
        </p:nvSpPr>
        <p:spPr>
          <a:xfrm>
            <a:off x="4469734" y="6230049"/>
            <a:ext cx="2214315" cy="257369"/>
          </a:xfrm>
          <a:prstGeom prst="rect">
            <a:avLst/>
          </a:prstGeom>
        </p:spPr>
        <p:txBody>
          <a:bodyPr vert="horz" wrap="none" lIns="36000" tIns="36000" rIns="36000" bIns="36000" rtlCol="0">
            <a:spAutoFit/>
          </a:bodyPr>
          <a:lstStyle/>
          <a:p>
            <a:pPr marR="139700" algn="ctr">
              <a:tabLst>
                <a:tab pos="3543300" algn="l"/>
              </a:tabLst>
            </a:pPr>
            <a:r>
              <a:rPr sz="1200" b="1">
                <a:solidFill>
                  <a:srgbClr val="7030A0"/>
                </a:solidFill>
                <a:latin typeface="Meiryo UI" panose="020B0604030504040204" pitchFamily="50" charset="-128"/>
                <a:ea typeface="Meiryo UI" panose="020B0604030504040204" pitchFamily="50" charset="-128"/>
                <a:cs typeface="游ゴシック"/>
              </a:rPr>
              <a:t>加盟店管理画面</a:t>
            </a:r>
            <a:r>
              <a:rPr sz="1200" b="1" dirty="0" err="1">
                <a:solidFill>
                  <a:srgbClr val="7030A0"/>
                </a:solidFill>
                <a:latin typeface="Meiryo UI" panose="020B0604030504040204" pitchFamily="50" charset="-128"/>
                <a:ea typeface="Meiryo UI" panose="020B0604030504040204" pitchFamily="50" charset="-128"/>
                <a:cs typeface="游ゴシック"/>
              </a:rPr>
              <a:t>（利用実</a:t>
            </a:r>
            <a:r>
              <a:rPr lang="ja-JP" altLang="en-US" sz="1200" b="1" dirty="0">
                <a:solidFill>
                  <a:srgbClr val="7030A0"/>
                </a:solidFill>
                <a:latin typeface="Meiryo UI" panose="020B0604030504040204" pitchFamily="50" charset="-128"/>
                <a:ea typeface="Meiryo UI" panose="020B0604030504040204" pitchFamily="50" charset="-128"/>
                <a:cs typeface="游ゴシック"/>
              </a:rPr>
              <a:t>績</a:t>
            </a:r>
            <a:r>
              <a:rPr sz="1200" b="1" dirty="0">
                <a:solidFill>
                  <a:srgbClr val="7030A0"/>
                </a:solidFill>
                <a:latin typeface="Meiryo UI" panose="020B0604030504040204" pitchFamily="50" charset="-128"/>
                <a:ea typeface="Meiryo UI" panose="020B0604030504040204" pitchFamily="50" charset="-128"/>
                <a:cs typeface="游ゴシック"/>
              </a:rPr>
              <a:t>）</a:t>
            </a:r>
            <a:endParaRPr sz="1200" dirty="0">
              <a:solidFill>
                <a:srgbClr val="7030A0"/>
              </a:solidFill>
              <a:latin typeface="Meiryo UI" panose="020B0604030504040204" pitchFamily="50" charset="-128"/>
              <a:ea typeface="Meiryo UI" panose="020B0604030504040204" pitchFamily="50" charset="-128"/>
              <a:cs typeface="游ゴシック"/>
            </a:endParaRPr>
          </a:p>
        </p:txBody>
      </p:sp>
      <p:sp>
        <p:nvSpPr>
          <p:cNvPr id="144" name="object 56">
            <a:extLst>
              <a:ext uri="{FF2B5EF4-FFF2-40B4-BE49-F238E27FC236}">
                <a16:creationId xmlns:a16="http://schemas.microsoft.com/office/drawing/2014/main" id="{38B42AF8-9115-973E-B482-87D2BC48B8F4}"/>
              </a:ext>
            </a:extLst>
          </p:cNvPr>
          <p:cNvSpPr txBox="1"/>
          <p:nvPr/>
        </p:nvSpPr>
        <p:spPr>
          <a:xfrm>
            <a:off x="723078" y="8030411"/>
            <a:ext cx="2416935" cy="288147"/>
          </a:xfrm>
          <a:prstGeom prst="rect">
            <a:avLst/>
          </a:prstGeom>
        </p:spPr>
        <p:txBody>
          <a:bodyPr vert="horz" wrap="none" lIns="36000" tIns="36000" rIns="36000" bIns="36000" rtlCol="0">
            <a:spAutoFit/>
          </a:bodyPr>
          <a:lstStyle/>
          <a:p>
            <a:pPr marR="124460" algn="l"/>
            <a:r>
              <a:rPr lang="ja-JP" altLang="en-US" sz="1400" b="1">
                <a:solidFill>
                  <a:srgbClr val="820000"/>
                </a:solidFill>
                <a:latin typeface="Meiryo UI" panose="020B0604030504040204" pitchFamily="50" charset="-128"/>
                <a:ea typeface="Meiryo UI" panose="020B0604030504040204" pitchFamily="50" charset="-128"/>
                <a:cs typeface="游ゴシック"/>
              </a:rPr>
              <a:t>●上記での確認が難しい場合</a:t>
            </a:r>
            <a:endParaRPr sz="1200" dirty="0">
              <a:solidFill>
                <a:srgbClr val="820000"/>
              </a:solidFill>
              <a:latin typeface="Meiryo UI" panose="020B0604030504040204" pitchFamily="50" charset="-128"/>
              <a:ea typeface="Meiryo UI" panose="020B0604030504040204" pitchFamily="50" charset="-128"/>
              <a:cs typeface="游ゴシック"/>
            </a:endParaRPr>
          </a:p>
        </p:txBody>
      </p:sp>
      <p:sp>
        <p:nvSpPr>
          <p:cNvPr id="146" name="テキスト ボックス 145">
            <a:extLst>
              <a:ext uri="{FF2B5EF4-FFF2-40B4-BE49-F238E27FC236}">
                <a16:creationId xmlns:a16="http://schemas.microsoft.com/office/drawing/2014/main" id="{0FA0C541-1150-1C70-F75E-1AFAED8C39C0}"/>
              </a:ext>
            </a:extLst>
          </p:cNvPr>
          <p:cNvSpPr txBox="1"/>
          <p:nvPr/>
        </p:nvSpPr>
        <p:spPr>
          <a:xfrm>
            <a:off x="2747962" y="8245884"/>
            <a:ext cx="1986442" cy="276999"/>
          </a:xfrm>
          <a:prstGeom prst="rect">
            <a:avLst/>
          </a:prstGeom>
          <a:noFill/>
        </p:spPr>
        <p:txBody>
          <a:bodyPr wrap="none" rtlCol="0">
            <a:spAutoFit/>
          </a:bodyPr>
          <a:lstStyle/>
          <a:p>
            <a:pPr algn="ctr"/>
            <a:r>
              <a:rPr kumimoji="1" lang="ja-JP" altLang="en-US" sz="1200" b="1">
                <a:solidFill>
                  <a:srgbClr val="7030A0"/>
                </a:solidFill>
                <a:latin typeface="Meiryo UI" panose="020B0604030504040204" pitchFamily="50" charset="-128"/>
                <a:ea typeface="Meiryo UI" panose="020B0604030504040204" pitchFamily="50" charset="-128"/>
              </a:rPr>
              <a:t>お支払い履歴（利用履歴）</a:t>
            </a:r>
          </a:p>
        </p:txBody>
      </p:sp>
      <p:sp>
        <p:nvSpPr>
          <p:cNvPr id="149" name="吹き出し: 角を丸めた四角形 148">
            <a:extLst>
              <a:ext uri="{FF2B5EF4-FFF2-40B4-BE49-F238E27FC236}">
                <a16:creationId xmlns:a16="http://schemas.microsoft.com/office/drawing/2014/main" id="{AA86B1FD-0785-70F3-5E41-C0C9605BE5D4}"/>
              </a:ext>
            </a:extLst>
          </p:cNvPr>
          <p:cNvSpPr/>
          <p:nvPr/>
        </p:nvSpPr>
        <p:spPr>
          <a:xfrm>
            <a:off x="5411140" y="9818172"/>
            <a:ext cx="1563151" cy="447955"/>
          </a:xfrm>
          <a:prstGeom prst="wedgeRoundRectCallout">
            <a:avLst>
              <a:gd name="adj1" fmla="val -58299"/>
              <a:gd name="adj2" fmla="val -42053"/>
              <a:gd name="adj3" fmla="val 16667"/>
            </a:avLst>
          </a:prstGeom>
          <a:solidFill>
            <a:srgbClr val="E7FFC9"/>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5080" lvl="0" indent="0" algn="l"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a:ln>
                  <a:noFill/>
                </a:ln>
                <a:solidFill>
                  <a:srgbClr val="414042"/>
                </a:solidFill>
                <a:effectLst/>
                <a:uLnTx/>
                <a:uFillTx/>
                <a:latin typeface="Meiryo UI" panose="020B0604030504040204" pitchFamily="50" charset="-128"/>
                <a:ea typeface="Meiryo UI" panose="020B0604030504040204" pitchFamily="50" charset="-128"/>
                <a:cs typeface="游ゴシック"/>
              </a:rPr>
              <a:t>※</a:t>
            </a:r>
            <a:r>
              <a:rPr kumimoji="0" lang="ja-JP" altLang="en-US" sz="800" b="1" i="0" u="none" strike="noStrike" kern="0" cap="none" spc="0" normalizeH="0" baseline="0" noProof="0">
                <a:ln>
                  <a:noFill/>
                </a:ln>
                <a:solidFill>
                  <a:srgbClr val="414042"/>
                </a:solidFill>
                <a:effectLst/>
                <a:uLnTx/>
                <a:uFillTx/>
                <a:latin typeface="Meiryo UI" panose="020B0604030504040204" pitchFamily="50" charset="-128"/>
                <a:ea typeface="Meiryo UI" panose="020B0604030504040204" pitchFamily="50" charset="-128"/>
                <a:cs typeface="游ゴシック"/>
              </a:rPr>
              <a:t>他残高のあるクーポンもしくは</a:t>
            </a:r>
          </a:p>
          <a:p>
            <a:pPr marL="0" marR="5080" lvl="0" indent="0" algn="l"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a:ln>
                  <a:noFill/>
                </a:ln>
                <a:solidFill>
                  <a:srgbClr val="414042"/>
                </a:solidFill>
                <a:effectLst/>
                <a:uLnTx/>
                <a:uFillTx/>
                <a:latin typeface="Meiryo UI" panose="020B0604030504040204" pitchFamily="50" charset="-128"/>
                <a:ea typeface="Meiryo UI" panose="020B0604030504040204" pitchFamily="50" charset="-128"/>
                <a:cs typeface="游ゴシック"/>
              </a:rPr>
              <a:t>　 現金にてお支払いいただくよう</a:t>
            </a:r>
          </a:p>
          <a:p>
            <a:pPr marL="0" marR="5080" lvl="0" indent="0" algn="l"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a:ln>
                  <a:noFill/>
                </a:ln>
                <a:solidFill>
                  <a:srgbClr val="414042"/>
                </a:solidFill>
                <a:effectLst/>
                <a:uLnTx/>
                <a:uFillTx/>
                <a:latin typeface="Meiryo UI" panose="020B0604030504040204" pitchFamily="50" charset="-128"/>
                <a:ea typeface="Meiryo UI" panose="020B0604030504040204" pitchFamily="50" charset="-128"/>
                <a:cs typeface="游ゴシック"/>
              </a:rPr>
              <a:t> 　ご案内ください</a:t>
            </a:r>
            <a:endParaRPr kumimoji="0"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游ゴシック"/>
            </a:endParaRPr>
          </a:p>
        </p:txBody>
      </p:sp>
      <p:sp>
        <p:nvSpPr>
          <p:cNvPr id="150" name="正方形/長方形 149">
            <a:extLst>
              <a:ext uri="{FF2B5EF4-FFF2-40B4-BE49-F238E27FC236}">
                <a16:creationId xmlns:a16="http://schemas.microsoft.com/office/drawing/2014/main" id="{2A3F92D9-A958-2228-AB73-0BE96C34115B}"/>
              </a:ext>
            </a:extLst>
          </p:cNvPr>
          <p:cNvSpPr/>
          <p:nvPr/>
        </p:nvSpPr>
        <p:spPr>
          <a:xfrm>
            <a:off x="490181" y="1730775"/>
            <a:ext cx="6407144" cy="562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object 35"/>
          <p:cNvPicPr/>
          <p:nvPr/>
        </p:nvPicPr>
        <p:blipFill>
          <a:blip r:embed="rId10" cstate="print"/>
          <a:stretch>
            <a:fillRect/>
          </a:stretch>
        </p:blipFill>
        <p:spPr>
          <a:xfrm>
            <a:off x="6534987" y="1095931"/>
            <a:ext cx="777532" cy="1051697"/>
          </a:xfrm>
          <a:prstGeom prst="rect">
            <a:avLst/>
          </a:prstGeom>
        </p:spPr>
      </p:pic>
      <p:sp>
        <p:nvSpPr>
          <p:cNvPr id="2" name="スライド番号プレースホルダー 5">
            <a:extLst>
              <a:ext uri="{FF2B5EF4-FFF2-40B4-BE49-F238E27FC236}">
                <a16:creationId xmlns:a16="http://schemas.microsoft.com/office/drawing/2014/main" id="{CFB5D78E-7333-778E-8714-7D01F082D8DB}"/>
              </a:ext>
            </a:extLst>
          </p:cNvPr>
          <p:cNvSpPr>
            <a:spLocks noGrp="1"/>
          </p:cNvSpPr>
          <p:nvPr>
            <p:ph type="sldNum" sz="quarter" idx="7"/>
          </p:nvPr>
        </p:nvSpPr>
        <p:spPr>
          <a:xfrm>
            <a:off x="2914142" y="10493366"/>
            <a:ext cx="1740916" cy="184666"/>
          </a:xfrm>
        </p:spPr>
        <p:txBody>
          <a:bodyPr/>
          <a:lstStyle/>
          <a:p>
            <a:r>
              <a:rPr lang="en-US" altLang="ja-JP"/>
              <a:t>P. </a:t>
            </a:r>
            <a:fld id="{B6F15528-21DE-4FAA-801E-634DDDAF4B2B}" type="slidenum">
              <a:rPr smtClean="0"/>
              <a:pPr/>
              <a:t>9</a:t>
            </a:f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3146</TotalTime>
  <Words>3188</Words>
  <Application>Microsoft Office PowerPoint</Application>
  <PresentationFormat>ユーザー設定</PresentationFormat>
  <Paragraphs>597</Paragraphs>
  <Slides>21</Slides>
  <Notes>2</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21</vt:i4>
      </vt:variant>
    </vt:vector>
  </HeadingPairs>
  <TitlesOfParts>
    <vt:vector size="33" baseType="lpstr">
      <vt:lpstr>A-OTF リュウミン Pr6N L-KL</vt:lpstr>
      <vt:lpstr>A-OTF 新ゴ Pro B</vt:lpstr>
      <vt:lpstr>BIZ UDPゴシック</vt:lpstr>
      <vt:lpstr>HGS創英角ｺﾞｼｯｸUB</vt:lpstr>
      <vt:lpstr>Meiryo UI</vt:lpstr>
      <vt:lpstr>Yu Gothic UI</vt:lpstr>
      <vt:lpstr>メイリオ</vt:lpstr>
      <vt:lpstr>游ゴシック</vt:lpstr>
      <vt:lpstr>游明朝 Demibold</vt:lpstr>
      <vt:lpstr>Arial</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A4.pdf</dc:title>
  <dc:creator>mori</dc:creator>
  <cp:lastModifiedBy>kawai ss</cp:lastModifiedBy>
  <cp:revision>88</cp:revision>
  <cp:lastPrinted>2023-06-14T01:48:51Z</cp:lastPrinted>
  <dcterms:created xsi:type="dcterms:W3CDTF">2023-06-05T06:44:28Z</dcterms:created>
  <dcterms:modified xsi:type="dcterms:W3CDTF">2025-12-18T21:12:01Z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2023-03-31T00:00:00Z</vt:filetime>
  </property>
  <property fmtid="{D5CDD505-2E9C-101B-9397-08002B2CF9AE}" pid="3" name="LastSaved">
    <vt:filetime>2023-06-05T00:00:00Z</vt:filetime>
  </property>
  <property fmtid="{D5CDD505-2E9C-101B-9397-08002B2CF9AE}" pid="4" name="Producer">
    <vt:lpwstr>Microsoft: Print To PDF</vt:lpwstr>
  </property>
</Properties>
</file>